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notesMasterIdLst>
    <p:notesMasterId r:id="rId32"/>
  </p:notesMasterIdLst>
  <p:sldIdLst>
    <p:sldId id="257" r:id="rId3"/>
    <p:sldId id="2237" r:id="rId4"/>
    <p:sldId id="2238" r:id="rId5"/>
    <p:sldId id="260" r:id="rId6"/>
    <p:sldId id="2240" r:id="rId7"/>
    <p:sldId id="2244" r:id="rId8"/>
    <p:sldId id="2241" r:id="rId9"/>
    <p:sldId id="2245" r:id="rId10"/>
    <p:sldId id="2242" r:id="rId11"/>
    <p:sldId id="2246" r:id="rId12"/>
    <p:sldId id="2243" r:id="rId13"/>
    <p:sldId id="2247" r:id="rId14"/>
    <p:sldId id="2261" r:id="rId15"/>
    <p:sldId id="2262" r:id="rId16"/>
    <p:sldId id="2263" r:id="rId17"/>
    <p:sldId id="2264" r:id="rId18"/>
    <p:sldId id="2265" r:id="rId19"/>
    <p:sldId id="2266" r:id="rId20"/>
    <p:sldId id="2267" r:id="rId21"/>
    <p:sldId id="2268" r:id="rId22"/>
    <p:sldId id="2269" r:id="rId23"/>
    <p:sldId id="2239" r:id="rId24"/>
    <p:sldId id="2248" r:id="rId25"/>
    <p:sldId id="2260" r:id="rId26"/>
    <p:sldId id="2251" r:id="rId27"/>
    <p:sldId id="2249" r:id="rId28"/>
    <p:sldId id="2252" r:id="rId29"/>
    <p:sldId id="2250" r:id="rId30"/>
    <p:sldId id="222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55A9F-5D76-A94C-9612-A0E7FFBAAD02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BDA4-B693-2D40-AC8B-F0B927C2D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has Wiltshire Council voluntarily increased the baseline target by almost 5,000 additional houses?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EBDA4-B693-2D40-AC8B-F0B927C2DE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1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4248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8333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36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0834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22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28605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74970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9717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C4A44C16-06FA-4643-A59E-5EFFE9C7DE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2606675"/>
            <a:ext cx="77724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2174F38-FF08-44D8-B345-9AA0713BC8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1600" y="3789363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en-US" altLang="en-US" sz="1575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DE919D-7771-4AAC-8F09-B14B87C8A62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115923"/>
            <a:ext cx="7772400" cy="893763"/>
          </a:xfrm>
          <a:noFill/>
        </p:spPr>
        <p:txBody>
          <a:bodyPr/>
          <a:lstStyle/>
          <a:p>
            <a:r>
              <a:rPr lang="en-GB" altLang="en-US"/>
              <a:t>Presentation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C024B-02C0-47AA-AD4D-8FD36CFAF31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3009684"/>
            <a:ext cx="6400800" cy="1752600"/>
          </a:xfrm>
          <a:noFill/>
        </p:spPr>
        <p:txBody>
          <a:bodyPr/>
          <a:lstStyle>
            <a:lvl1pPr marL="0" indent="0" algn="ctr" eaLnBrk="1" hangingPunct="1">
              <a:buFontTx/>
              <a:buNone/>
              <a:defRPr/>
            </a:lvl1pPr>
          </a:lstStyle>
          <a:p>
            <a:r>
              <a:rPr lang="en-GB" altLang="en-US"/>
              <a:t>Presenter’s name and date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3353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4" y="548680"/>
            <a:ext cx="8085137" cy="1143000"/>
          </a:xfrm>
        </p:spPr>
        <p:txBody>
          <a:bodyPr/>
          <a:lstStyle>
            <a:lvl1pPr>
              <a:defRPr>
                <a:solidFill>
                  <a:srgbClr val="57B9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4" y="1618655"/>
            <a:ext cx="8085137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52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96941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57B9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96754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71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6978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4" y="1916832"/>
            <a:ext cx="3965575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1916832"/>
            <a:ext cx="3967162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512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864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37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464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762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7443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660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64807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822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13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4" y="548682"/>
            <a:ext cx="2020887" cy="467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4" y="548682"/>
            <a:ext cx="5911850" cy="467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7661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9954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9349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6190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4534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6120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6606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1/20/21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C226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7645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>
            <a:extLst>
              <a:ext uri="{FF2B5EF4-FFF2-40B4-BE49-F238E27FC236}">
                <a16:creationId xmlns:a16="http://schemas.microsoft.com/office/drawing/2014/main" id="{06A9336D-BA74-4C17-B1EC-F827EA2072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9112" y="1484314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>
              <a:solidFill>
                <a:srgbClr val="006E56"/>
              </a:solidFill>
            </a:endParaRP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42CB5893-86D8-4256-8E12-1D4832C9B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549275"/>
            <a:ext cx="808553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16">
            <a:extLst>
              <a:ext uri="{FF2B5EF4-FFF2-40B4-BE49-F238E27FC236}">
                <a16:creationId xmlns:a16="http://schemas.microsoft.com/office/drawing/2014/main" id="{EFF06737-AF1E-400D-B96A-AAF3A0956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1619250"/>
            <a:ext cx="808553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3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B9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B9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B9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B9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B94B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75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tshire.gov.uk/planning-policy-local-plan-revie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orms.office.com/Pages/ResponsePage.aspx?id=XudGVeE7E0iw_yZlHqL-GSHf4zXZ6chNp_0GHTuWxRlUM0VVRzc1QkFBVENLWEs2UFA3MFZUQzA0WC4u" TargetMode="External"/><Relationship Id="rId4" Type="http://schemas.openxmlformats.org/officeDocument/2006/relationships/hyperlink" Target="https://cms.wiltshire.gov.uk/ieListDocuments.aspx?CId=141&amp;MId=13087&amp;Ver=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12566" b="8838"/>
          <a:stretch/>
        </p:blipFill>
        <p:spPr>
          <a:xfrm>
            <a:off x="-2362" y="8477"/>
            <a:ext cx="9143980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0350" y="0"/>
            <a:ext cx="54864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3587" y="1844815"/>
            <a:ext cx="3725592" cy="192470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3800" dirty="0"/>
              <a:t>Members meeting Wednesday 6</a:t>
            </a:r>
            <a:r>
              <a:rPr lang="en-GB" sz="3800" baseline="30000" dirty="0"/>
              <a:t>th</a:t>
            </a:r>
            <a:r>
              <a:rPr lang="en-GB" sz="3800" dirty="0"/>
              <a:t> January 2021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26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690" y="770793"/>
            <a:ext cx="3587829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The Westbury Incinerator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99498" y="3429000"/>
            <a:ext cx="8345003" cy="14080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+mj-lt"/>
              <a:buAutoNum type="arabicPeriod"/>
            </a:pPr>
            <a:r>
              <a:rPr lang="en-GB" b="1" dirty="0"/>
              <a:t>What action we should be taking: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1" dirty="0"/>
              <a:t>At the Strategic Level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1" dirty="0"/>
              <a:t>With the Environment Agency</a:t>
            </a:r>
          </a:p>
        </p:txBody>
      </p:sp>
      <p:pic>
        <p:nvPicPr>
          <p:cNvPr id="6" name="Picture 5" descr="A yellow and red sign&#10;&#10;Description automatically generated with medium confidence">
            <a:extLst>
              <a:ext uri="{FF2B5EF4-FFF2-40B4-BE49-F238E27FC236}">
                <a16:creationId xmlns:a16="http://schemas.microsoft.com/office/drawing/2014/main" id="{E1CD4EE1-4AB1-7848-9520-70E37FF86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014" y="1356491"/>
            <a:ext cx="1966310" cy="165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4819" y="764922"/>
            <a:ext cx="2942799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Agenda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99498" y="2020915"/>
            <a:ext cx="8345003" cy="3234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Welcome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News and events in January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MP Meetings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The Incinerator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solidFill>
                  <a:schemeClr val="accent2"/>
                </a:solidFill>
                <a:latin typeface="Arial"/>
                <a:cs typeface="Arial"/>
              </a:rPr>
              <a:t>Wiltshire Local Plan consultation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WC Full Council Meeting 23</a:t>
            </a:r>
            <a:r>
              <a:rPr lang="en-GB" b="1" i="1" baseline="30000" dirty="0">
                <a:latin typeface="Arial"/>
                <a:cs typeface="Arial"/>
              </a:rPr>
              <a:t>rd</a:t>
            </a:r>
            <a:r>
              <a:rPr lang="en-GB" b="1" i="1" dirty="0">
                <a:latin typeface="Arial"/>
                <a:cs typeface="Arial"/>
              </a:rPr>
              <a:t> Feb 2021 (planning day of action)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Breakout session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Next Meeting and AGM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AOB </a:t>
            </a:r>
          </a:p>
        </p:txBody>
      </p:sp>
    </p:spTree>
    <p:extLst>
      <p:ext uri="{BB962C8B-B14F-4D97-AF65-F5344CB8AC3E}">
        <p14:creationId xmlns:p14="http://schemas.microsoft.com/office/powerpoint/2010/main" val="33839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7986" y="934817"/>
            <a:ext cx="5233113" cy="328049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The Wiltshire Local Plan Consultations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125236" y="2293800"/>
            <a:ext cx="8097147" cy="14080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/>
              <a:t>What What</a:t>
            </a:r>
            <a:r>
              <a:rPr lang="en-GB" sz="2000" dirty="0"/>
              <a:t> it’s all about and </a:t>
            </a:r>
            <a:r>
              <a:rPr lang="en-GB" sz="2000" b="1" dirty="0"/>
              <a:t>why</a:t>
            </a:r>
            <a:r>
              <a:rPr lang="en-GB" sz="2000" dirty="0"/>
              <a:t> you should be involved</a:t>
            </a:r>
          </a:p>
          <a:p>
            <a:pPr algn="ctr"/>
            <a:r>
              <a:rPr lang="en-GB" sz="2000" dirty="0"/>
              <a:t>Nick Murry (Independent Councillor) will give a briefing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02E2E21-D946-B247-87B2-145422DDF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07" y="3459163"/>
            <a:ext cx="4879207" cy="26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012" y="835697"/>
            <a:ext cx="4940358" cy="328049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The Wiltshire Local Plan Consultation 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00618" y="1955259"/>
            <a:ext cx="8097147" cy="14080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00"/>
              </a:spcBef>
            </a:pPr>
            <a:endParaRPr lang="en-GB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23B26-F46E-409F-830E-B5B5C0E14C92}"/>
              </a:ext>
            </a:extLst>
          </p:cNvPr>
          <p:cNvSpPr txBox="1"/>
          <p:nvPr/>
        </p:nvSpPr>
        <p:spPr>
          <a:xfrm>
            <a:off x="676343" y="2086192"/>
            <a:ext cx="704938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the Local Plan is about: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extent of development (housing numbers)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it should go (site allocations)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form it should take (policies)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Basis for planning permission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Neighbourhood Plans: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Also carry weight as part of the Local Plan (once adopted)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Should be taken account of in the Local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Wilts Council claims to be committed to Neighbourhood Planning (and has one of highest number of any local authority)</a:t>
            </a: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EB812B-66A2-49F3-A4BB-1BD426AEA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827" y="228661"/>
            <a:ext cx="3478620" cy="425634"/>
          </a:xfrm>
        </p:spPr>
        <p:txBody>
          <a:bodyPr/>
          <a:lstStyle/>
          <a:p>
            <a:pPr algn="ctr"/>
            <a:r>
              <a:rPr lang="en-GB" sz="2000" dirty="0"/>
              <a:t>WCA 12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</p:spTree>
    <p:extLst>
      <p:ext uri="{BB962C8B-B14F-4D97-AF65-F5344CB8AC3E}">
        <p14:creationId xmlns:p14="http://schemas.microsoft.com/office/powerpoint/2010/main" val="21681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021" y="776994"/>
            <a:ext cx="4940358" cy="328049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The Wiltshire Local Plan Consultation</a:t>
            </a:r>
          </a:p>
          <a:p>
            <a:pPr algn="ctr"/>
            <a:endParaRPr lang="en-GB" sz="2000" dirty="0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00618" y="1955259"/>
            <a:ext cx="8097147" cy="14080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00"/>
              </a:spcBef>
            </a:pPr>
            <a:endParaRPr lang="en-GB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F110F-4CA4-46E3-96CC-78F7583CA63A}"/>
              </a:ext>
            </a:extLst>
          </p:cNvPr>
          <p:cNvSpPr txBox="1"/>
          <p:nvPr/>
        </p:nvSpPr>
        <p:spPr>
          <a:xfrm>
            <a:off x="523426" y="3429000"/>
            <a:ext cx="76515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 Plan Review:</a:t>
            </a:r>
          </a:p>
          <a:p>
            <a:r>
              <a:rPr lang="en-GB" sz="1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https://www.wiltshire.gov.uk/planning-policy-local-plan-review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</a:p>
          <a:p>
            <a:endParaRPr lang="en-GB" sz="1600" dirty="0">
              <a:solidFill>
                <a:srgbClr val="00206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Cabinet Paper on Local Plan Review Consultation:</a:t>
            </a:r>
          </a:p>
          <a:p>
            <a:r>
              <a:rPr lang="en-GB" sz="16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https://cms.wiltshire.gov.uk/ieListDocuments.aspx?CId=141&amp;MId=13087&amp;Ver=4</a:t>
            </a:r>
            <a:endParaRPr lang="en-GB" sz="1600" dirty="0">
              <a:solidFill>
                <a:srgbClr val="002060"/>
              </a:solidFill>
            </a:endParaRP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 line consultation events booking form: </a:t>
            </a:r>
            <a:r>
              <a:rPr lang="en-GB" sz="16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https://forms.office.com/Pages/ResponsePage.aspx?id=XudGVeE7E0iw_yZlHqL-GSHf4zXZ6chNp_0GHTuWxRlUM0VVRzc1QkFBVENLWEs2UFA3MFZUQzA0WC4u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D55856-4918-4CAE-85A6-6EAF0DB7C1F1}"/>
              </a:ext>
            </a:extLst>
          </p:cNvPr>
          <p:cNvSpPr txBox="1"/>
          <p:nvPr/>
        </p:nvSpPr>
        <p:spPr>
          <a:xfrm>
            <a:off x="523426" y="2414606"/>
            <a:ext cx="653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Local Plan (2016-36)</a:t>
            </a:r>
          </a:p>
          <a:p>
            <a:r>
              <a:rPr lang="en-GB" b="1" dirty="0"/>
              <a:t>Consultation running from Wednesday 13</a:t>
            </a:r>
            <a:r>
              <a:rPr lang="en-GB" b="1" baseline="30000" dirty="0"/>
              <a:t>th</a:t>
            </a:r>
            <a:r>
              <a:rPr lang="en-GB" b="1" dirty="0"/>
              <a:t> January 2021 to Tuesday 9</a:t>
            </a:r>
            <a:r>
              <a:rPr lang="en-GB" b="1" baseline="30000" dirty="0"/>
              <a:t>th</a:t>
            </a:r>
            <a:r>
              <a:rPr lang="en-GB" b="1" dirty="0"/>
              <a:t> March 2021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4CECDF-B603-4D7D-9469-332D8146D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827" y="228661"/>
            <a:ext cx="3478620" cy="425634"/>
          </a:xfrm>
        </p:spPr>
        <p:txBody>
          <a:bodyPr/>
          <a:lstStyle/>
          <a:p>
            <a:pPr algn="ctr"/>
            <a:r>
              <a:rPr lang="en-GB" sz="2000" dirty="0"/>
              <a:t>WCA 12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</p:spTree>
    <p:extLst>
      <p:ext uri="{BB962C8B-B14F-4D97-AF65-F5344CB8AC3E}">
        <p14:creationId xmlns:p14="http://schemas.microsoft.com/office/powerpoint/2010/main" val="18416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013" y="755929"/>
            <a:ext cx="4940358" cy="328049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The Wiltshire Local Plan Consultation</a:t>
            </a:r>
          </a:p>
          <a:p>
            <a:pPr algn="ctr"/>
            <a:endParaRPr lang="en-GB" sz="2000" dirty="0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00618" y="1955259"/>
            <a:ext cx="8097147" cy="14080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00"/>
              </a:spcBef>
            </a:pPr>
            <a:endParaRPr lang="en-GB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AFA9D-4D51-4509-A330-E9095233C618}"/>
              </a:ext>
            </a:extLst>
          </p:cNvPr>
          <p:cNvSpPr txBox="1"/>
          <p:nvPr/>
        </p:nvSpPr>
        <p:spPr>
          <a:xfrm>
            <a:off x="579949" y="2331764"/>
            <a:ext cx="697299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16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Timeline for the Local Plan Review on WC website (</a:t>
            </a:r>
            <a:r>
              <a:rPr lang="en-GB" sz="1600" b="0" i="1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questions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 </a:t>
            </a:r>
          </a:p>
          <a:p>
            <a:pPr algn="l" fontAlgn="base"/>
            <a:endParaRPr lang="en-GB" sz="800" b="0" i="0" dirty="0">
              <a:solidFill>
                <a:srgbClr val="0B0C0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base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1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Initial consultation on the scope of plan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Commenced Nov 2017 </a:t>
            </a:r>
            <a:r>
              <a:rPr lang="en-GB" sz="1600" b="0" i="1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Question: Who was consulted? Not the public</a:t>
            </a:r>
          </a:p>
          <a:p>
            <a:pPr marL="285750" indent="-285750" fontAlgn="base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1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 preparation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(including informal consultations 2017-21</a:t>
            </a:r>
            <a:r>
              <a:rPr lang="en-GB" sz="16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5113" indent="-265113" fontAlgn="base">
              <a:spcAft>
                <a:spcPts val="400"/>
              </a:spcAft>
            </a:pPr>
            <a:r>
              <a:rPr lang="en-GB" sz="1600" i="1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Question: Why no public consultation until Jan 2021? Plan seems to have been predetermined</a:t>
            </a:r>
          </a:p>
          <a:p>
            <a:pPr marL="285750" indent="-285750" algn="l" fontAlgn="base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1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Publication of plan for pre‐submission consultation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Quarter 4 2021</a:t>
            </a:r>
          </a:p>
          <a:p>
            <a:pPr marL="285750" indent="-285750" algn="l" fontAlgn="base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1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Submission to Secretary of State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Quarter 3 2022 </a:t>
            </a:r>
          </a:p>
          <a:p>
            <a:pPr marL="285750" indent="-285750" algn="l" fontAlgn="base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1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(including hearing and receipt of Inspector's report): Commencing Quarter 4 2022 </a:t>
            </a:r>
          </a:p>
          <a:p>
            <a:pPr marL="285750" indent="-285750" algn="l" fontAlgn="base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1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Adoption</a:t>
            </a:r>
            <a:r>
              <a:rPr lang="en-GB" sz="16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Quarter 2 2023 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34ED2F-FDBE-4847-B3EF-AF7C69E73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134" y="126471"/>
            <a:ext cx="3842035" cy="425634"/>
          </a:xfrm>
        </p:spPr>
        <p:txBody>
          <a:bodyPr/>
          <a:lstStyle/>
          <a:p>
            <a:pPr algn="ctr"/>
            <a:r>
              <a:rPr lang="en-GB" sz="2000" dirty="0"/>
              <a:t>WCA 12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</p:spTree>
    <p:extLst>
      <p:ext uri="{BB962C8B-B14F-4D97-AF65-F5344CB8AC3E}">
        <p14:creationId xmlns:p14="http://schemas.microsoft.com/office/powerpoint/2010/main" val="30085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3200C3-614F-4371-BAEF-D1686CFC7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91" y="1803514"/>
            <a:ext cx="6798977" cy="24650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58E714-AA9C-475B-B5DF-646D59E64B83}"/>
              </a:ext>
            </a:extLst>
          </p:cNvPr>
          <p:cNvSpPr txBox="1"/>
          <p:nvPr/>
        </p:nvSpPr>
        <p:spPr>
          <a:xfrm>
            <a:off x="3065192" y="764922"/>
            <a:ext cx="393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Local Plan Review (2016-36)</a:t>
            </a:r>
          </a:p>
          <a:p>
            <a:r>
              <a:rPr lang="en-GB" dirty="0"/>
              <a:t>Proposed housing market area (HMA) ‘allocations’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8C3E3-359F-4FB5-85DB-3A061CCB5199}"/>
              </a:ext>
            </a:extLst>
          </p:cNvPr>
          <p:cNvSpPr txBox="1"/>
          <p:nvPr/>
        </p:nvSpPr>
        <p:spPr>
          <a:xfrm>
            <a:off x="753626" y="4268588"/>
            <a:ext cx="61951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Housing targets: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include </a:t>
            </a:r>
            <a:r>
              <a:rPr lang="en-GB" sz="1500" i="1" dirty="0"/>
              <a:t>house prices </a:t>
            </a:r>
            <a:r>
              <a:rPr lang="en-GB" sz="1500" dirty="0"/>
              <a:t>as a predictor of ‘local demand’;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bear no relation to local housing needs;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are artificially high for rural counties like Wiltshire;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take no account of employment in the area;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require new roads/ car dependency to facilitate;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result in env. destruction/ release of carbon/ loss of carbon sinks;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result in in-migration and out-commuting;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are fuelling a wholly unsustainable development model.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CCE1AF-BE43-46F2-B592-BB7049C2D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91381"/>
            <a:ext cx="3091758" cy="425634"/>
          </a:xfrm>
        </p:spPr>
        <p:txBody>
          <a:bodyPr/>
          <a:lstStyle/>
          <a:p>
            <a:pPr algn="ctr"/>
            <a:r>
              <a:rPr lang="en-GB" sz="2000" dirty="0"/>
              <a:t>WCA 12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</p:spTree>
    <p:extLst>
      <p:ext uri="{BB962C8B-B14F-4D97-AF65-F5344CB8AC3E}">
        <p14:creationId xmlns:p14="http://schemas.microsoft.com/office/powerpoint/2010/main" val="248871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58E714-AA9C-475B-B5DF-646D59E64B83}"/>
              </a:ext>
            </a:extLst>
          </p:cNvPr>
          <p:cNvSpPr txBox="1"/>
          <p:nvPr/>
        </p:nvSpPr>
        <p:spPr>
          <a:xfrm>
            <a:off x="762146" y="2165643"/>
            <a:ext cx="6040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National Planning Policy Framework (NPPF) says on Climate Change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F7944-EF54-4B74-98E5-458AC8841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66" y="3102184"/>
            <a:ext cx="6568519" cy="22066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DCA20BB-63F9-4866-9936-6C641B1A4F9B}"/>
              </a:ext>
            </a:extLst>
          </p:cNvPr>
          <p:cNvSpPr txBox="1">
            <a:spLocks/>
          </p:cNvSpPr>
          <p:nvPr/>
        </p:nvSpPr>
        <p:spPr>
          <a:xfrm>
            <a:off x="3860026" y="297991"/>
            <a:ext cx="3994435" cy="425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dirty="0"/>
              <a:t>WCA 12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82841F-BE79-43EA-9883-E3787321F63B}"/>
              </a:ext>
            </a:extLst>
          </p:cNvPr>
          <p:cNvSpPr txBox="1"/>
          <p:nvPr/>
        </p:nvSpPr>
        <p:spPr>
          <a:xfrm>
            <a:off x="2426355" y="879386"/>
            <a:ext cx="448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Local Plan is prioritising housing numbers over Climate Emergency and genuinely Sustainable Development</a:t>
            </a:r>
          </a:p>
        </p:txBody>
      </p:sp>
    </p:spTree>
    <p:extLst>
      <p:ext uri="{BB962C8B-B14F-4D97-AF65-F5344CB8AC3E}">
        <p14:creationId xmlns:p14="http://schemas.microsoft.com/office/powerpoint/2010/main" val="42124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064461-2B71-404E-B857-F0CA9E01C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55" y="1037611"/>
            <a:ext cx="4501983" cy="2350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FC66D9-4686-405E-A0FB-25BACA99D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85" y="3429000"/>
            <a:ext cx="6818767" cy="23506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D217A8-B443-4941-A973-E3E83113FD47}"/>
              </a:ext>
            </a:extLst>
          </p:cNvPr>
          <p:cNvSpPr txBox="1"/>
          <p:nvPr/>
        </p:nvSpPr>
        <p:spPr>
          <a:xfrm>
            <a:off x="2424555" y="1037611"/>
            <a:ext cx="2921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Client Earth has said to Wiltshire Council</a:t>
            </a:r>
          </a:p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88B602-B21F-49E2-95A9-7187AC455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4457" y="285587"/>
            <a:ext cx="2740066" cy="425634"/>
          </a:xfrm>
        </p:spPr>
        <p:txBody>
          <a:bodyPr/>
          <a:lstStyle/>
          <a:p>
            <a:pPr algn="ctr"/>
            <a:r>
              <a:rPr lang="en-GB" sz="2000" dirty="0"/>
              <a:t>WCA 12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1DEEA-9C83-4D8A-B1AE-1365BED1D772}"/>
              </a:ext>
            </a:extLst>
          </p:cNvPr>
          <p:cNvSpPr txBox="1"/>
          <p:nvPr/>
        </p:nvSpPr>
        <p:spPr>
          <a:xfrm>
            <a:off x="1884229" y="5921353"/>
            <a:ext cx="57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Wiltshire Council is not doing this…</a:t>
            </a:r>
          </a:p>
        </p:txBody>
      </p:sp>
    </p:spTree>
    <p:extLst>
      <p:ext uri="{BB962C8B-B14F-4D97-AF65-F5344CB8AC3E}">
        <p14:creationId xmlns:p14="http://schemas.microsoft.com/office/powerpoint/2010/main" val="36579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61415"/>
            <a:ext cx="1750012" cy="1601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D217A8-B443-4941-A973-E3E83113FD47}"/>
              </a:ext>
            </a:extLst>
          </p:cNvPr>
          <p:cNvSpPr txBox="1"/>
          <p:nvPr/>
        </p:nvSpPr>
        <p:spPr>
          <a:xfrm>
            <a:off x="2737251" y="1013731"/>
            <a:ext cx="360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Warm words, lack of substance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A79CC-0A29-473F-8A9D-3AE32333D2DF}"/>
              </a:ext>
            </a:extLst>
          </p:cNvPr>
          <p:cNvSpPr txBox="1"/>
          <p:nvPr/>
        </p:nvSpPr>
        <p:spPr>
          <a:xfrm>
            <a:off x="574431" y="2119640"/>
            <a:ext cx="704556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Make best use of existing infrastructure;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Reduce the need to travel, and travel by the private car;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Maximise development that re-uses previously developed land;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Limiting the loss of countryside wherever possible;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Promoting sustainable transport and improving air quality;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Promoting renewable energy generation;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Develop evidence for new policies to tackle climate change.</a:t>
            </a:r>
          </a:p>
          <a:p>
            <a:pPr>
              <a:spcAft>
                <a:spcPts val="600"/>
              </a:spcAft>
            </a:pPr>
            <a:endParaRPr lang="en-GB" sz="400" dirty="0"/>
          </a:p>
          <a:p>
            <a:pPr>
              <a:spcAft>
                <a:spcPts val="600"/>
              </a:spcAft>
            </a:pPr>
            <a:r>
              <a:rPr lang="en-GB" sz="1600" u="sng" dirty="0"/>
              <a:t>How does that compare to the actual proposals?</a:t>
            </a:r>
          </a:p>
          <a:p>
            <a:pPr>
              <a:spcAft>
                <a:spcPts val="600"/>
              </a:spcAft>
            </a:pPr>
            <a:r>
              <a:rPr lang="en-GB" sz="1500" b="1" dirty="0"/>
              <a:t>Chippenham example</a:t>
            </a:r>
            <a:r>
              <a:rPr lang="en-GB" sz="1500" dirty="0"/>
              <a:t>: Preferred sites to East and South plus distributer road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Requires railway bridge and two river crossings plus new distributer road;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Obliterates the Bremhill Neighbourhood Plan and its green buffer;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Creates an out-of-town, car dependent, commuter extension;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All of it on locally distinctive countryside and high quality farmland;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Releasing carbon from the soil and trees;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Permanently removing existing carbon sinks;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Promoting emissions through long distance commuting &amp; local congestion.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DFE82C-352E-4FB2-AB9D-831AE3E42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9657" y="297991"/>
            <a:ext cx="3490343" cy="425634"/>
          </a:xfrm>
        </p:spPr>
        <p:txBody>
          <a:bodyPr/>
          <a:lstStyle/>
          <a:p>
            <a:pPr algn="ctr"/>
            <a:r>
              <a:rPr lang="en-GB" sz="2000" dirty="0"/>
              <a:t>WCA 12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2918F-0EBF-4C33-B078-10AEFEB6CE85}"/>
              </a:ext>
            </a:extLst>
          </p:cNvPr>
          <p:cNvSpPr txBox="1"/>
          <p:nvPr/>
        </p:nvSpPr>
        <p:spPr>
          <a:xfrm>
            <a:off x="606872" y="1846814"/>
            <a:ext cx="70455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u="sng" dirty="0"/>
              <a:t>What the Local Plan Review </a:t>
            </a:r>
            <a:r>
              <a:rPr lang="en-GB" sz="1600" i="1" u="sng" dirty="0"/>
              <a:t>says</a:t>
            </a:r>
            <a:r>
              <a:rPr lang="en-GB" sz="1600" u="sng" dirty="0"/>
              <a:t> on Climate Change </a:t>
            </a:r>
          </a:p>
        </p:txBody>
      </p:sp>
    </p:spTree>
    <p:extLst>
      <p:ext uri="{BB962C8B-B14F-4D97-AF65-F5344CB8AC3E}">
        <p14:creationId xmlns:p14="http://schemas.microsoft.com/office/powerpoint/2010/main" val="202410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4819" y="764922"/>
            <a:ext cx="2942799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Agenda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99498" y="2020915"/>
            <a:ext cx="8345003" cy="3234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Welcome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News and events in January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MP Meetings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The Incinerator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Wiltshire Local Plan consultation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WC Full Council Meeting 23</a:t>
            </a:r>
            <a:r>
              <a:rPr lang="en-GB" b="1" i="1" baseline="30000" dirty="0">
                <a:latin typeface="Arial"/>
                <a:cs typeface="Arial"/>
              </a:rPr>
              <a:t>rd</a:t>
            </a:r>
            <a:r>
              <a:rPr lang="en-GB" b="1" i="1" dirty="0">
                <a:latin typeface="Arial"/>
                <a:cs typeface="Arial"/>
              </a:rPr>
              <a:t> Feb 2021 (planning day of action)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Breakout session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Next Meeting and AGM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AOB </a:t>
            </a:r>
          </a:p>
        </p:txBody>
      </p:sp>
    </p:spTree>
    <p:extLst>
      <p:ext uri="{BB962C8B-B14F-4D97-AF65-F5344CB8AC3E}">
        <p14:creationId xmlns:p14="http://schemas.microsoft.com/office/powerpoint/2010/main" val="32444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D217A8-B443-4941-A973-E3E83113FD47}"/>
              </a:ext>
            </a:extLst>
          </p:cNvPr>
          <p:cNvSpPr txBox="1"/>
          <p:nvPr/>
        </p:nvSpPr>
        <p:spPr>
          <a:xfrm>
            <a:off x="2426355" y="1087981"/>
            <a:ext cx="465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Some initial questions on the Local Plan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A79CC-0A29-473F-8A9D-3AE32333D2DF}"/>
              </a:ext>
            </a:extLst>
          </p:cNvPr>
          <p:cNvSpPr txBox="1"/>
          <p:nvPr/>
        </p:nvSpPr>
        <p:spPr>
          <a:xfrm>
            <a:off x="584902" y="1734312"/>
            <a:ext cx="7653841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Why has Wiltshire Council taken on 5,000 more houses than the Govt. requested?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Has the Council calculated total carbon emissions associated with the Local Plan proposals and the different options?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How can building commuter town extensions help reduce carbon emissions?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Has the Council thought about a carbon reduction strategy for its Local Plan?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Has the Council developed a local carbon reduction framework that will enable its Local Plan to comply with the NPPF/ Climate Change Act and national targets?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How does its spatial strategy fit within this framework/ meet its targets?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How will the Local Plan take account of the Council’s own Climate Emergency Task Group recommendations?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Aren’t these proposals simply ‘business as usual’? (more roads, more commuters, more environmental destruction?)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E825F2-5CD7-47F8-9D03-0A5ABD7A1951}"/>
              </a:ext>
            </a:extLst>
          </p:cNvPr>
          <p:cNvSpPr txBox="1">
            <a:spLocks/>
          </p:cNvSpPr>
          <p:nvPr/>
        </p:nvSpPr>
        <p:spPr>
          <a:xfrm>
            <a:off x="3004242" y="339288"/>
            <a:ext cx="6045651" cy="425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dirty="0"/>
              <a:t>WCA 12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</p:spTree>
    <p:extLst>
      <p:ext uri="{BB962C8B-B14F-4D97-AF65-F5344CB8AC3E}">
        <p14:creationId xmlns:p14="http://schemas.microsoft.com/office/powerpoint/2010/main" val="42834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12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D217A8-B443-4941-A973-E3E83113FD47}"/>
              </a:ext>
            </a:extLst>
          </p:cNvPr>
          <p:cNvSpPr txBox="1"/>
          <p:nvPr/>
        </p:nvSpPr>
        <p:spPr>
          <a:xfrm>
            <a:off x="2627523" y="1253363"/>
            <a:ext cx="409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Other plans/ strategies to consider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A79CC-0A29-473F-8A9D-3AE32333D2DF}"/>
              </a:ext>
            </a:extLst>
          </p:cNvPr>
          <p:cNvSpPr txBox="1"/>
          <p:nvPr/>
        </p:nvSpPr>
        <p:spPr>
          <a:xfrm>
            <a:off x="790377" y="1940991"/>
            <a:ext cx="710089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1000" dirty="0"/>
          </a:p>
          <a:p>
            <a:pPr>
              <a:spcAft>
                <a:spcPts val="600"/>
              </a:spcAft>
            </a:pPr>
            <a:r>
              <a:rPr lang="en-GB" sz="1600" dirty="0"/>
              <a:t>Executive response to Climate Emergency Task Group (on 13</a:t>
            </a:r>
            <a:r>
              <a:rPr lang="en-GB" sz="1600" baseline="30000" dirty="0"/>
              <a:t>th</a:t>
            </a:r>
            <a:r>
              <a:rPr lang="en-GB" sz="1600" dirty="0"/>
              <a:t> Jan 21)</a:t>
            </a:r>
          </a:p>
          <a:p>
            <a:pPr>
              <a:spcAft>
                <a:spcPts val="600"/>
              </a:spcAft>
            </a:pPr>
            <a:endParaRPr lang="en-GB" sz="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Won’t deliver net zero carbon via Stone Circle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Will only invest in renewable energy if ROI is better than alternatives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Approaching active travel investment via supplementary grant route (i.e. piecemeal rather than using Transport Budget)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Carbon implications of other Plans, policies and strategies to consider: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Local Transport Plan (LTP4)?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General reserves and other strategic investments?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Waste Strategy?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EV infrastructure strategy (absence of).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949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4819" y="764922"/>
            <a:ext cx="2942799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Agenda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99498" y="2020915"/>
            <a:ext cx="8345003" cy="3234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Welcome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News and events in January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MP Meetings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The Incinerator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Wiltshire Local Plan consultation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solidFill>
                  <a:schemeClr val="accent2"/>
                </a:solidFill>
                <a:latin typeface="Arial"/>
                <a:cs typeface="Arial"/>
              </a:rPr>
              <a:t>WC Full Council Meeting 23</a:t>
            </a:r>
            <a:r>
              <a:rPr lang="en-GB" b="1" i="1" baseline="30000" dirty="0">
                <a:solidFill>
                  <a:schemeClr val="accent2"/>
                </a:solidFill>
                <a:latin typeface="Arial"/>
                <a:cs typeface="Arial"/>
              </a:rPr>
              <a:t>rd</a:t>
            </a:r>
            <a:r>
              <a:rPr lang="en-GB" b="1" i="1" dirty="0">
                <a:solidFill>
                  <a:schemeClr val="accent2"/>
                </a:solidFill>
                <a:latin typeface="Arial"/>
                <a:cs typeface="Arial"/>
              </a:rPr>
              <a:t> Feb 2021 (planning day of action)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Breakout session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Next Meeting and AGM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AOB </a:t>
            </a:r>
          </a:p>
        </p:txBody>
      </p:sp>
    </p:spTree>
    <p:extLst>
      <p:ext uri="{BB962C8B-B14F-4D97-AF65-F5344CB8AC3E}">
        <p14:creationId xmlns:p14="http://schemas.microsoft.com/office/powerpoint/2010/main" val="14827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690" y="770793"/>
            <a:ext cx="3587829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WC Full Council Meeting – 23</a:t>
            </a:r>
            <a:r>
              <a:rPr lang="en-GB" sz="2000" baseline="30000" dirty="0"/>
              <a:t>rd</a:t>
            </a:r>
            <a:r>
              <a:rPr lang="en-GB" sz="2000" dirty="0"/>
              <a:t> Feb 2021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pic>
        <p:nvPicPr>
          <p:cNvPr id="7" name="Picture 6" descr="A picture containing sky, grass, outdoor, person&#10;&#10;Description automatically generated">
            <a:extLst>
              <a:ext uri="{FF2B5EF4-FFF2-40B4-BE49-F238E27FC236}">
                <a16:creationId xmlns:a16="http://schemas.microsoft.com/office/drawing/2014/main" id="{7A13C550-27EF-A640-BD3D-98D3ECB5F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88" y="2831786"/>
            <a:ext cx="6619954" cy="31341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975400-4DB3-ED46-AF65-31E0E3CC2253}"/>
              </a:ext>
            </a:extLst>
          </p:cNvPr>
          <p:cNvSpPr/>
          <p:nvPr/>
        </p:nvSpPr>
        <p:spPr>
          <a:xfrm>
            <a:off x="676343" y="2181074"/>
            <a:ext cx="6148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Anniversary of acknowledgement of the climate emergency. </a:t>
            </a:r>
          </a:p>
        </p:txBody>
      </p:sp>
    </p:spTree>
    <p:extLst>
      <p:ext uri="{BB962C8B-B14F-4D97-AF65-F5344CB8AC3E}">
        <p14:creationId xmlns:p14="http://schemas.microsoft.com/office/powerpoint/2010/main" val="400235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111306A-6B24-B344-87D3-ED6F0C98B446}"/>
              </a:ext>
            </a:extLst>
          </p:cNvPr>
          <p:cNvSpPr txBox="1">
            <a:spLocks/>
          </p:cNvSpPr>
          <p:nvPr/>
        </p:nvSpPr>
        <p:spPr>
          <a:xfrm>
            <a:off x="1097834" y="2303055"/>
            <a:ext cx="6148176" cy="328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accent4"/>
                </a:solidFill>
              </a:rPr>
              <a:t>2 Minute Break</a:t>
            </a:r>
          </a:p>
        </p:txBody>
      </p:sp>
    </p:spTree>
    <p:extLst>
      <p:ext uri="{BB962C8B-B14F-4D97-AF65-F5344CB8AC3E}">
        <p14:creationId xmlns:p14="http://schemas.microsoft.com/office/powerpoint/2010/main" val="23132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690" y="770793"/>
            <a:ext cx="3587829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WC Full Council Meeting – 23</a:t>
            </a:r>
            <a:r>
              <a:rPr lang="en-GB" sz="2000" baseline="30000" dirty="0"/>
              <a:t>rd</a:t>
            </a:r>
            <a:r>
              <a:rPr lang="en-GB" sz="2000" dirty="0"/>
              <a:t> Feb 2021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111306A-6B24-B344-87D3-ED6F0C98B446}"/>
              </a:ext>
            </a:extLst>
          </p:cNvPr>
          <p:cNvSpPr txBox="1">
            <a:spLocks/>
          </p:cNvSpPr>
          <p:nvPr/>
        </p:nvSpPr>
        <p:spPr>
          <a:xfrm>
            <a:off x="1097834" y="2303055"/>
            <a:ext cx="6148176" cy="328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4"/>
                </a:solidFill>
              </a:rPr>
              <a:t>Break Out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/>
                </a:solidFill>
              </a:rPr>
              <a:t>Ideas to mark the anniversary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/>
                </a:solidFill>
              </a:rPr>
              <a:t>People to join a working group to plan</a:t>
            </a:r>
          </a:p>
        </p:txBody>
      </p:sp>
    </p:spTree>
    <p:extLst>
      <p:ext uri="{BB962C8B-B14F-4D97-AF65-F5344CB8AC3E}">
        <p14:creationId xmlns:p14="http://schemas.microsoft.com/office/powerpoint/2010/main" val="11382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4819" y="764922"/>
            <a:ext cx="2942799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Agenda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99498" y="2020915"/>
            <a:ext cx="8345003" cy="3234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Welcome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News and events in January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MP Meetings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The Incinerator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Wiltshire Local Plan consultation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WC Full Council Meeting 23</a:t>
            </a:r>
            <a:r>
              <a:rPr lang="en-GB" b="1" i="1" baseline="30000" dirty="0">
                <a:latin typeface="Arial"/>
                <a:cs typeface="Arial"/>
              </a:rPr>
              <a:t>rd</a:t>
            </a:r>
            <a:r>
              <a:rPr lang="en-GB" b="1" i="1" dirty="0">
                <a:latin typeface="Arial"/>
                <a:cs typeface="Arial"/>
              </a:rPr>
              <a:t> Feb 2021 (planning day of action)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Breakout session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solidFill>
                  <a:schemeClr val="accent2"/>
                </a:solidFill>
                <a:latin typeface="Arial"/>
                <a:cs typeface="Arial"/>
              </a:rPr>
              <a:t>Next Meeting and AGM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AOB </a:t>
            </a:r>
          </a:p>
        </p:txBody>
      </p:sp>
    </p:spTree>
    <p:extLst>
      <p:ext uri="{BB962C8B-B14F-4D97-AF65-F5344CB8AC3E}">
        <p14:creationId xmlns:p14="http://schemas.microsoft.com/office/powerpoint/2010/main" val="26210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9724" y="770793"/>
            <a:ext cx="5318235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Next Meeting - WCA AGM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111306A-6B24-B344-87D3-ED6F0C98B446}"/>
              </a:ext>
            </a:extLst>
          </p:cNvPr>
          <p:cNvSpPr txBox="1">
            <a:spLocks/>
          </p:cNvSpPr>
          <p:nvPr/>
        </p:nvSpPr>
        <p:spPr>
          <a:xfrm>
            <a:off x="496364" y="2303055"/>
            <a:ext cx="8151271" cy="328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WCA Annual General meeting GM – 30</a:t>
            </a:r>
            <a:r>
              <a:rPr lang="en-GB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January 2021 at 11.00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Election of Steering Group Members (Looking to expand)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Plans for the future of WCA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 from Wiltshire Groups</a:t>
            </a:r>
          </a:p>
        </p:txBody>
      </p:sp>
    </p:spTree>
    <p:extLst>
      <p:ext uri="{BB962C8B-B14F-4D97-AF65-F5344CB8AC3E}">
        <p14:creationId xmlns:p14="http://schemas.microsoft.com/office/powerpoint/2010/main" val="29987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4819" y="764922"/>
            <a:ext cx="2942799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Agenda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99498" y="2020915"/>
            <a:ext cx="8345003" cy="3234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Welcome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News and events in January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MP Meetings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The Incinerator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Wiltshire Local Plan consultation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WC Full Council Meeting 23</a:t>
            </a:r>
            <a:r>
              <a:rPr lang="en-GB" b="1" i="1" baseline="30000" dirty="0">
                <a:latin typeface="Arial"/>
                <a:cs typeface="Arial"/>
              </a:rPr>
              <a:t>rd</a:t>
            </a:r>
            <a:r>
              <a:rPr lang="en-GB" b="1" i="1" dirty="0">
                <a:latin typeface="Arial"/>
                <a:cs typeface="Arial"/>
              </a:rPr>
              <a:t> Feb 2021 (Start planning day of action)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Breakout session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Next Meeting and AGM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solidFill>
                  <a:schemeClr val="accent1"/>
                </a:solidFill>
                <a:latin typeface="Arial"/>
                <a:cs typeface="Arial"/>
              </a:rPr>
              <a:t>AOB – Various talks and events</a:t>
            </a:r>
          </a:p>
        </p:txBody>
      </p:sp>
    </p:spTree>
    <p:extLst>
      <p:ext uri="{BB962C8B-B14F-4D97-AF65-F5344CB8AC3E}">
        <p14:creationId xmlns:p14="http://schemas.microsoft.com/office/powerpoint/2010/main" val="22357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1114" y="2881429"/>
            <a:ext cx="4016431" cy="328049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Thank You Everybody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D03C48E-A5BA-AF4E-8C46-3948938DE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18896" y="2530658"/>
            <a:ext cx="8828688" cy="1646302"/>
          </a:xfrm>
        </p:spPr>
        <p:txBody>
          <a:bodyPr/>
          <a:lstStyle/>
          <a:p>
            <a:r>
              <a:rPr lang="en-US" sz="3600" dirty="0"/>
              <a:t>See you on the 30</a:t>
            </a:r>
            <a:r>
              <a:rPr lang="en-US" sz="3600" baseline="30000" dirty="0"/>
              <a:t>th</a:t>
            </a:r>
            <a:r>
              <a:rPr lang="en-US" sz="3600" dirty="0"/>
              <a:t> January</a:t>
            </a:r>
          </a:p>
        </p:txBody>
      </p:sp>
    </p:spTree>
    <p:extLst>
      <p:ext uri="{BB962C8B-B14F-4D97-AF65-F5344CB8AC3E}">
        <p14:creationId xmlns:p14="http://schemas.microsoft.com/office/powerpoint/2010/main" val="94572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4819" y="764922"/>
            <a:ext cx="2942799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Agenda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99498" y="2020915"/>
            <a:ext cx="8345003" cy="3234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solidFill>
                  <a:schemeClr val="accent2"/>
                </a:solidFill>
                <a:latin typeface="Arial"/>
                <a:cs typeface="Arial"/>
              </a:rPr>
              <a:t>Welcome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News and events in January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MP Meetings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The Incinerator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Wiltshire Local Plan consultation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WC Full Council Meeting 23</a:t>
            </a:r>
            <a:r>
              <a:rPr lang="en-GB" b="1" i="1" baseline="30000" dirty="0">
                <a:latin typeface="Arial"/>
                <a:cs typeface="Arial"/>
              </a:rPr>
              <a:t>rd</a:t>
            </a:r>
            <a:r>
              <a:rPr lang="en-GB" b="1" i="1" dirty="0">
                <a:latin typeface="Arial"/>
                <a:cs typeface="Arial"/>
              </a:rPr>
              <a:t> Feb 2021 (planning day of action)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Breakout session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Next Meeting and AGM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AOB </a:t>
            </a:r>
          </a:p>
        </p:txBody>
      </p:sp>
    </p:spTree>
    <p:extLst>
      <p:ext uri="{BB962C8B-B14F-4D97-AF65-F5344CB8AC3E}">
        <p14:creationId xmlns:p14="http://schemas.microsoft.com/office/powerpoint/2010/main" val="7568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5474" y="475280"/>
            <a:ext cx="3314296" cy="328049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Zoom Meeting Protocols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244210" y="2283852"/>
            <a:ext cx="8345003" cy="328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Please stay muted unless you need to talk.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Do make use of the chat function - monitored by Chris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Breakout rooms - chat function only works in room, muted on return,  re-join if lost!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Gallery View </a:t>
            </a:r>
            <a:r>
              <a:rPr lang="mr-IN" b="1" i="1" dirty="0">
                <a:latin typeface="Arial"/>
                <a:cs typeface="Arial"/>
              </a:rPr>
              <a:t>–</a:t>
            </a:r>
            <a:r>
              <a:rPr lang="en-GB" b="1" i="1" dirty="0">
                <a:latin typeface="Arial"/>
                <a:cs typeface="Arial"/>
              </a:rPr>
              <a:t> to see everybody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Hand-up and claps! 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Let’s keep discussions to the point and brief please </a:t>
            </a:r>
            <a:r>
              <a:rPr lang="mr-IN" b="1" i="1" dirty="0">
                <a:latin typeface="Arial"/>
                <a:cs typeface="Arial"/>
              </a:rPr>
              <a:t>–</a:t>
            </a:r>
            <a:r>
              <a:rPr lang="en-GB" b="1" i="1" dirty="0">
                <a:latin typeface="Arial"/>
                <a:cs typeface="Arial"/>
              </a:rPr>
              <a:t> Let everybody have a say</a:t>
            </a:r>
          </a:p>
          <a:p>
            <a:pPr algn="l"/>
            <a:r>
              <a:rPr lang="en-GB" sz="1600" dirty="0">
                <a:latin typeface="Arial"/>
                <a:cs typeface="Arial"/>
              </a:rPr>
              <a:t> 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396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4819" y="764922"/>
            <a:ext cx="2942799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Agenda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99498" y="2020915"/>
            <a:ext cx="8345003" cy="3234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Welcome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solidFill>
                  <a:schemeClr val="accent2"/>
                </a:solidFill>
                <a:latin typeface="Arial"/>
                <a:cs typeface="Arial"/>
              </a:rPr>
              <a:t>News and events in January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MP Meetings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The Incinerator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Wiltshire Local Plan consultation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WC Full Council Meeting 23</a:t>
            </a:r>
            <a:r>
              <a:rPr lang="en-GB" b="1" i="1" baseline="30000" dirty="0">
                <a:latin typeface="Arial"/>
                <a:cs typeface="Arial"/>
              </a:rPr>
              <a:t>rd</a:t>
            </a:r>
            <a:r>
              <a:rPr lang="en-GB" b="1" i="1" dirty="0">
                <a:latin typeface="Arial"/>
                <a:cs typeface="Arial"/>
              </a:rPr>
              <a:t> Feb 2021 (planning day of action)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Breakout session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Next Meeting and AGM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AOB </a:t>
            </a:r>
          </a:p>
        </p:txBody>
      </p:sp>
    </p:spTree>
    <p:extLst>
      <p:ext uri="{BB962C8B-B14F-4D97-AF65-F5344CB8AC3E}">
        <p14:creationId xmlns:p14="http://schemas.microsoft.com/office/powerpoint/2010/main" val="5803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690" y="770793"/>
            <a:ext cx="3587829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News and Events in January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15415" y="2199591"/>
            <a:ext cx="7609385" cy="3234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+mj-lt"/>
              <a:buAutoNum type="arabicPeriod"/>
            </a:pPr>
            <a:r>
              <a:rPr lang="en-GB" sz="1600" b="1" dirty="0"/>
              <a:t>WCA Environment page starts in Wiltshire Times</a:t>
            </a:r>
            <a:endParaRPr lang="en-GB" sz="1600" dirty="0"/>
          </a:p>
          <a:p>
            <a:pPr marL="342900" lvl="0" indent="-342900" algn="l">
              <a:buFont typeface="+mj-lt"/>
              <a:buAutoNum type="arabicPeriod"/>
            </a:pPr>
            <a:r>
              <a:rPr lang="en-GB" sz="1600" b="1" dirty="0"/>
              <a:t>13</a:t>
            </a:r>
            <a:r>
              <a:rPr lang="en-GB" sz="1600" b="1" baseline="30000" dirty="0"/>
              <a:t>th</a:t>
            </a:r>
            <a:r>
              <a:rPr lang="en-GB" sz="1600" b="1" dirty="0"/>
              <a:t> January -WC Environment Select Committee receive latest from WC Climate Task Group</a:t>
            </a:r>
            <a:endParaRPr lang="en-GB" sz="1600" dirty="0"/>
          </a:p>
          <a:p>
            <a:pPr marL="342900" lvl="0" indent="-342900" algn="l">
              <a:buFont typeface="+mj-lt"/>
              <a:buAutoNum type="arabicPeriod"/>
            </a:pPr>
            <a:r>
              <a:rPr lang="en-GB" sz="1600" b="1" dirty="0">
                <a:solidFill>
                  <a:schemeClr val="accent2"/>
                </a:solidFill>
              </a:rPr>
              <a:t>Wiltshire Local Plan Consultation starts</a:t>
            </a:r>
            <a:endParaRPr lang="en-GB" sz="1600" dirty="0">
              <a:solidFill>
                <a:schemeClr val="accent2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GB" sz="1600" b="1" dirty="0">
                <a:solidFill>
                  <a:schemeClr val="accent2"/>
                </a:solidFill>
              </a:rPr>
              <a:t>22</a:t>
            </a:r>
            <a:r>
              <a:rPr lang="en-GB" sz="1600" b="1" baseline="30000" dirty="0">
                <a:solidFill>
                  <a:schemeClr val="accent2"/>
                </a:solidFill>
              </a:rPr>
              <a:t>nd</a:t>
            </a:r>
            <a:r>
              <a:rPr lang="en-GB" sz="1600" b="1" dirty="0">
                <a:solidFill>
                  <a:schemeClr val="accent2"/>
                </a:solidFill>
              </a:rPr>
              <a:t> January -MP Meeting 4pm</a:t>
            </a:r>
            <a:endParaRPr lang="en-GB" sz="1600" dirty="0">
              <a:solidFill>
                <a:schemeClr val="accent2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GB" sz="1600" b="1" dirty="0"/>
              <a:t>27</a:t>
            </a:r>
            <a:r>
              <a:rPr lang="en-GB" sz="1600" b="1" baseline="30000" dirty="0"/>
              <a:t>th</a:t>
            </a:r>
            <a:r>
              <a:rPr lang="en-GB" sz="1600" b="1" dirty="0"/>
              <a:t> January -Potential Strategic Planning </a:t>
            </a:r>
            <a:r>
              <a:rPr lang="en-GB" sz="1600" b="1" dirty="0">
                <a:solidFill>
                  <a:schemeClr val="accent2"/>
                </a:solidFill>
              </a:rPr>
              <a:t>meeting on Incinerator</a:t>
            </a:r>
            <a:endParaRPr lang="en-GB" sz="1600" dirty="0">
              <a:solidFill>
                <a:schemeClr val="accent2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GB" sz="1600" b="1" dirty="0"/>
              <a:t>30</a:t>
            </a:r>
            <a:r>
              <a:rPr lang="en-GB" sz="1600" b="1" baseline="30000" dirty="0"/>
              <a:t>th</a:t>
            </a:r>
            <a:r>
              <a:rPr lang="en-GB" sz="1600" b="1" dirty="0"/>
              <a:t> January -</a:t>
            </a:r>
            <a:r>
              <a:rPr lang="en-GB" sz="1600" b="1" dirty="0">
                <a:solidFill>
                  <a:schemeClr val="accent2"/>
                </a:solidFill>
              </a:rPr>
              <a:t>WCA AGM and local group review</a:t>
            </a:r>
            <a:endParaRPr lang="en-GB" sz="1600" dirty="0">
              <a:solidFill>
                <a:schemeClr val="accent2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GB" sz="1600" b="1" dirty="0"/>
              <a:t>Also, all Topic Groups will be meeting in January. Go to website to get details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59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4819" y="764922"/>
            <a:ext cx="2942799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Agenda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99498" y="2020915"/>
            <a:ext cx="8345003" cy="3234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Welcome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News and events in January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solidFill>
                  <a:schemeClr val="accent2"/>
                </a:solidFill>
                <a:latin typeface="Arial"/>
                <a:cs typeface="Arial"/>
              </a:rPr>
              <a:t>MP Meetings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The Incinerator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Wiltshire Local Plan consultation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WC Full Council Meeting 23</a:t>
            </a:r>
            <a:r>
              <a:rPr lang="en-GB" b="1" i="1" baseline="30000" dirty="0">
                <a:latin typeface="Arial"/>
                <a:cs typeface="Arial"/>
              </a:rPr>
              <a:t>rd</a:t>
            </a:r>
            <a:r>
              <a:rPr lang="en-GB" b="1" i="1" dirty="0">
                <a:latin typeface="Arial"/>
                <a:cs typeface="Arial"/>
              </a:rPr>
              <a:t> Feb 2021 (planning day of action)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Breakout session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Next Meeting and AGM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AOB </a:t>
            </a:r>
          </a:p>
        </p:txBody>
      </p:sp>
    </p:spTree>
    <p:extLst>
      <p:ext uri="{BB962C8B-B14F-4D97-AF65-F5344CB8AC3E}">
        <p14:creationId xmlns:p14="http://schemas.microsoft.com/office/powerpoint/2010/main" val="23566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690" y="770793"/>
            <a:ext cx="3587829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MP Meeting – 22 January 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99498" y="2020915"/>
            <a:ext cx="8345003" cy="3234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+mj-lt"/>
              <a:buAutoNum type="arabicPeriod"/>
            </a:pPr>
            <a:r>
              <a:rPr lang="en-GB" b="1" dirty="0"/>
              <a:t>John Glenn only to confirm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GB" b="1" dirty="0"/>
              <a:t>Others holding ‘Climate conference’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GB" b="1" dirty="0"/>
              <a:t>What to discuss</a:t>
            </a:r>
          </a:p>
        </p:txBody>
      </p:sp>
    </p:spTree>
    <p:extLst>
      <p:ext uri="{BB962C8B-B14F-4D97-AF65-F5344CB8AC3E}">
        <p14:creationId xmlns:p14="http://schemas.microsoft.com/office/powerpoint/2010/main" val="28558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0332-45F6-4A18-8381-2F90FF1EA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780" y="339288"/>
            <a:ext cx="6045651" cy="425634"/>
          </a:xfrm>
        </p:spPr>
        <p:txBody>
          <a:bodyPr/>
          <a:lstStyle/>
          <a:p>
            <a:pPr algn="ctr"/>
            <a:r>
              <a:rPr lang="en-GB" sz="2000" dirty="0"/>
              <a:t>WCA Members meeting 6</a:t>
            </a:r>
            <a:r>
              <a:rPr lang="en-GB" sz="2000" baseline="30000" dirty="0"/>
              <a:t>th</a:t>
            </a:r>
            <a:r>
              <a:rPr lang="en-GB" sz="2000" dirty="0"/>
              <a:t> January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4819" y="764922"/>
            <a:ext cx="2942799" cy="328049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Agenda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5C61E50-26C5-4978-A530-AD9BF51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" y="297991"/>
            <a:ext cx="1750012" cy="160170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626D645-B596-4F58-842D-B4F74F9D5F03}"/>
              </a:ext>
            </a:extLst>
          </p:cNvPr>
          <p:cNvSpPr txBox="1">
            <a:spLocks/>
          </p:cNvSpPr>
          <p:nvPr/>
        </p:nvSpPr>
        <p:spPr>
          <a:xfrm>
            <a:off x="399498" y="2020915"/>
            <a:ext cx="8345003" cy="3234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Welcome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News and events in January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MP Meetings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solidFill>
                  <a:schemeClr val="accent2"/>
                </a:solidFill>
                <a:latin typeface="Arial"/>
                <a:cs typeface="Arial"/>
              </a:rPr>
              <a:t>The Incinerator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Wiltshire Local Plan consultation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WC Full Council Meeting 23</a:t>
            </a:r>
            <a:r>
              <a:rPr lang="en-GB" b="1" i="1" baseline="30000" dirty="0">
                <a:latin typeface="Arial"/>
                <a:cs typeface="Arial"/>
              </a:rPr>
              <a:t>rd</a:t>
            </a:r>
            <a:r>
              <a:rPr lang="en-GB" b="1" i="1" dirty="0">
                <a:latin typeface="Arial"/>
                <a:cs typeface="Arial"/>
              </a:rPr>
              <a:t> Feb 2021 (planning day of action)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Breakout session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Next Meeting and AGM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 dirty="0">
                <a:latin typeface="Arial"/>
                <a:cs typeface="Arial"/>
              </a:rPr>
              <a:t>AOB </a:t>
            </a:r>
          </a:p>
        </p:txBody>
      </p:sp>
    </p:spTree>
    <p:extLst>
      <p:ext uri="{BB962C8B-B14F-4D97-AF65-F5344CB8AC3E}">
        <p14:creationId xmlns:p14="http://schemas.microsoft.com/office/powerpoint/2010/main" val="2797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6">
      <a:dk1>
        <a:srgbClr val="000000"/>
      </a:dk1>
      <a:lt1>
        <a:srgbClr val="FFFFFF"/>
      </a:lt1>
      <a:dk2>
        <a:srgbClr val="006E56"/>
      </a:dk2>
      <a:lt2>
        <a:srgbClr val="808080"/>
      </a:lt2>
      <a:accent1>
        <a:srgbClr val="D2FAFA"/>
      </a:accent1>
      <a:accent2>
        <a:srgbClr val="0063AC"/>
      </a:accent2>
      <a:accent3>
        <a:srgbClr val="FFFFFF"/>
      </a:accent3>
      <a:accent4>
        <a:srgbClr val="000000"/>
      </a:accent4>
      <a:accent5>
        <a:srgbClr val="E5FCFC"/>
      </a:accent5>
      <a:accent6>
        <a:srgbClr val="00599B"/>
      </a:accent6>
      <a:hlink>
        <a:srgbClr val="C22E91"/>
      </a:hlink>
      <a:folHlink>
        <a:srgbClr val="B3D45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57B9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B3D4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5239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D2FAFA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E5FCFC"/>
        </a:accent5>
        <a:accent6>
          <a:srgbClr val="00599B"/>
        </a:accent6>
        <a:hlink>
          <a:srgbClr val="C22E91"/>
        </a:hlink>
        <a:folHlink>
          <a:srgbClr val="B3D4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1562</Words>
  <Application>Microsoft Macintosh PowerPoint</Application>
  <PresentationFormat>On-screen Show (4:3)</PresentationFormat>
  <Paragraphs>249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Trebuchet MS</vt:lpstr>
      <vt:lpstr>Wingdings 3</vt:lpstr>
      <vt:lpstr>Facet</vt:lpstr>
      <vt:lpstr>1_Default Design</vt:lpstr>
      <vt:lpstr>Members meeting Wednesday 6th January 2021</vt:lpstr>
      <vt:lpstr>WCA Members meeting 6th January</vt:lpstr>
      <vt:lpstr>WCA Members meeting 6th January</vt:lpstr>
      <vt:lpstr>PowerPoint Presentation</vt:lpstr>
      <vt:lpstr>WCA Members meeting 6th January</vt:lpstr>
      <vt:lpstr>WCA Members meeting 6th January</vt:lpstr>
      <vt:lpstr>WCA Members meeting 6th January</vt:lpstr>
      <vt:lpstr>WCA Members meeting 6th January</vt:lpstr>
      <vt:lpstr>WCA Members meeting 6th January</vt:lpstr>
      <vt:lpstr>WCA Members meeting 6th January</vt:lpstr>
      <vt:lpstr>WCA Members meeting 6th January</vt:lpstr>
      <vt:lpstr>PowerPoint Presentation</vt:lpstr>
      <vt:lpstr>WCA 12th January</vt:lpstr>
      <vt:lpstr>WCA 12th January</vt:lpstr>
      <vt:lpstr>WCA 12th January</vt:lpstr>
      <vt:lpstr>WCA 12th January</vt:lpstr>
      <vt:lpstr>PowerPoint Presentation</vt:lpstr>
      <vt:lpstr>WCA 12th January</vt:lpstr>
      <vt:lpstr>WCA 12th January</vt:lpstr>
      <vt:lpstr>PowerPoint Presentation</vt:lpstr>
      <vt:lpstr>WCA 12th January</vt:lpstr>
      <vt:lpstr>WCA Members meeting 6th January</vt:lpstr>
      <vt:lpstr>WCA Members meeting 6th January</vt:lpstr>
      <vt:lpstr>WCA Members meeting 6th January</vt:lpstr>
      <vt:lpstr>WCA Members meeting 6th January</vt:lpstr>
      <vt:lpstr>WCA Members meeting 6th January</vt:lpstr>
      <vt:lpstr>WCA Members meeting 6th January</vt:lpstr>
      <vt:lpstr>WCA Members meeting 6th January</vt:lpstr>
      <vt:lpstr>See you on the 30th January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RECOVERY PLAN Young People’s WORKSHOP </dc:title>
  <dc:creator>Christian Lange</dc:creator>
  <cp:lastModifiedBy>Christian Lange</cp:lastModifiedBy>
  <cp:revision>21</cp:revision>
  <dcterms:created xsi:type="dcterms:W3CDTF">2020-11-12T14:10:04Z</dcterms:created>
  <dcterms:modified xsi:type="dcterms:W3CDTF">2021-01-20T11:09:02Z</dcterms:modified>
</cp:coreProperties>
</file>