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257" r:id="rId2"/>
    <p:sldId id="261" r:id="rId3"/>
    <p:sldId id="277" r:id="rId4"/>
    <p:sldId id="258" r:id="rId5"/>
    <p:sldId id="264" r:id="rId6"/>
    <p:sldId id="287" r:id="rId7"/>
    <p:sldId id="288" r:id="rId8"/>
    <p:sldId id="289" r:id="rId9"/>
    <p:sldId id="290" r:id="rId10"/>
    <p:sldId id="291" r:id="rId11"/>
    <p:sldId id="278" r:id="rId12"/>
    <p:sldId id="292" r:id="rId13"/>
    <p:sldId id="293" r:id="rId14"/>
    <p:sldId id="279" r:id="rId15"/>
    <p:sldId id="299" r:id="rId16"/>
    <p:sldId id="296" r:id="rId17"/>
    <p:sldId id="280" r:id="rId18"/>
    <p:sldId id="294" r:id="rId19"/>
    <p:sldId id="295" r:id="rId20"/>
    <p:sldId id="281" r:id="rId21"/>
    <p:sldId id="283" r:id="rId22"/>
    <p:sldId id="284" r:id="rId23"/>
    <p:sldId id="285" r:id="rId24"/>
    <p:sldId id="282" r:id="rId25"/>
    <p:sldId id="297" r:id="rId26"/>
    <p:sldId id="298" r:id="rId27"/>
    <p:sldId id="300" r:id="rId28"/>
    <p:sldId id="301"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767" autoAdjust="0"/>
  </p:normalViewPr>
  <p:slideViewPr>
    <p:cSldViewPr snapToGrid="0" snapToObjects="1">
      <p:cViewPr varScale="1">
        <p:scale>
          <a:sx n="90" d="100"/>
          <a:sy n="90" d="100"/>
        </p:scale>
        <p:origin x="-242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BBA76B-5A22-B94F-9B0D-D8FD49B3232F}" type="datetimeFigureOut">
              <a:rPr lang="en-US" smtClean="0"/>
              <a:t>19/08/20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4C2470-434A-1843-B7B0-ED7A8C4CF18F}" type="slidenum">
              <a:rPr lang="en-US" smtClean="0"/>
              <a:t>‹#›</a:t>
            </a:fld>
            <a:endParaRPr lang="en-US"/>
          </a:p>
        </p:txBody>
      </p:sp>
    </p:spTree>
    <p:extLst>
      <p:ext uri="{BB962C8B-B14F-4D97-AF65-F5344CB8AC3E}">
        <p14:creationId xmlns:p14="http://schemas.microsoft.com/office/powerpoint/2010/main" val="26837971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NB: Community-supported agriculture (</a:t>
            </a:r>
            <a:r>
              <a:rPr lang="en-GB" sz="1200" b="1" kern="1200" dirty="0" smtClean="0">
                <a:solidFill>
                  <a:schemeClr val="tx1"/>
                </a:solidFill>
                <a:effectLst/>
                <a:latin typeface="+mn-lt"/>
                <a:ea typeface="+mn-ea"/>
                <a:cs typeface="+mn-cs"/>
              </a:rPr>
              <a:t>CSA</a:t>
            </a:r>
            <a:r>
              <a:rPr lang="en-GB" sz="1200" kern="1200" dirty="0" smtClean="0">
                <a:solidFill>
                  <a:schemeClr val="tx1"/>
                </a:solidFill>
                <a:effectLst/>
                <a:latin typeface="+mn-lt"/>
                <a:ea typeface="+mn-ea"/>
                <a:cs typeface="+mn-cs"/>
              </a:rPr>
              <a:t> model) is a system that connects the producer and consumers within the </a:t>
            </a:r>
            <a:r>
              <a:rPr lang="en-GB" sz="1200" b="1" kern="1200" dirty="0" smtClean="0">
                <a:solidFill>
                  <a:schemeClr val="tx1"/>
                </a:solidFill>
                <a:effectLst/>
                <a:latin typeface="+mn-lt"/>
                <a:ea typeface="+mn-ea"/>
                <a:cs typeface="+mn-cs"/>
              </a:rPr>
              <a:t>food</a:t>
            </a:r>
            <a:r>
              <a:rPr lang="en-GB" sz="1200" kern="1200" dirty="0" smtClean="0">
                <a:solidFill>
                  <a:schemeClr val="tx1"/>
                </a:solidFill>
                <a:effectLst/>
                <a:latin typeface="+mn-lt"/>
                <a:ea typeface="+mn-ea"/>
                <a:cs typeface="+mn-cs"/>
              </a:rPr>
              <a:t> system more closely by allowing the consumer to subscribe to the harvest of a certain farm or group of farms</a:t>
            </a:r>
            <a:r>
              <a:rPr lang="en-GB" dirty="0" smtClean="0">
                <a:effectLst/>
              </a:rPr>
              <a:t> </a:t>
            </a:r>
            <a:endParaRPr lang="en-US" dirty="0"/>
          </a:p>
        </p:txBody>
      </p:sp>
      <p:sp>
        <p:nvSpPr>
          <p:cNvPr id="4" name="Slide Number Placeholder 3"/>
          <p:cNvSpPr>
            <a:spLocks noGrp="1"/>
          </p:cNvSpPr>
          <p:nvPr>
            <p:ph type="sldNum" sz="quarter" idx="10"/>
          </p:nvPr>
        </p:nvSpPr>
        <p:spPr/>
        <p:txBody>
          <a:bodyPr/>
          <a:lstStyle/>
          <a:p>
            <a:fld id="{514C2470-434A-1843-B7B0-ED7A8C4CF18F}" type="slidenum">
              <a:rPr lang="en-US" smtClean="0"/>
              <a:t>9</a:t>
            </a:fld>
            <a:endParaRPr lang="en-US"/>
          </a:p>
        </p:txBody>
      </p:sp>
    </p:spTree>
    <p:extLst>
      <p:ext uri="{BB962C8B-B14F-4D97-AF65-F5344CB8AC3E}">
        <p14:creationId xmlns:p14="http://schemas.microsoft.com/office/powerpoint/2010/main" val="2156983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4C2470-434A-1843-B7B0-ED7A8C4CF18F}" type="slidenum">
              <a:rPr lang="en-US" smtClean="0"/>
              <a:t>13</a:t>
            </a:fld>
            <a:endParaRPr lang="en-US"/>
          </a:p>
        </p:txBody>
      </p:sp>
    </p:spTree>
    <p:extLst>
      <p:ext uri="{BB962C8B-B14F-4D97-AF65-F5344CB8AC3E}">
        <p14:creationId xmlns:p14="http://schemas.microsoft.com/office/powerpoint/2010/main" val="1396165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19/08/20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742489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19/08/20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2483336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19/08/20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2500366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19/08/20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708347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19/08/20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1011220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19/08/20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628605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latin typeface="Trebuchet MS"/>
              </a:rPr>
              <a:pPr/>
              <a:t>19/08/20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2574970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19/08/20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3997173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19/08/20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1756978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19/08/20</a:t>
            </a:fld>
            <a:endParaRPr lang="en-US" dirty="0">
              <a:solidFill>
                <a:prstClr val="black">
                  <a:tint val="75000"/>
                </a:prstClr>
              </a:solidFill>
              <a:latin typeface="Trebuchet MS"/>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2476616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latin typeface="Trebuchet MS"/>
              </a:rPr>
              <a:pPr/>
              <a:t>19/08/20</a:t>
            </a:fld>
            <a:endParaRPr lang="en-US" dirty="0">
              <a:solidFill>
                <a:prstClr val="black">
                  <a:tint val="75000"/>
                </a:prstClr>
              </a:solidFill>
              <a:latin typeface="Trebuchet MS"/>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2299544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19/08/20</a:t>
            </a:fld>
            <a:endParaRPr lang="en-US" dirty="0">
              <a:solidFill>
                <a:prstClr val="black">
                  <a:tint val="75000"/>
                </a:prstClr>
              </a:solidFill>
              <a:latin typeface="Trebuchet MS"/>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1093494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19/08/20</a:t>
            </a:fld>
            <a:endParaRPr lang="en-US" dirty="0">
              <a:solidFill>
                <a:prstClr val="black">
                  <a:tint val="75000"/>
                </a:prstClr>
              </a:solidFill>
              <a:latin typeface="Trebuchet MS"/>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861902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19/08/20</a:t>
            </a:fld>
            <a:endParaRPr lang="en-US" dirty="0">
              <a:solidFill>
                <a:prstClr val="black">
                  <a:tint val="75000"/>
                </a:prstClr>
              </a:solidFill>
              <a:latin typeface="Trebuchet MS"/>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3645340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latin typeface="Trebuchet MS"/>
              </a:rPr>
              <a:pPr/>
              <a:t>19/08/20</a:t>
            </a:fld>
            <a:endParaRPr lang="en-US" dirty="0">
              <a:solidFill>
                <a:prstClr val="black">
                  <a:tint val="75000"/>
                </a:prstClr>
              </a:solidFill>
              <a:latin typeface="Trebuchet MS"/>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1261204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latin typeface="Trebuchet MS"/>
              </a:rPr>
              <a:pPr/>
              <a:t>19/08/20</a:t>
            </a:fld>
            <a:endParaRPr lang="en-US" dirty="0">
              <a:solidFill>
                <a:prstClr val="black">
                  <a:tint val="75000"/>
                </a:prstClr>
              </a:solidFill>
              <a:latin typeface="Trebuchet MS"/>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latin typeface="Trebuchet MS"/>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37660659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solidFill>
                  <a:prstClr val="black">
                    <a:tint val="75000"/>
                  </a:prstClr>
                </a:solidFill>
                <a:latin typeface="Trebuchet MS"/>
              </a:rPr>
              <a:pPr/>
              <a:t>19/08/20</a:t>
            </a:fld>
            <a:endParaRPr lang="en-US" dirty="0">
              <a:solidFill>
                <a:prstClr val="black">
                  <a:tint val="75000"/>
                </a:prstClr>
              </a:solidFill>
              <a:latin typeface="Trebuchet MS"/>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prstClr val="black">
                  <a:tint val="75000"/>
                </a:prstClr>
              </a:solidFill>
              <a:latin typeface="Trebuchet MS"/>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solidFill>
                  <a:srgbClr val="90C226"/>
                </a:solidFill>
                <a:latin typeface="Trebuchet MS"/>
              </a:rPr>
              <a:pPr/>
              <a:t>‹#›</a:t>
            </a:fld>
            <a:endParaRPr lang="en-US" dirty="0">
              <a:solidFill>
                <a:srgbClr val="90C226"/>
              </a:solidFill>
              <a:latin typeface="Trebuchet MS"/>
            </a:endParaRPr>
          </a:p>
        </p:txBody>
      </p:sp>
    </p:spTree>
    <p:extLst>
      <p:ext uri="{BB962C8B-B14F-4D97-AF65-F5344CB8AC3E}">
        <p14:creationId xmlns:p14="http://schemas.microsoft.com/office/powerpoint/2010/main" val="8764512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1594784" y="2921635"/>
            <a:ext cx="6045651" cy="1096899"/>
          </a:xfrm>
        </p:spPr>
        <p:txBody>
          <a:bodyPr/>
          <a:lstStyle/>
          <a:p>
            <a:pPr algn="ctr"/>
            <a:r>
              <a:rPr lang="en-GB" sz="6000" dirty="0" smtClean="0"/>
              <a:t>RECOVERY PLAN WORKSHOP </a:t>
            </a:r>
            <a:endParaRPr lang="en-GB" sz="6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2550252" y="4018534"/>
            <a:ext cx="3879735" cy="699731"/>
          </a:xfrm>
        </p:spPr>
        <p:txBody>
          <a:bodyPr>
            <a:normAutofit/>
          </a:bodyPr>
          <a:lstStyle/>
          <a:p>
            <a:r>
              <a:rPr lang="en-GB" sz="2800" dirty="0" smtClean="0"/>
              <a:t>Friday 14</a:t>
            </a:r>
            <a:r>
              <a:rPr lang="en-GB" sz="2800" baseline="30000" dirty="0" smtClean="0"/>
              <a:t>th</a:t>
            </a:r>
            <a:r>
              <a:rPr lang="en-GB" sz="2800" dirty="0" smtClean="0"/>
              <a:t> August 2020</a:t>
            </a:r>
          </a:p>
          <a:p>
            <a:endParaRPr lang="en-GB" sz="2800" dirty="0"/>
          </a:p>
          <a:p>
            <a:endParaRPr lang="en-GB" sz="28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6" name="Title 1">
            <a:extLst>
              <a:ext uri="{FF2B5EF4-FFF2-40B4-BE49-F238E27FC236}">
                <a16:creationId xmlns:a16="http://schemas.microsoft.com/office/drawing/2014/main" xmlns="" id="{3C530332-45F6-4A18-8381-2F90FF1EA4D1}"/>
              </a:ext>
            </a:extLst>
          </p:cNvPr>
          <p:cNvSpPr txBox="1">
            <a:spLocks/>
          </p:cNvSpPr>
          <p:nvPr/>
        </p:nvSpPr>
        <p:spPr>
          <a:xfrm>
            <a:off x="1411340" y="4722851"/>
            <a:ext cx="6045651" cy="109689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6000" dirty="0" smtClean="0"/>
              <a:t>REPORT </a:t>
            </a:r>
            <a:endParaRPr lang="en-GB" sz="6000" dirty="0"/>
          </a:p>
        </p:txBody>
      </p:sp>
    </p:spTree>
    <p:extLst>
      <p:ext uri="{BB962C8B-B14F-4D97-AF65-F5344CB8AC3E}">
        <p14:creationId xmlns:p14="http://schemas.microsoft.com/office/powerpoint/2010/main" val="1202653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3381031" y="1276128"/>
            <a:ext cx="2958739" cy="328049"/>
          </a:xfrm>
        </p:spPr>
        <p:txBody>
          <a:bodyPr>
            <a:noAutofit/>
          </a:bodyPr>
          <a:lstStyle/>
          <a:p>
            <a:pPr algn="ctr"/>
            <a:r>
              <a:rPr lang="en-GB" sz="2400" dirty="0" smtClean="0"/>
              <a:t>What WCA can do</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676343" y="2209771"/>
            <a:ext cx="7233197"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a:buFont typeface="+mj-lt"/>
              <a:buAutoNum type="arabicPeriod"/>
            </a:pPr>
            <a:r>
              <a:rPr lang="en-GB" sz="1600" dirty="0" smtClean="0"/>
              <a:t>Set up WCA working group on food to gather together knowledge and ideas</a:t>
            </a:r>
          </a:p>
          <a:p>
            <a:pPr marL="342900" lvl="0" indent="-342900" algn="l">
              <a:buFont typeface="+mj-lt"/>
              <a:buAutoNum type="arabicPeriod"/>
            </a:pPr>
            <a:r>
              <a:rPr lang="en-GB" sz="1600" dirty="0" smtClean="0"/>
              <a:t>WCA website to provide useful information for people of Wiltshire regarding local food and growing initiatives </a:t>
            </a:r>
            <a:r>
              <a:rPr lang="mr-IN" sz="1600" dirty="0" smtClean="0"/>
              <a:t>–</a:t>
            </a:r>
            <a:r>
              <a:rPr lang="en-GB" sz="1600" dirty="0" smtClean="0"/>
              <a:t> Allotments etc.</a:t>
            </a:r>
          </a:p>
          <a:p>
            <a:pPr marL="342900" lvl="0" indent="-342900" algn="l">
              <a:buFont typeface="+mj-lt"/>
              <a:buAutoNum type="arabicPeriod"/>
            </a:pPr>
            <a:r>
              <a:rPr lang="en-GB" sz="1600" dirty="0" smtClean="0"/>
              <a:t>Help work with WC to progress projects </a:t>
            </a:r>
            <a:r>
              <a:rPr lang="en-GB" sz="1600" dirty="0"/>
              <a:t>such as local food directories, community orchards, CSA’s </a:t>
            </a:r>
            <a:endParaRPr lang="en-GB" sz="1600" dirty="0" smtClean="0"/>
          </a:p>
          <a:p>
            <a:pPr marL="342900" indent="-342900" algn="l">
              <a:buFont typeface="+mj-lt"/>
              <a:buAutoNum type="arabicPeriod"/>
            </a:pPr>
            <a:r>
              <a:rPr lang="en-GB" sz="1600" dirty="0"/>
              <a:t>Work with food banks to improve nutrition and provide more fresh food. </a:t>
            </a:r>
          </a:p>
          <a:p>
            <a:pPr marL="342900" lvl="0" indent="-342900" algn="l">
              <a:buFont typeface="+mj-lt"/>
              <a:buAutoNum type="arabicPeriod"/>
            </a:pPr>
            <a:endParaRPr lang="en-GB" sz="1600" dirty="0" smtClean="0"/>
          </a:p>
          <a:p>
            <a:pPr lvl="0"/>
            <a:endParaRPr lang="en-GB" sz="1600" dirty="0" smtClean="0"/>
          </a:p>
          <a:p>
            <a:pPr marL="342900" indent="-342900" algn="l">
              <a:buFont typeface="+mj-lt"/>
              <a:buAutoNum type="arabicPeriod"/>
            </a:pPr>
            <a:endParaRPr lang="en-GB" sz="1600" dirty="0"/>
          </a:p>
        </p:txBody>
      </p:sp>
      <p:sp>
        <p:nvSpPr>
          <p:cNvPr id="8" name="Subtitle 2">
            <a:extLst>
              <a:ext uri="{FF2B5EF4-FFF2-40B4-BE49-F238E27FC236}">
                <a16:creationId xmlns:a16="http://schemas.microsoft.com/office/drawing/2014/main" xmlns="" id="{B626D645-B596-4F58-842D-B4F74F9D5F03}"/>
              </a:ext>
            </a:extLst>
          </p:cNvPr>
          <p:cNvSpPr txBox="1">
            <a:spLocks/>
          </p:cNvSpPr>
          <p:nvPr/>
        </p:nvSpPr>
        <p:spPr>
          <a:xfrm>
            <a:off x="3731224" y="892403"/>
            <a:ext cx="2385054"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2400" dirty="0" smtClean="0"/>
              <a:t>Food</a:t>
            </a:r>
            <a:endParaRPr lang="en-GB" sz="2400" dirty="0"/>
          </a:p>
        </p:txBody>
      </p:sp>
    </p:spTree>
    <p:extLst>
      <p:ext uri="{BB962C8B-B14F-4D97-AF65-F5344CB8AC3E}">
        <p14:creationId xmlns:p14="http://schemas.microsoft.com/office/powerpoint/2010/main" val="1605205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3366246" y="1092971"/>
            <a:ext cx="2983753" cy="328049"/>
          </a:xfrm>
        </p:spPr>
        <p:txBody>
          <a:bodyPr>
            <a:noAutofit/>
          </a:bodyPr>
          <a:lstStyle/>
          <a:p>
            <a:pPr algn="ctr"/>
            <a:r>
              <a:rPr lang="en-GB" sz="2400" dirty="0" smtClean="0"/>
              <a:t>What people said</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776111" y="1735669"/>
            <a:ext cx="7168445"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a:buFont typeface="+mj-lt"/>
              <a:buAutoNum type="arabicPeriod"/>
            </a:pPr>
            <a:r>
              <a:rPr lang="en-GB" sz="1600" dirty="0" smtClean="0"/>
              <a:t>Need to raise awareness regarding grants being available</a:t>
            </a:r>
          </a:p>
          <a:p>
            <a:pPr marL="342900" lvl="0" indent="-342900" algn="l">
              <a:buFont typeface="+mj-lt"/>
              <a:buAutoNum type="arabicPeriod"/>
            </a:pPr>
            <a:r>
              <a:rPr lang="en-GB" sz="1600" dirty="0" smtClean="0"/>
              <a:t>Significant drive from Government to build more houses but little emphasis on making them carbon neutral.</a:t>
            </a:r>
          </a:p>
          <a:p>
            <a:pPr marL="342900" lvl="0" indent="-342900" algn="l">
              <a:buFont typeface="+mj-lt"/>
              <a:buAutoNum type="arabicPeriod"/>
            </a:pPr>
            <a:r>
              <a:rPr lang="en-GB" sz="1600" dirty="0" smtClean="0"/>
              <a:t>We need </a:t>
            </a:r>
            <a:r>
              <a:rPr lang="en-GB" sz="1600" dirty="0" smtClean="0"/>
              <a:t>to raise </a:t>
            </a:r>
            <a:r>
              <a:rPr lang="en-GB" sz="1600" dirty="0" smtClean="0"/>
              <a:t>awareness regarding best ways to reduce our own emissions </a:t>
            </a:r>
            <a:r>
              <a:rPr lang="mr-IN" sz="1600" dirty="0" smtClean="0"/>
              <a:t>–</a:t>
            </a:r>
            <a:r>
              <a:rPr lang="en-GB" sz="1600" dirty="0" smtClean="0"/>
              <a:t> e.g. Retrofit insulation, PV, ASHP etc.</a:t>
            </a:r>
          </a:p>
          <a:p>
            <a:pPr marL="342900" lvl="0" indent="-342900" algn="l">
              <a:buFont typeface="+mj-lt"/>
              <a:buAutoNum type="arabicPeriod"/>
            </a:pPr>
            <a:r>
              <a:rPr lang="en-GB" sz="1600" dirty="0" smtClean="0"/>
              <a:t>Difficult to access good advice </a:t>
            </a:r>
            <a:r>
              <a:rPr lang="mr-IN" sz="1600" dirty="0" smtClean="0"/>
              <a:t>–</a:t>
            </a:r>
            <a:r>
              <a:rPr lang="en-GB" sz="1600" dirty="0" smtClean="0"/>
              <a:t> many don’t know where to start and where to get good advice </a:t>
            </a:r>
            <a:r>
              <a:rPr lang="mr-IN" sz="1600" dirty="0" smtClean="0"/>
              <a:t>–</a:t>
            </a:r>
            <a:r>
              <a:rPr lang="en-GB" sz="1600" dirty="0" smtClean="0"/>
              <a:t> where to find trusted suppliers?</a:t>
            </a:r>
          </a:p>
          <a:p>
            <a:pPr marL="342900" lvl="0" indent="-342900" algn="l">
              <a:buFont typeface="+mj-lt"/>
              <a:buAutoNum type="arabicPeriod"/>
            </a:pPr>
            <a:r>
              <a:rPr lang="en-GB" sz="1600" dirty="0" smtClean="0"/>
              <a:t>Government green homes scheme may be relevant but have very tight timelines. Details </a:t>
            </a:r>
            <a:r>
              <a:rPr lang="en-GB" sz="1600" dirty="0" smtClean="0"/>
              <a:t>for </a:t>
            </a:r>
            <a:r>
              <a:rPr lang="en-GB" sz="1600" dirty="0" smtClean="0"/>
              <a:t>private owners not yet fully available.</a:t>
            </a:r>
          </a:p>
          <a:p>
            <a:pPr marL="342900" lvl="0" indent="-342900" algn="l">
              <a:buFont typeface="+mj-lt"/>
              <a:buAutoNum type="arabicPeriod"/>
            </a:pPr>
            <a:r>
              <a:rPr lang="en-GB" sz="1600" dirty="0" smtClean="0"/>
              <a:t>Developers in </a:t>
            </a:r>
            <a:r>
              <a:rPr lang="en-GB" sz="1600" dirty="0" err="1"/>
              <a:t>C</a:t>
            </a:r>
            <a:r>
              <a:rPr lang="en-GB" sz="1600" dirty="0" err="1" smtClean="0"/>
              <a:t>hippenham</a:t>
            </a:r>
            <a:r>
              <a:rPr lang="en-GB" sz="1600" dirty="0" smtClean="0"/>
              <a:t> were keen to build Zero Carbon homes. Could lead the way for others and influence the Local Plan Review.</a:t>
            </a:r>
          </a:p>
          <a:p>
            <a:pPr marL="342900" lvl="0" indent="-342900" algn="l">
              <a:buFont typeface="+mj-lt"/>
              <a:buAutoNum type="arabicPeriod"/>
            </a:pPr>
            <a:r>
              <a:rPr lang="en-GB" sz="1600" dirty="0" smtClean="0"/>
              <a:t>Difficulties retro-fitting on listed buildings </a:t>
            </a:r>
            <a:r>
              <a:rPr lang="mr-IN" sz="1600" dirty="0" smtClean="0"/>
              <a:t>–</a:t>
            </a:r>
            <a:r>
              <a:rPr lang="en-GB" sz="1600" dirty="0" smtClean="0"/>
              <a:t> this can’t last and will have to change in due course.  </a:t>
            </a:r>
            <a:r>
              <a:rPr lang="en-GB" sz="1600" dirty="0" smtClean="0"/>
              <a:t>Let’s </a:t>
            </a:r>
            <a:r>
              <a:rPr lang="en-GB" sz="1600" dirty="0" smtClean="0"/>
              <a:t>change the guidance now.</a:t>
            </a:r>
          </a:p>
          <a:p>
            <a:pPr marL="342900" indent="-342900" algn="l">
              <a:buFont typeface="+mj-lt"/>
              <a:buAutoNum type="arabicPeriod"/>
            </a:pPr>
            <a:r>
              <a:rPr lang="en-GB" sz="1600" dirty="0"/>
              <a:t>Wiltshire needs to insulate 10000 homes a year to C standard, and 6000 ground/air source heat pumps, (</a:t>
            </a:r>
            <a:r>
              <a:rPr lang="en-GB" sz="1600" dirty="0" err="1"/>
              <a:t>FoE</a:t>
            </a:r>
            <a:r>
              <a:rPr lang="en-GB" sz="1600" dirty="0"/>
              <a:t>). </a:t>
            </a:r>
          </a:p>
          <a:p>
            <a:pPr marL="342900" lvl="0" indent="-342900" algn="l">
              <a:buFont typeface="+mj-lt"/>
              <a:buAutoNum type="arabicPeriod"/>
            </a:pPr>
            <a:endParaRPr lang="en-GB" sz="1600" dirty="0" smtClean="0"/>
          </a:p>
          <a:p>
            <a:pPr lvl="0"/>
            <a:endParaRPr lang="en-GB" sz="1600" dirty="0" smtClean="0"/>
          </a:p>
          <a:p>
            <a:pPr marL="342900" indent="-342900" algn="l">
              <a:buFont typeface="+mj-lt"/>
              <a:buAutoNum type="arabicPeriod"/>
            </a:pPr>
            <a:endParaRPr lang="en-GB" sz="1600" dirty="0"/>
          </a:p>
        </p:txBody>
      </p:sp>
      <p:sp>
        <p:nvSpPr>
          <p:cNvPr id="8" name="Subtitle 2">
            <a:extLst>
              <a:ext uri="{FF2B5EF4-FFF2-40B4-BE49-F238E27FC236}">
                <a16:creationId xmlns:a16="http://schemas.microsoft.com/office/drawing/2014/main" xmlns="" id="{B626D645-B596-4F58-842D-B4F74F9D5F03}"/>
              </a:ext>
            </a:extLst>
          </p:cNvPr>
          <p:cNvSpPr txBox="1">
            <a:spLocks/>
          </p:cNvSpPr>
          <p:nvPr/>
        </p:nvSpPr>
        <p:spPr>
          <a:xfrm>
            <a:off x="3730313" y="764922"/>
            <a:ext cx="2385054"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2400" dirty="0" smtClean="0"/>
              <a:t>Homes</a:t>
            </a:r>
            <a:endParaRPr lang="en-GB" sz="2400" dirty="0"/>
          </a:p>
        </p:txBody>
      </p:sp>
    </p:spTree>
    <p:extLst>
      <p:ext uri="{BB962C8B-B14F-4D97-AF65-F5344CB8AC3E}">
        <p14:creationId xmlns:p14="http://schemas.microsoft.com/office/powerpoint/2010/main" val="87888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2554112" y="1199126"/>
            <a:ext cx="5037665" cy="328049"/>
          </a:xfrm>
        </p:spPr>
        <p:txBody>
          <a:bodyPr>
            <a:noAutofit/>
          </a:bodyPr>
          <a:lstStyle/>
          <a:p>
            <a:pPr algn="ctr"/>
            <a:r>
              <a:rPr lang="en-GB" sz="2400" dirty="0"/>
              <a:t>Suggestions </a:t>
            </a:r>
            <a:r>
              <a:rPr lang="en-GB" sz="2400" dirty="0" smtClean="0"/>
              <a:t>for Wiltshire Council</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564696" y="1735669"/>
            <a:ext cx="7522213"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a:buFont typeface="+mj-lt"/>
              <a:buAutoNum type="arabicPeriod"/>
            </a:pPr>
            <a:r>
              <a:rPr lang="en-GB" sz="1600" dirty="0" smtClean="0"/>
              <a:t>Need to actively promote grants available through town and parish councils.</a:t>
            </a:r>
          </a:p>
          <a:p>
            <a:pPr marL="342900" lvl="0" indent="-342900" algn="l">
              <a:buFont typeface="+mj-lt"/>
              <a:buAutoNum type="arabicPeriod"/>
            </a:pPr>
            <a:r>
              <a:rPr lang="en-GB" sz="1600" dirty="0" smtClean="0"/>
              <a:t>Fuel poverty </a:t>
            </a:r>
            <a:r>
              <a:rPr lang="mr-IN" sz="1600" dirty="0" smtClean="0"/>
              <a:t>–</a:t>
            </a:r>
            <a:r>
              <a:rPr lang="en-GB" sz="1600" dirty="0" smtClean="0"/>
              <a:t> WC has already commissioned the centre of sustainable energy in Bristol to run warm and safe home in Wiltshire for vulnerable.</a:t>
            </a:r>
          </a:p>
          <a:p>
            <a:pPr marL="342900" lvl="0" indent="-342900" algn="l">
              <a:buFont typeface="+mj-lt"/>
              <a:buAutoNum type="arabicPeriod"/>
            </a:pPr>
            <a:r>
              <a:rPr lang="en-GB" sz="1600" dirty="0" smtClean="0"/>
              <a:t>WC to carry out survey of Parish / Town councils regarding existing knowledge and how they are doing to achieve bigger take up of green measures.</a:t>
            </a:r>
          </a:p>
          <a:p>
            <a:pPr marL="342900" lvl="0" indent="-342900" algn="l">
              <a:buFont typeface="+mj-lt"/>
              <a:buAutoNum type="arabicPeriod"/>
            </a:pPr>
            <a:r>
              <a:rPr lang="en-GB" sz="1600" dirty="0" smtClean="0"/>
              <a:t>Apply pressure on house builders to build carbon neutral homes.</a:t>
            </a:r>
          </a:p>
          <a:p>
            <a:pPr marL="342900" lvl="0" indent="-342900" algn="l">
              <a:buFont typeface="+mj-lt"/>
              <a:buAutoNum type="arabicPeriod"/>
            </a:pPr>
            <a:r>
              <a:rPr lang="en-GB" sz="1600" dirty="0" smtClean="0"/>
              <a:t>Lobby Government on new build housing standards and the need to be carbon neutral.</a:t>
            </a:r>
          </a:p>
          <a:p>
            <a:pPr marL="342900" lvl="0" indent="-342900" algn="l">
              <a:buFont typeface="+mj-lt"/>
              <a:buAutoNum type="arabicPeriod"/>
            </a:pPr>
            <a:r>
              <a:rPr lang="en-GB" sz="1600" dirty="0" smtClean="0"/>
              <a:t>Promote building on brown-field sites and closer to town to reduce reliance on cars.</a:t>
            </a:r>
          </a:p>
          <a:p>
            <a:pPr marL="342900" lvl="0" indent="-342900" algn="l">
              <a:buFont typeface="+mj-lt"/>
              <a:buAutoNum type="arabicPeriod"/>
            </a:pPr>
            <a:r>
              <a:rPr lang="en-GB" sz="1600" dirty="0" smtClean="0"/>
              <a:t>Consider creating list of trusted retrofit suppliers and general advice? </a:t>
            </a:r>
          </a:p>
          <a:p>
            <a:pPr marL="342900" lvl="0" indent="-342900" algn="l">
              <a:buFont typeface="+mj-lt"/>
              <a:buAutoNum type="arabicPeriod"/>
            </a:pPr>
            <a:r>
              <a:rPr lang="en-GB" sz="1600" dirty="0" smtClean="0"/>
              <a:t>Work with colleges to address skills gap.</a:t>
            </a:r>
          </a:p>
          <a:p>
            <a:pPr marL="342900" lvl="0" indent="-342900" algn="l">
              <a:buFont typeface="+mj-lt"/>
              <a:buAutoNum type="arabicPeriod"/>
            </a:pPr>
            <a:r>
              <a:rPr lang="en-GB" sz="1600" dirty="0" smtClean="0"/>
              <a:t>Opportunities to review environmental standards in the local plan consultations in October</a:t>
            </a:r>
            <a:r>
              <a:rPr lang="en-GB" sz="1600" dirty="0" smtClean="0"/>
              <a:t>.</a:t>
            </a:r>
          </a:p>
          <a:p>
            <a:pPr marL="342900" lvl="0" indent="-342900" algn="l">
              <a:buFont typeface="+mj-lt"/>
              <a:buAutoNum type="arabicPeriod"/>
            </a:pPr>
            <a:r>
              <a:rPr lang="en-GB" sz="1600" dirty="0" smtClean="0"/>
              <a:t>Review guidance regarding green retrofitting on listed buildings</a:t>
            </a:r>
            <a:endParaRPr lang="en-GB" sz="1600" dirty="0" smtClean="0"/>
          </a:p>
          <a:p>
            <a:pPr marL="342900" indent="-342900" algn="l">
              <a:buFont typeface="+mj-lt"/>
              <a:buAutoNum type="arabicPeriod"/>
            </a:pPr>
            <a:endParaRPr lang="en-GB" sz="1600" dirty="0"/>
          </a:p>
        </p:txBody>
      </p:sp>
      <p:sp>
        <p:nvSpPr>
          <p:cNvPr id="8" name="Subtitle 2">
            <a:extLst>
              <a:ext uri="{FF2B5EF4-FFF2-40B4-BE49-F238E27FC236}">
                <a16:creationId xmlns:a16="http://schemas.microsoft.com/office/drawing/2014/main" xmlns="" id="{B626D645-B596-4F58-842D-B4F74F9D5F03}"/>
              </a:ext>
            </a:extLst>
          </p:cNvPr>
          <p:cNvSpPr txBox="1">
            <a:spLocks/>
          </p:cNvSpPr>
          <p:nvPr/>
        </p:nvSpPr>
        <p:spPr>
          <a:xfrm>
            <a:off x="3730313" y="768325"/>
            <a:ext cx="2385054"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2400" dirty="0" smtClean="0"/>
              <a:t>Homes</a:t>
            </a:r>
            <a:endParaRPr lang="en-GB" sz="2400" dirty="0"/>
          </a:p>
        </p:txBody>
      </p:sp>
    </p:spTree>
    <p:extLst>
      <p:ext uri="{BB962C8B-B14F-4D97-AF65-F5344CB8AC3E}">
        <p14:creationId xmlns:p14="http://schemas.microsoft.com/office/powerpoint/2010/main" val="841273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3366246" y="1379400"/>
            <a:ext cx="2983753" cy="328049"/>
          </a:xfrm>
        </p:spPr>
        <p:txBody>
          <a:bodyPr>
            <a:noAutofit/>
          </a:bodyPr>
          <a:lstStyle/>
          <a:p>
            <a:pPr algn="ctr"/>
            <a:r>
              <a:rPr lang="en-GB" sz="2400" dirty="0" smtClean="0"/>
              <a:t>How can WCA help</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3"/>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893105" y="2348147"/>
            <a:ext cx="6778303"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a:buFont typeface="+mj-lt"/>
              <a:buAutoNum type="arabicPeriod"/>
            </a:pPr>
            <a:r>
              <a:rPr lang="en-GB" sz="1600" dirty="0" smtClean="0"/>
              <a:t>To have concerted campaign to lobby government about housing standards</a:t>
            </a:r>
          </a:p>
          <a:p>
            <a:pPr marL="342900" lvl="0" indent="-342900" algn="l">
              <a:buFont typeface="+mj-lt"/>
              <a:buAutoNum type="arabicPeriod"/>
            </a:pPr>
            <a:r>
              <a:rPr lang="en-GB" sz="1600" dirty="0" smtClean="0"/>
              <a:t>Create a ‘housing’ working group to explore and implement ideas further.</a:t>
            </a:r>
          </a:p>
          <a:p>
            <a:pPr marL="342900" lvl="0" indent="-342900" algn="l">
              <a:buFont typeface="+mj-lt"/>
              <a:buAutoNum type="arabicPeriod"/>
            </a:pPr>
            <a:r>
              <a:rPr lang="en-GB" sz="1600" dirty="0" smtClean="0"/>
              <a:t>Consider developing a list of people who can be trusted to give good advice and retrofit. At least a </a:t>
            </a:r>
            <a:r>
              <a:rPr lang="en-GB" sz="1600" dirty="0" smtClean="0"/>
              <a:t>list </a:t>
            </a:r>
            <a:r>
              <a:rPr lang="en-GB" sz="1600" dirty="0" smtClean="0"/>
              <a:t>of things to look for in a trusted supplier.</a:t>
            </a:r>
          </a:p>
          <a:p>
            <a:pPr marL="342900" lvl="0" indent="-342900" algn="l">
              <a:buFont typeface="+mj-lt"/>
              <a:buAutoNum type="arabicPeriod"/>
            </a:pPr>
            <a:r>
              <a:rPr lang="en-GB" sz="1600" dirty="0" smtClean="0"/>
              <a:t>Add a forum section to WCA website for feedback on trusted suppliers.</a:t>
            </a:r>
          </a:p>
          <a:p>
            <a:pPr marL="342900" lvl="0" indent="-342900" algn="l">
              <a:buFont typeface="+mj-lt"/>
              <a:buAutoNum type="arabicPeriod"/>
            </a:pPr>
            <a:endParaRPr lang="en-GB" sz="1600" dirty="0" smtClean="0"/>
          </a:p>
          <a:p>
            <a:pPr marL="342900" lvl="0" indent="-342900" algn="l">
              <a:buFont typeface="+mj-lt"/>
              <a:buAutoNum type="arabicPeriod"/>
            </a:pPr>
            <a:endParaRPr lang="en-GB" sz="1600" dirty="0"/>
          </a:p>
        </p:txBody>
      </p:sp>
      <p:sp>
        <p:nvSpPr>
          <p:cNvPr id="8" name="Subtitle 2">
            <a:extLst>
              <a:ext uri="{FF2B5EF4-FFF2-40B4-BE49-F238E27FC236}">
                <a16:creationId xmlns:a16="http://schemas.microsoft.com/office/drawing/2014/main" xmlns="" id="{B626D645-B596-4F58-842D-B4F74F9D5F03}"/>
              </a:ext>
            </a:extLst>
          </p:cNvPr>
          <p:cNvSpPr txBox="1">
            <a:spLocks/>
          </p:cNvSpPr>
          <p:nvPr/>
        </p:nvSpPr>
        <p:spPr>
          <a:xfrm>
            <a:off x="3730313" y="892403"/>
            <a:ext cx="2385054"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2400" dirty="0" smtClean="0"/>
              <a:t>Homes</a:t>
            </a:r>
            <a:endParaRPr lang="en-GB" sz="2400" dirty="0"/>
          </a:p>
        </p:txBody>
      </p:sp>
    </p:spTree>
    <p:extLst>
      <p:ext uri="{BB962C8B-B14F-4D97-AF65-F5344CB8AC3E}">
        <p14:creationId xmlns:p14="http://schemas.microsoft.com/office/powerpoint/2010/main" val="1406857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2970006" y="1016077"/>
            <a:ext cx="3196550" cy="328049"/>
          </a:xfrm>
        </p:spPr>
        <p:txBody>
          <a:bodyPr>
            <a:noAutofit/>
          </a:bodyPr>
          <a:lstStyle/>
          <a:p>
            <a:pPr algn="ctr"/>
            <a:r>
              <a:rPr lang="en-GB" sz="2400" dirty="0" smtClean="0"/>
              <a:t>Raising Awareness</a:t>
            </a:r>
          </a:p>
          <a:p>
            <a:pPr algn="ctr"/>
            <a:r>
              <a:rPr lang="en-GB" sz="2400" dirty="0" smtClean="0"/>
              <a:t>What people said</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758989" y="2153555"/>
            <a:ext cx="7171455"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buFont typeface="+mj-lt"/>
              <a:buAutoNum type="arabicPeriod"/>
            </a:pPr>
            <a:r>
              <a:rPr lang="en-GB" sz="1600" dirty="0"/>
              <a:t>WC need to show leadership and engender a real of sense of urgency. This will in turn be felt by others in the community.</a:t>
            </a:r>
          </a:p>
          <a:p>
            <a:pPr marL="342900" lvl="0" indent="-342900" algn="l">
              <a:buFont typeface="+mj-lt"/>
              <a:buAutoNum type="arabicPeriod"/>
            </a:pPr>
            <a:r>
              <a:rPr lang="en-GB" sz="1600" dirty="0" smtClean="0"/>
              <a:t>Leadership </a:t>
            </a:r>
            <a:r>
              <a:rPr lang="mr-IN" sz="1600" dirty="0" smtClean="0"/>
              <a:t>–</a:t>
            </a:r>
            <a:r>
              <a:rPr lang="en-GB" sz="1600" dirty="0" smtClean="0"/>
              <a:t> Need to walk the talk and be consistent</a:t>
            </a:r>
          </a:p>
          <a:p>
            <a:pPr marL="342900" lvl="0" indent="-342900" algn="l">
              <a:buFont typeface="+mj-lt"/>
              <a:buAutoNum type="arabicPeriod"/>
            </a:pPr>
            <a:r>
              <a:rPr lang="en-GB" sz="1600" dirty="0" smtClean="0"/>
              <a:t>Some are resistant to climate change science </a:t>
            </a:r>
            <a:r>
              <a:rPr lang="mr-IN" sz="1600" dirty="0" smtClean="0"/>
              <a:t>–</a:t>
            </a:r>
            <a:r>
              <a:rPr lang="en-GB" sz="1600" dirty="0" smtClean="0"/>
              <a:t> can be politically motivated &amp; tends to be partisan. Needs to be challenged by the leadership.</a:t>
            </a:r>
          </a:p>
          <a:p>
            <a:pPr marL="342900" lvl="0" indent="-342900" algn="l">
              <a:buFont typeface="+mj-lt"/>
              <a:buAutoNum type="arabicPeriod"/>
            </a:pPr>
            <a:r>
              <a:rPr lang="en-GB" sz="1600" dirty="0" smtClean="0"/>
              <a:t>There is a need to have awareness raising sessions for councillors/officers</a:t>
            </a:r>
          </a:p>
          <a:p>
            <a:pPr marL="342900" lvl="0" indent="-342900" algn="l">
              <a:buFont typeface="+mj-lt"/>
              <a:buAutoNum type="arabicPeriod"/>
            </a:pPr>
            <a:r>
              <a:rPr lang="en-GB" sz="1600" dirty="0" smtClean="0"/>
              <a:t>Issues regarding Diversity </a:t>
            </a:r>
            <a:r>
              <a:rPr lang="mr-IN" sz="1600" dirty="0" smtClean="0"/>
              <a:t>–</a:t>
            </a:r>
            <a:r>
              <a:rPr lang="en-GB" sz="1600" dirty="0" smtClean="0"/>
              <a:t> Need young people </a:t>
            </a:r>
            <a:r>
              <a:rPr lang="mr-IN" sz="1600" dirty="0" smtClean="0"/>
              <a:t>–</a:t>
            </a:r>
            <a:r>
              <a:rPr lang="en-GB" sz="1600" dirty="0" smtClean="0"/>
              <a:t> WC need to bring on board more young people.</a:t>
            </a:r>
          </a:p>
          <a:p>
            <a:pPr marL="342900" lvl="0" indent="-342900" algn="l">
              <a:buFont typeface="+mj-lt"/>
              <a:buAutoNum type="arabicPeriod"/>
            </a:pPr>
            <a:r>
              <a:rPr lang="en-GB" sz="1600" dirty="0" smtClean="0"/>
              <a:t>Climate change deniers need to be challenged by fellow councillors</a:t>
            </a:r>
          </a:p>
          <a:p>
            <a:pPr marL="342900" lvl="0" indent="-342900" algn="l">
              <a:buFont typeface="+mj-lt"/>
              <a:buAutoNum type="arabicPeriod"/>
            </a:pPr>
            <a:r>
              <a:rPr lang="en-GB" sz="1600" dirty="0" smtClean="0"/>
              <a:t>There </a:t>
            </a:r>
            <a:r>
              <a:rPr lang="en-GB" sz="1600" dirty="0" smtClean="0"/>
              <a:t>appears to be some silo working in WC</a:t>
            </a:r>
          </a:p>
          <a:p>
            <a:pPr marL="342900" lvl="0" indent="-342900" algn="l">
              <a:buFont typeface="+mj-lt"/>
              <a:buAutoNum type="arabicPeriod"/>
            </a:pPr>
            <a:endParaRPr lang="en-GB" sz="1600" dirty="0" smtClean="0"/>
          </a:p>
          <a:p>
            <a:pPr lvl="0"/>
            <a:endParaRPr lang="en-GB" sz="1600" dirty="0" smtClean="0"/>
          </a:p>
          <a:p>
            <a:pPr marL="342900" indent="-342900" algn="l">
              <a:buFont typeface="+mj-lt"/>
              <a:buAutoNum type="arabicPeriod"/>
            </a:pPr>
            <a:endParaRPr lang="en-GB" sz="1600" dirty="0"/>
          </a:p>
        </p:txBody>
      </p:sp>
    </p:spTree>
    <p:extLst>
      <p:ext uri="{BB962C8B-B14F-4D97-AF65-F5344CB8AC3E}">
        <p14:creationId xmlns:p14="http://schemas.microsoft.com/office/powerpoint/2010/main" val="4032508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2970006" y="1016077"/>
            <a:ext cx="3196550" cy="328049"/>
          </a:xfrm>
        </p:spPr>
        <p:txBody>
          <a:bodyPr>
            <a:noAutofit/>
          </a:bodyPr>
          <a:lstStyle/>
          <a:p>
            <a:pPr algn="ctr"/>
            <a:r>
              <a:rPr lang="en-GB" sz="2400" dirty="0" smtClean="0"/>
              <a:t>Raising Awareness</a:t>
            </a:r>
          </a:p>
          <a:p>
            <a:pPr algn="ctr"/>
            <a:r>
              <a:rPr lang="en-GB" sz="2400" dirty="0"/>
              <a:t>Suggestions </a:t>
            </a:r>
            <a:r>
              <a:rPr lang="en-GB" sz="2400" dirty="0" smtClean="0"/>
              <a:t>for WC</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758989" y="1989531"/>
            <a:ext cx="7171455"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a:buFont typeface="+mj-lt"/>
              <a:buAutoNum type="arabicPeriod"/>
            </a:pPr>
            <a:r>
              <a:rPr lang="en-GB" sz="1600" dirty="0" smtClean="0"/>
              <a:t>Leadership </a:t>
            </a:r>
            <a:r>
              <a:rPr lang="mr-IN" sz="1600" dirty="0" smtClean="0"/>
              <a:t>–</a:t>
            </a:r>
            <a:r>
              <a:rPr lang="en-GB" sz="1600" dirty="0" smtClean="0"/>
              <a:t> Need to walk the </a:t>
            </a:r>
            <a:r>
              <a:rPr lang="en-GB" sz="1600" dirty="0" smtClean="0"/>
              <a:t>talk and create a sense of urgency </a:t>
            </a:r>
            <a:endParaRPr lang="en-GB" sz="1600" dirty="0" smtClean="0"/>
          </a:p>
          <a:p>
            <a:pPr marL="342900" indent="-342900" algn="l">
              <a:buFont typeface="+mj-lt"/>
              <a:buAutoNum type="arabicPeriod"/>
            </a:pPr>
            <a:r>
              <a:rPr lang="en-GB" sz="1600" dirty="0" smtClean="0"/>
              <a:t>Carry out audit of parish and town councils, schools and businesses to establish efforts taken to reduce carbon emissions. </a:t>
            </a:r>
          </a:p>
          <a:p>
            <a:pPr marL="342900" indent="-342900" algn="l">
              <a:buFont typeface="+mj-lt"/>
              <a:buAutoNum type="arabicPeriod"/>
            </a:pPr>
            <a:r>
              <a:rPr lang="en-GB" sz="1600" dirty="0" smtClean="0"/>
              <a:t>Engage young people in climate change and give them credit for green ideas and activity (e.g. less photos in the media of councillors and more photos celebrating young people doing green things)</a:t>
            </a:r>
          </a:p>
          <a:p>
            <a:pPr marL="342900" indent="-342900" algn="l">
              <a:buFont typeface="+mj-lt"/>
              <a:buAutoNum type="arabicPeriod"/>
            </a:pPr>
            <a:r>
              <a:rPr lang="en-GB" sz="1600" dirty="0" smtClean="0"/>
              <a:t>Bring diversity into the green discussion (e.g. councillors to meet with schoolchildren and listen to their concerns)</a:t>
            </a:r>
          </a:p>
          <a:p>
            <a:pPr marL="342900" indent="-342900" algn="l">
              <a:buFont typeface="+mj-lt"/>
              <a:buAutoNum type="arabicPeriod"/>
            </a:pPr>
            <a:r>
              <a:rPr lang="en-GB" sz="1600" dirty="0" smtClean="0"/>
              <a:t>All councillors and officers to have a 'green' performance and personal development target. </a:t>
            </a:r>
          </a:p>
          <a:p>
            <a:pPr marL="342900" indent="-342900" algn="l">
              <a:buFont typeface="+mj-lt"/>
              <a:buAutoNum type="arabicPeriod"/>
            </a:pPr>
            <a:r>
              <a:rPr lang="en-GB" sz="1600" dirty="0" smtClean="0"/>
              <a:t>Use existing communication channels to inform and motivate (e.g. use existing email lists, add green info on footers, </a:t>
            </a:r>
            <a:r>
              <a:rPr lang="en-GB" sz="1600" dirty="0" err="1" smtClean="0"/>
              <a:t>etc</a:t>
            </a:r>
            <a:r>
              <a:rPr lang="en-GB" sz="1600" dirty="0" smtClean="0"/>
              <a:t>)</a:t>
            </a:r>
          </a:p>
          <a:p>
            <a:pPr marL="342900" indent="-342900" algn="l">
              <a:buFont typeface="+mj-lt"/>
              <a:buAutoNum type="arabicPeriod"/>
            </a:pPr>
            <a:r>
              <a:rPr lang="en-GB" sz="1600" dirty="0" smtClean="0"/>
              <a:t>Be positive and ensure that green initiatives are seen as 'business as usual' and marketed as good for both the public and businesses</a:t>
            </a:r>
          </a:p>
          <a:p>
            <a:pPr marL="342900" lvl="0" indent="-342900" algn="l">
              <a:buFont typeface="+mj-lt"/>
              <a:buAutoNum type="arabicPeriod"/>
            </a:pPr>
            <a:endParaRPr lang="en-GB" sz="1600" dirty="0" smtClean="0"/>
          </a:p>
          <a:p>
            <a:pPr marL="342900" lvl="0" indent="-342900" algn="l">
              <a:buFont typeface="+mj-lt"/>
              <a:buAutoNum type="arabicPeriod"/>
            </a:pPr>
            <a:endParaRPr lang="en-GB" sz="1600" dirty="0" smtClean="0"/>
          </a:p>
          <a:p>
            <a:pPr marL="342900" indent="-342900" algn="l">
              <a:buFont typeface="+mj-lt"/>
              <a:buAutoNum type="arabicPeriod"/>
            </a:pPr>
            <a:endParaRPr lang="en-GB" sz="1600" dirty="0"/>
          </a:p>
        </p:txBody>
      </p:sp>
    </p:spTree>
    <p:extLst>
      <p:ext uri="{BB962C8B-B14F-4D97-AF65-F5344CB8AC3E}">
        <p14:creationId xmlns:p14="http://schemas.microsoft.com/office/powerpoint/2010/main" val="1199663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2426355" y="1016077"/>
            <a:ext cx="4389311" cy="328049"/>
          </a:xfrm>
        </p:spPr>
        <p:txBody>
          <a:bodyPr>
            <a:noAutofit/>
          </a:bodyPr>
          <a:lstStyle/>
          <a:p>
            <a:pPr algn="ctr"/>
            <a:r>
              <a:rPr lang="en-GB" sz="2400" dirty="0" smtClean="0"/>
              <a:t>Raising Awareness</a:t>
            </a:r>
          </a:p>
          <a:p>
            <a:pPr algn="ctr"/>
            <a:r>
              <a:rPr lang="en-GB" sz="2400" dirty="0" smtClean="0"/>
              <a:t>Suggestions </a:t>
            </a:r>
            <a:r>
              <a:rPr lang="en-GB" sz="2400" dirty="0" smtClean="0"/>
              <a:t>for WCA</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758989" y="2289222"/>
            <a:ext cx="7171455"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buFont typeface="+mj-lt"/>
              <a:buAutoNum type="arabicPeriod"/>
            </a:pPr>
            <a:r>
              <a:rPr lang="en-GB" sz="1600" dirty="0" smtClean="0"/>
              <a:t>Provide </a:t>
            </a:r>
            <a:r>
              <a:rPr lang="en-GB" sz="1600" dirty="0"/>
              <a:t>workshops and seminars to educate councillors and </a:t>
            </a:r>
            <a:r>
              <a:rPr lang="en-GB" sz="1600" dirty="0" smtClean="0"/>
              <a:t>members</a:t>
            </a:r>
          </a:p>
          <a:p>
            <a:pPr marL="342900" indent="-342900" algn="l">
              <a:buFont typeface="+mj-lt"/>
              <a:buAutoNum type="arabicPeriod"/>
            </a:pPr>
            <a:r>
              <a:rPr lang="en-GB" sz="1600" dirty="0" smtClean="0"/>
              <a:t>Create working groups with member organisations and invite WC officers and members</a:t>
            </a:r>
          </a:p>
          <a:p>
            <a:pPr marL="342900" indent="-342900" algn="l">
              <a:buFont typeface="+mj-lt"/>
              <a:buAutoNum type="arabicPeriod"/>
            </a:pPr>
            <a:r>
              <a:rPr lang="en-GB" sz="1600" dirty="0" smtClean="0"/>
              <a:t>Develop website to be a repository of useful information to help raise awareness in Wiltshire</a:t>
            </a:r>
          </a:p>
          <a:p>
            <a:pPr marL="342900" indent="-342900" algn="l">
              <a:buFont typeface="+mj-lt"/>
              <a:buAutoNum type="arabicPeriod"/>
            </a:pPr>
            <a:r>
              <a:rPr lang="en-GB" sz="1600" dirty="0" smtClean="0"/>
              <a:t>Provide subject experts and share information and examples of effective practice amongst groups in Wiltshire.</a:t>
            </a:r>
          </a:p>
          <a:p>
            <a:pPr marL="342900" indent="-342900" algn="l">
              <a:buFont typeface="+mj-lt"/>
              <a:buAutoNum type="arabicPeriod"/>
            </a:pPr>
            <a:r>
              <a:rPr lang="en-GB" sz="1600" dirty="0" smtClean="0"/>
              <a:t>Explore and implement way to engage with young people </a:t>
            </a:r>
            <a:r>
              <a:rPr lang="mr-IN" sz="1600" dirty="0" smtClean="0"/>
              <a:t>–</a:t>
            </a:r>
            <a:r>
              <a:rPr lang="en-GB" sz="1600" dirty="0" smtClean="0"/>
              <a:t> Possibly help to build on the XR  student strikes.</a:t>
            </a:r>
          </a:p>
          <a:p>
            <a:pPr marL="342900" indent="-342900">
              <a:buFont typeface="+mj-lt"/>
              <a:buAutoNum type="arabicPeriod"/>
            </a:pPr>
            <a:endParaRPr lang="en-GB" sz="1600" dirty="0"/>
          </a:p>
          <a:p>
            <a:pPr marL="342900" indent="-342900">
              <a:buFont typeface="+mj-lt"/>
              <a:buAutoNum type="arabicPeriod"/>
            </a:pPr>
            <a:endParaRPr lang="en-GB" sz="1600" dirty="0"/>
          </a:p>
          <a:p>
            <a:pPr marL="342900" indent="-342900" algn="l">
              <a:buFont typeface="+mj-lt"/>
              <a:buAutoNum type="arabicPeriod"/>
            </a:pPr>
            <a:endParaRPr lang="en-GB" sz="1600" dirty="0"/>
          </a:p>
        </p:txBody>
      </p:sp>
    </p:spTree>
    <p:extLst>
      <p:ext uri="{BB962C8B-B14F-4D97-AF65-F5344CB8AC3E}">
        <p14:creationId xmlns:p14="http://schemas.microsoft.com/office/powerpoint/2010/main" val="3231289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3465022" y="1196640"/>
            <a:ext cx="2983755" cy="375005"/>
          </a:xfrm>
        </p:spPr>
        <p:txBody>
          <a:bodyPr>
            <a:noAutofit/>
          </a:bodyPr>
          <a:lstStyle/>
          <a:p>
            <a:pPr algn="ctr"/>
            <a:r>
              <a:rPr lang="en-GB" sz="2400" dirty="0" smtClean="0"/>
              <a:t>What People Said</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893105" y="2020098"/>
            <a:ext cx="6778303"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a:buFont typeface="+mj-lt"/>
              <a:buAutoNum type="arabicPeriod"/>
            </a:pPr>
            <a:r>
              <a:rPr lang="en-GB" sz="1600" dirty="0" smtClean="0"/>
              <a:t>Lockdown showed that people </a:t>
            </a:r>
            <a:r>
              <a:rPr lang="en-GB" sz="1600" b="1" dirty="0" smtClean="0"/>
              <a:t>could</a:t>
            </a:r>
            <a:r>
              <a:rPr lang="en-GB" sz="1600" dirty="0" smtClean="0"/>
              <a:t> change habits quickly</a:t>
            </a:r>
          </a:p>
          <a:p>
            <a:pPr marL="342900" lvl="0" indent="-342900" algn="l">
              <a:buFont typeface="+mj-lt"/>
              <a:buAutoNum type="arabicPeriod"/>
            </a:pPr>
            <a:r>
              <a:rPr lang="en-GB" sz="1600" dirty="0" smtClean="0"/>
              <a:t>Housing development should be designed to minimise reliance on cars.</a:t>
            </a:r>
          </a:p>
          <a:p>
            <a:pPr marL="342900" lvl="0" indent="-342900" algn="l">
              <a:buFont typeface="+mj-lt"/>
              <a:buAutoNum type="arabicPeriod"/>
            </a:pPr>
            <a:r>
              <a:rPr lang="en-GB" sz="1600" dirty="0" smtClean="0"/>
              <a:t>Need green transport infrastructure to support new homes</a:t>
            </a:r>
          </a:p>
          <a:p>
            <a:pPr marL="342900" lvl="0" indent="-342900" algn="l">
              <a:buFont typeface="+mj-lt"/>
              <a:buAutoNum type="arabicPeriod"/>
            </a:pPr>
            <a:r>
              <a:rPr lang="en-GB" sz="1600" dirty="0" smtClean="0"/>
              <a:t>Support for Salisbury </a:t>
            </a:r>
            <a:r>
              <a:rPr lang="en-GB" sz="1600" dirty="0" err="1" smtClean="0"/>
              <a:t>pedestrianisation</a:t>
            </a:r>
            <a:r>
              <a:rPr lang="en-GB" sz="1600" dirty="0" smtClean="0"/>
              <a:t> plans</a:t>
            </a:r>
          </a:p>
          <a:p>
            <a:pPr marL="342900" lvl="0" indent="-342900" algn="l">
              <a:buFont typeface="+mj-lt"/>
              <a:buAutoNum type="arabicPeriod"/>
            </a:pPr>
            <a:r>
              <a:rPr lang="en-GB" sz="1600" dirty="0" smtClean="0"/>
              <a:t>Need integrated transport, cycles use &amp; Public transport growth.</a:t>
            </a:r>
          </a:p>
          <a:p>
            <a:pPr marL="342900" lvl="0" indent="-342900" algn="l">
              <a:buFont typeface="+mj-lt"/>
              <a:buAutoNum type="arabicPeriod"/>
            </a:pPr>
            <a:r>
              <a:rPr lang="en-GB" sz="1600" dirty="0" smtClean="0"/>
              <a:t>Mixed messages </a:t>
            </a:r>
            <a:r>
              <a:rPr lang="mr-IN" sz="1600" dirty="0" smtClean="0"/>
              <a:t>–</a:t>
            </a:r>
            <a:r>
              <a:rPr lang="en-GB" sz="1600" dirty="0" smtClean="0"/>
              <a:t> use cars less whilst building planning big road building projects</a:t>
            </a:r>
          </a:p>
          <a:p>
            <a:pPr marL="342900" lvl="0" indent="-342900" algn="l">
              <a:buFont typeface="+mj-lt"/>
              <a:buAutoNum type="arabicPeriod"/>
            </a:pPr>
            <a:r>
              <a:rPr lang="en-GB" sz="1600" dirty="0" smtClean="0"/>
              <a:t>Need more EV charging points to encourage people abandon ICE cars.</a:t>
            </a:r>
          </a:p>
          <a:p>
            <a:pPr marL="342900" lvl="0" indent="-342900" algn="l">
              <a:buFont typeface="+mj-lt"/>
              <a:buAutoNum type="arabicPeriod"/>
            </a:pPr>
            <a:r>
              <a:rPr lang="en-GB" sz="1600" dirty="0" smtClean="0"/>
              <a:t>Cycle paths needed to link all towns. Overview needed to enable cycle routes to work. </a:t>
            </a:r>
          </a:p>
          <a:p>
            <a:pPr marL="342900" lvl="0" indent="-342900" algn="l">
              <a:buFont typeface="+mj-lt"/>
              <a:buAutoNum type="arabicPeriod"/>
            </a:pPr>
            <a:r>
              <a:rPr lang="en-GB" sz="1600" dirty="0" smtClean="0"/>
              <a:t>Need to encourage E bike and scooter hire schemes.</a:t>
            </a:r>
          </a:p>
          <a:p>
            <a:pPr marL="342900" lvl="0" indent="-342900" algn="l">
              <a:buFont typeface="+mj-lt"/>
              <a:buAutoNum type="arabicPeriod"/>
            </a:pPr>
            <a:r>
              <a:rPr lang="en-GB" sz="1600" dirty="0" smtClean="0"/>
              <a:t>Need to get local train stations back</a:t>
            </a:r>
          </a:p>
          <a:p>
            <a:pPr lvl="0"/>
            <a:endParaRPr lang="en-GB" sz="1600" dirty="0" smtClean="0"/>
          </a:p>
          <a:p>
            <a:pPr marL="342900" indent="-342900" algn="l">
              <a:buFont typeface="+mj-lt"/>
              <a:buAutoNum type="arabicPeriod"/>
            </a:pPr>
            <a:endParaRPr lang="en-GB" sz="1600" dirty="0"/>
          </a:p>
        </p:txBody>
      </p:sp>
      <p:sp>
        <p:nvSpPr>
          <p:cNvPr id="8" name="Subtitle 2">
            <a:extLst>
              <a:ext uri="{FF2B5EF4-FFF2-40B4-BE49-F238E27FC236}">
                <a16:creationId xmlns:a16="http://schemas.microsoft.com/office/drawing/2014/main" xmlns="" id="{B626D645-B596-4F58-842D-B4F74F9D5F03}"/>
              </a:ext>
            </a:extLst>
          </p:cNvPr>
          <p:cNvSpPr txBox="1">
            <a:spLocks/>
          </p:cNvSpPr>
          <p:nvPr/>
        </p:nvSpPr>
        <p:spPr>
          <a:xfrm>
            <a:off x="3899645" y="868591"/>
            <a:ext cx="2385054"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2400" dirty="0" smtClean="0"/>
              <a:t>Transport</a:t>
            </a:r>
            <a:endParaRPr lang="en-GB" sz="2400" dirty="0"/>
          </a:p>
        </p:txBody>
      </p:sp>
    </p:spTree>
    <p:extLst>
      <p:ext uri="{BB962C8B-B14F-4D97-AF65-F5344CB8AC3E}">
        <p14:creationId xmlns:p14="http://schemas.microsoft.com/office/powerpoint/2010/main" val="2229305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2426355" y="1165613"/>
            <a:ext cx="4713867" cy="375005"/>
          </a:xfrm>
        </p:spPr>
        <p:txBody>
          <a:bodyPr>
            <a:noAutofit/>
          </a:bodyPr>
          <a:lstStyle/>
          <a:p>
            <a:pPr algn="ctr"/>
            <a:r>
              <a:rPr lang="en-GB" sz="2400" dirty="0"/>
              <a:t>Suggestions </a:t>
            </a:r>
            <a:r>
              <a:rPr lang="en-GB" sz="2400" dirty="0" smtClean="0"/>
              <a:t>for Wiltshire Council</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893105" y="2020098"/>
            <a:ext cx="6778303"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a:buFont typeface="+mj-lt"/>
              <a:buAutoNum type="arabicPeriod"/>
            </a:pPr>
            <a:r>
              <a:rPr lang="en-GB" sz="1600" dirty="0" smtClean="0"/>
              <a:t>Develop integrated safe cycle route plans and ensure people aware of them</a:t>
            </a:r>
          </a:p>
          <a:p>
            <a:pPr marL="342900" indent="-342900" algn="l">
              <a:buFont typeface="+mj-lt"/>
              <a:buAutoNum type="arabicPeriod"/>
            </a:pPr>
            <a:r>
              <a:rPr lang="en-GB" sz="1600" dirty="0"/>
              <a:t>Link up centres, towns, village and schools to enable safe cycling.</a:t>
            </a:r>
          </a:p>
          <a:p>
            <a:pPr marL="342900" lvl="0" indent="-342900" algn="l">
              <a:buFont typeface="+mj-lt"/>
              <a:buAutoNum type="arabicPeriod"/>
            </a:pPr>
            <a:r>
              <a:rPr lang="en-GB" sz="1600" dirty="0" smtClean="0"/>
              <a:t>Look to have more EV charging points across the county</a:t>
            </a:r>
          </a:p>
          <a:p>
            <a:pPr marL="342900" lvl="0" indent="-342900" algn="l">
              <a:buFont typeface="+mj-lt"/>
              <a:buAutoNum type="arabicPeriod"/>
            </a:pPr>
            <a:r>
              <a:rPr lang="en-GB" sz="1600" dirty="0" smtClean="0"/>
              <a:t>Encourage electric bike/scooter rentals/trials.</a:t>
            </a:r>
          </a:p>
          <a:p>
            <a:pPr marL="342900" indent="-342900" algn="l">
              <a:buFont typeface="+mj-lt"/>
              <a:buAutoNum type="arabicPeriod"/>
            </a:pPr>
            <a:r>
              <a:rPr lang="en-GB" sz="1600" dirty="0" smtClean="0"/>
              <a:t>Create joined up active transport network </a:t>
            </a:r>
            <a:r>
              <a:rPr lang="mr-IN" sz="1600" dirty="0" smtClean="0"/>
              <a:t>–</a:t>
            </a:r>
            <a:r>
              <a:rPr lang="en-GB" sz="1600" dirty="0" smtClean="0"/>
              <a:t> need to map gaps &amp; focus investment on these areas.</a:t>
            </a:r>
          </a:p>
          <a:p>
            <a:pPr marL="342900" indent="-342900" algn="l">
              <a:buFont typeface="+mj-lt"/>
              <a:buAutoNum type="arabicPeriod"/>
            </a:pPr>
            <a:r>
              <a:rPr lang="en-GB" sz="1600" dirty="0" smtClean="0"/>
              <a:t>Promote local food to reduce miles.</a:t>
            </a:r>
          </a:p>
          <a:p>
            <a:pPr marL="342900" indent="-342900" algn="l">
              <a:buFont typeface="+mj-lt"/>
              <a:buAutoNum type="arabicPeriod"/>
            </a:pPr>
            <a:r>
              <a:rPr lang="en-GB" sz="1600" dirty="0" smtClean="0"/>
              <a:t>Promote ‘people friendly streets’ plans as demonstrated in Salisbury</a:t>
            </a:r>
          </a:p>
          <a:p>
            <a:pPr marL="342900" indent="-342900" algn="l">
              <a:buFont typeface="+mj-lt"/>
              <a:buAutoNum type="arabicPeriod"/>
            </a:pPr>
            <a:r>
              <a:rPr lang="en-GB" sz="1600" dirty="0" smtClean="0"/>
              <a:t>Assess all housing developments for likely impact on transport requirements </a:t>
            </a:r>
            <a:r>
              <a:rPr lang="mr-IN" sz="1600" dirty="0" smtClean="0"/>
              <a:t>–</a:t>
            </a:r>
            <a:r>
              <a:rPr lang="en-GB" sz="1600" dirty="0" smtClean="0"/>
              <a:t> Avoid building more roads.</a:t>
            </a:r>
          </a:p>
          <a:p>
            <a:pPr marL="342900" indent="-342900" algn="l">
              <a:buFont typeface="+mj-lt"/>
              <a:buAutoNum type="arabicPeriod"/>
            </a:pPr>
            <a:r>
              <a:rPr lang="en-GB" sz="1600" dirty="0" smtClean="0"/>
              <a:t>WC to ‘green’ their own fleet asap and set the trend </a:t>
            </a:r>
            <a:r>
              <a:rPr lang="mr-IN" sz="1600" dirty="0" smtClean="0"/>
              <a:t>–</a:t>
            </a:r>
            <a:r>
              <a:rPr lang="en-GB" sz="1600" dirty="0" smtClean="0"/>
              <a:t> No new petrol/diesel vehicles.</a:t>
            </a:r>
          </a:p>
          <a:p>
            <a:pPr marL="342900" indent="-342900" algn="l">
              <a:buFont typeface="+mj-lt"/>
              <a:buAutoNum type="arabicPeriod"/>
            </a:pPr>
            <a:r>
              <a:rPr lang="en-GB" sz="1600" dirty="0" smtClean="0"/>
              <a:t>Encourage more bike repair cafes </a:t>
            </a:r>
            <a:r>
              <a:rPr lang="mr-IN" sz="1600" dirty="0" smtClean="0"/>
              <a:t>–</a:t>
            </a:r>
            <a:r>
              <a:rPr lang="en-GB" sz="1600" dirty="0" smtClean="0"/>
              <a:t> Work with schools?</a:t>
            </a:r>
          </a:p>
          <a:p>
            <a:pPr algn="l"/>
            <a:r>
              <a:rPr lang="en-GB" sz="1600" dirty="0" smtClean="0"/>
              <a:t> </a:t>
            </a:r>
          </a:p>
          <a:p>
            <a:pPr algn="l"/>
            <a:endParaRPr lang="en-GB" sz="1600" dirty="0"/>
          </a:p>
        </p:txBody>
      </p:sp>
      <p:sp>
        <p:nvSpPr>
          <p:cNvPr id="8" name="Subtitle 2">
            <a:extLst>
              <a:ext uri="{FF2B5EF4-FFF2-40B4-BE49-F238E27FC236}">
                <a16:creationId xmlns:a16="http://schemas.microsoft.com/office/drawing/2014/main" xmlns="" id="{B626D645-B596-4F58-842D-B4F74F9D5F03}"/>
              </a:ext>
            </a:extLst>
          </p:cNvPr>
          <p:cNvSpPr txBox="1">
            <a:spLocks/>
          </p:cNvSpPr>
          <p:nvPr/>
        </p:nvSpPr>
        <p:spPr>
          <a:xfrm>
            <a:off x="3899645" y="819960"/>
            <a:ext cx="2385054"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2400" dirty="0" smtClean="0"/>
              <a:t>Transport</a:t>
            </a:r>
            <a:endParaRPr lang="en-GB" sz="2400" dirty="0"/>
          </a:p>
        </p:txBody>
      </p:sp>
    </p:spTree>
    <p:extLst>
      <p:ext uri="{BB962C8B-B14F-4D97-AF65-F5344CB8AC3E}">
        <p14:creationId xmlns:p14="http://schemas.microsoft.com/office/powerpoint/2010/main" val="3822688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3465022" y="1196640"/>
            <a:ext cx="2983755" cy="375005"/>
          </a:xfrm>
        </p:spPr>
        <p:txBody>
          <a:bodyPr>
            <a:noAutofit/>
          </a:bodyPr>
          <a:lstStyle/>
          <a:p>
            <a:pPr algn="ctr"/>
            <a:r>
              <a:rPr lang="en-GB" sz="2400" dirty="0" smtClean="0"/>
              <a:t>What can WCA do?</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893105" y="2348147"/>
            <a:ext cx="6778303"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a:buFont typeface="+mj-lt"/>
              <a:buAutoNum type="arabicPeriod"/>
            </a:pPr>
            <a:r>
              <a:rPr lang="en-GB" sz="1600" dirty="0" smtClean="0"/>
              <a:t>WCA is developing working groups including transport. This group is likely to include cycling interest groups who can provide advice and feedback.</a:t>
            </a:r>
          </a:p>
          <a:p>
            <a:pPr marL="342900" lvl="0" indent="-342900" algn="l">
              <a:buFont typeface="+mj-lt"/>
              <a:buAutoNum type="arabicPeriod"/>
            </a:pPr>
            <a:r>
              <a:rPr lang="en-GB" sz="1600" dirty="0" smtClean="0"/>
              <a:t>Campaign and lobby Government to ensure development is as green as possible.</a:t>
            </a:r>
          </a:p>
          <a:p>
            <a:pPr marL="342900" lvl="0" indent="-342900" algn="l">
              <a:buFont typeface="+mj-lt"/>
              <a:buAutoNum type="arabicPeriod"/>
            </a:pPr>
            <a:r>
              <a:rPr lang="en-GB" sz="1600" dirty="0" smtClean="0"/>
              <a:t>Campaign for greater use of train to transport freight.</a:t>
            </a:r>
          </a:p>
          <a:p>
            <a:pPr marL="342900" lvl="0" indent="-342900" algn="l">
              <a:buFont typeface="+mj-lt"/>
              <a:buAutoNum type="arabicPeriod"/>
            </a:pPr>
            <a:r>
              <a:rPr lang="en-GB" sz="1600" dirty="0" smtClean="0"/>
              <a:t>Consider getting together a group of EV owners to provide feedback on charging points/ </a:t>
            </a:r>
          </a:p>
          <a:p>
            <a:pPr marL="342900" lvl="0" indent="-342900" algn="l">
              <a:buFont typeface="+mj-lt"/>
              <a:buAutoNum type="arabicPeriod"/>
            </a:pPr>
            <a:r>
              <a:rPr lang="en-GB" sz="1600" dirty="0" smtClean="0"/>
              <a:t>Help encourage more bike repair cafes.</a:t>
            </a:r>
          </a:p>
          <a:p>
            <a:pPr marL="342900" lvl="0" indent="-342900" algn="l">
              <a:buFont typeface="+mj-lt"/>
              <a:buAutoNum type="arabicPeriod"/>
            </a:pPr>
            <a:endParaRPr lang="en-GB" sz="1600" dirty="0" smtClean="0"/>
          </a:p>
          <a:p>
            <a:pPr algn="l"/>
            <a:endParaRPr lang="en-GB" sz="1600" dirty="0"/>
          </a:p>
        </p:txBody>
      </p:sp>
      <p:sp>
        <p:nvSpPr>
          <p:cNvPr id="8" name="Subtitle 2">
            <a:extLst>
              <a:ext uri="{FF2B5EF4-FFF2-40B4-BE49-F238E27FC236}">
                <a16:creationId xmlns:a16="http://schemas.microsoft.com/office/drawing/2014/main" xmlns="" id="{B626D645-B596-4F58-842D-B4F74F9D5F03}"/>
              </a:ext>
            </a:extLst>
          </p:cNvPr>
          <p:cNvSpPr txBox="1">
            <a:spLocks/>
          </p:cNvSpPr>
          <p:nvPr/>
        </p:nvSpPr>
        <p:spPr>
          <a:xfrm>
            <a:off x="3899645" y="868591"/>
            <a:ext cx="2385054"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2400" dirty="0" smtClean="0"/>
              <a:t>Transport</a:t>
            </a:r>
            <a:endParaRPr lang="en-GB" sz="2400" dirty="0"/>
          </a:p>
        </p:txBody>
      </p:sp>
    </p:spTree>
    <p:extLst>
      <p:ext uri="{BB962C8B-B14F-4D97-AF65-F5344CB8AC3E}">
        <p14:creationId xmlns:p14="http://schemas.microsoft.com/office/powerpoint/2010/main" val="3701021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rot="20944256">
            <a:off x="702427" y="2043412"/>
            <a:ext cx="3058160" cy="567708"/>
          </a:xfrm>
        </p:spPr>
        <p:style>
          <a:lnRef idx="2">
            <a:schemeClr val="accent2"/>
          </a:lnRef>
          <a:fillRef idx="1">
            <a:schemeClr val="lt1"/>
          </a:fillRef>
          <a:effectRef idx="0">
            <a:schemeClr val="accent2"/>
          </a:effectRef>
          <a:fontRef idx="minor">
            <a:schemeClr val="dk1"/>
          </a:fontRef>
        </p:style>
        <p:txBody>
          <a:bodyPr>
            <a:noAutofit/>
          </a:bodyPr>
          <a:lstStyle/>
          <a:p>
            <a:pPr algn="ctr"/>
            <a:r>
              <a:rPr lang="en-GB" sz="1600" dirty="0" smtClean="0"/>
              <a:t>Wiltshire Council 10 Officers and 5 Councillors</a:t>
            </a:r>
            <a:endParaRPr lang="en-GB" sz="16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3464840" y="764922"/>
            <a:ext cx="3181577"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2400" dirty="0" smtClean="0"/>
              <a:t>Groups taking part</a:t>
            </a:r>
            <a:endParaRPr lang="en-GB" sz="2400" dirty="0"/>
          </a:p>
        </p:txBody>
      </p:sp>
      <p:sp>
        <p:nvSpPr>
          <p:cNvPr id="10" name="Subtitle 2">
            <a:extLst>
              <a:ext uri="{FF2B5EF4-FFF2-40B4-BE49-F238E27FC236}">
                <a16:creationId xmlns:a16="http://schemas.microsoft.com/office/drawing/2014/main" xmlns="" id="{B626D645-B596-4F58-842D-B4F74F9D5F03}"/>
              </a:ext>
            </a:extLst>
          </p:cNvPr>
          <p:cNvSpPr txBox="1">
            <a:spLocks/>
          </p:cNvSpPr>
          <p:nvPr/>
        </p:nvSpPr>
        <p:spPr>
          <a:xfrm rot="1095152">
            <a:off x="5323305" y="1880816"/>
            <a:ext cx="2183511" cy="382685"/>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smtClean="0"/>
              <a:t>Sustainable Devizes</a:t>
            </a:r>
            <a:endParaRPr lang="en-GB" sz="1600" dirty="0"/>
          </a:p>
        </p:txBody>
      </p:sp>
      <p:sp>
        <p:nvSpPr>
          <p:cNvPr id="11" name="Subtitle 2">
            <a:extLst>
              <a:ext uri="{FF2B5EF4-FFF2-40B4-BE49-F238E27FC236}">
                <a16:creationId xmlns:a16="http://schemas.microsoft.com/office/drawing/2014/main" xmlns="" id="{B626D645-B596-4F58-842D-B4F74F9D5F03}"/>
              </a:ext>
            </a:extLst>
          </p:cNvPr>
          <p:cNvSpPr txBox="1">
            <a:spLocks/>
          </p:cNvSpPr>
          <p:nvPr/>
        </p:nvSpPr>
        <p:spPr>
          <a:xfrm rot="269800">
            <a:off x="6149908" y="2922147"/>
            <a:ext cx="2183511" cy="620694"/>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smtClean="0"/>
              <a:t>North Wilts  - Friends </a:t>
            </a:r>
            <a:r>
              <a:rPr lang="en-GB" sz="1600" dirty="0"/>
              <a:t>of the Earth </a:t>
            </a:r>
          </a:p>
        </p:txBody>
      </p:sp>
      <p:sp>
        <p:nvSpPr>
          <p:cNvPr id="12" name="Subtitle 2">
            <a:extLst>
              <a:ext uri="{FF2B5EF4-FFF2-40B4-BE49-F238E27FC236}">
                <a16:creationId xmlns:a16="http://schemas.microsoft.com/office/drawing/2014/main" xmlns="" id="{B626D645-B596-4F58-842D-B4F74F9D5F03}"/>
              </a:ext>
            </a:extLst>
          </p:cNvPr>
          <p:cNvSpPr txBox="1">
            <a:spLocks/>
          </p:cNvSpPr>
          <p:nvPr/>
        </p:nvSpPr>
        <p:spPr>
          <a:xfrm rot="277899">
            <a:off x="551111" y="2765342"/>
            <a:ext cx="2183511" cy="589134"/>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smtClean="0"/>
              <a:t>Wiltshire Community Foundation</a:t>
            </a:r>
            <a:endParaRPr lang="en-GB" sz="1600" dirty="0"/>
          </a:p>
        </p:txBody>
      </p:sp>
      <p:sp>
        <p:nvSpPr>
          <p:cNvPr id="13" name="Subtitle 2">
            <a:extLst>
              <a:ext uri="{FF2B5EF4-FFF2-40B4-BE49-F238E27FC236}">
                <a16:creationId xmlns:a16="http://schemas.microsoft.com/office/drawing/2014/main" xmlns="" id="{B626D645-B596-4F58-842D-B4F74F9D5F03}"/>
              </a:ext>
            </a:extLst>
          </p:cNvPr>
          <p:cNvSpPr txBox="1">
            <a:spLocks/>
          </p:cNvSpPr>
          <p:nvPr/>
        </p:nvSpPr>
        <p:spPr>
          <a:xfrm rot="284850">
            <a:off x="3765799" y="1920717"/>
            <a:ext cx="1916361" cy="601847"/>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smtClean="0"/>
              <a:t>Climate Friendly Bradford on Avon</a:t>
            </a:r>
            <a:endParaRPr lang="en-GB" sz="1600" dirty="0"/>
          </a:p>
        </p:txBody>
      </p:sp>
      <p:sp>
        <p:nvSpPr>
          <p:cNvPr id="14" name="Subtitle 2">
            <a:extLst>
              <a:ext uri="{FF2B5EF4-FFF2-40B4-BE49-F238E27FC236}">
                <a16:creationId xmlns:a16="http://schemas.microsoft.com/office/drawing/2014/main" xmlns="" id="{B626D645-B596-4F58-842D-B4F74F9D5F03}"/>
              </a:ext>
            </a:extLst>
          </p:cNvPr>
          <p:cNvSpPr txBox="1">
            <a:spLocks/>
          </p:cNvSpPr>
          <p:nvPr/>
        </p:nvSpPr>
        <p:spPr>
          <a:xfrm rot="20709977">
            <a:off x="701528" y="3618150"/>
            <a:ext cx="1428466" cy="382685"/>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err="1" smtClean="0"/>
              <a:t>Transcoco</a:t>
            </a:r>
            <a:endParaRPr lang="en-GB" sz="1600" dirty="0"/>
          </a:p>
        </p:txBody>
      </p:sp>
      <p:sp>
        <p:nvSpPr>
          <p:cNvPr id="15" name="Subtitle 2">
            <a:extLst>
              <a:ext uri="{FF2B5EF4-FFF2-40B4-BE49-F238E27FC236}">
                <a16:creationId xmlns:a16="http://schemas.microsoft.com/office/drawing/2014/main" xmlns="" id="{B626D645-B596-4F58-842D-B4F74F9D5F03}"/>
              </a:ext>
            </a:extLst>
          </p:cNvPr>
          <p:cNvSpPr txBox="1">
            <a:spLocks/>
          </p:cNvSpPr>
          <p:nvPr/>
        </p:nvSpPr>
        <p:spPr>
          <a:xfrm>
            <a:off x="3464840" y="2735644"/>
            <a:ext cx="2183511" cy="465968"/>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smtClean="0"/>
              <a:t>Trowbridge Eco Group</a:t>
            </a:r>
            <a:endParaRPr lang="en-GB" sz="1600" dirty="0"/>
          </a:p>
        </p:txBody>
      </p:sp>
      <p:sp>
        <p:nvSpPr>
          <p:cNvPr id="16" name="Subtitle 2">
            <a:extLst>
              <a:ext uri="{FF2B5EF4-FFF2-40B4-BE49-F238E27FC236}">
                <a16:creationId xmlns:a16="http://schemas.microsoft.com/office/drawing/2014/main" xmlns="" id="{B626D645-B596-4F58-842D-B4F74F9D5F03}"/>
              </a:ext>
            </a:extLst>
          </p:cNvPr>
          <p:cNvSpPr txBox="1">
            <a:spLocks/>
          </p:cNvSpPr>
          <p:nvPr/>
        </p:nvSpPr>
        <p:spPr>
          <a:xfrm rot="21335450">
            <a:off x="2373085" y="3524000"/>
            <a:ext cx="2183511" cy="53452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smtClean="0"/>
              <a:t>Salisbury Transition City</a:t>
            </a:r>
            <a:endParaRPr lang="en-GB" sz="1600" dirty="0"/>
          </a:p>
        </p:txBody>
      </p:sp>
      <p:sp>
        <p:nvSpPr>
          <p:cNvPr id="17" name="Subtitle 2">
            <a:extLst>
              <a:ext uri="{FF2B5EF4-FFF2-40B4-BE49-F238E27FC236}">
                <a16:creationId xmlns:a16="http://schemas.microsoft.com/office/drawing/2014/main" xmlns="" id="{B626D645-B596-4F58-842D-B4F74F9D5F03}"/>
              </a:ext>
            </a:extLst>
          </p:cNvPr>
          <p:cNvSpPr txBox="1">
            <a:spLocks/>
          </p:cNvSpPr>
          <p:nvPr/>
        </p:nvSpPr>
        <p:spPr>
          <a:xfrm>
            <a:off x="720665" y="4058520"/>
            <a:ext cx="2183511" cy="87879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smtClean="0"/>
              <a:t>Royal </a:t>
            </a:r>
            <a:r>
              <a:rPr lang="en-GB" sz="1600" dirty="0" err="1" smtClean="0"/>
              <a:t>Wootton</a:t>
            </a:r>
            <a:r>
              <a:rPr lang="en-GB" sz="1600" dirty="0" smtClean="0"/>
              <a:t> Bassett Environmental Group</a:t>
            </a:r>
            <a:endParaRPr lang="en-GB" sz="1600" dirty="0"/>
          </a:p>
        </p:txBody>
      </p:sp>
      <p:sp>
        <p:nvSpPr>
          <p:cNvPr id="18" name="Subtitle 2">
            <a:extLst>
              <a:ext uri="{FF2B5EF4-FFF2-40B4-BE49-F238E27FC236}">
                <a16:creationId xmlns:a16="http://schemas.microsoft.com/office/drawing/2014/main" xmlns="" id="{B626D645-B596-4F58-842D-B4F74F9D5F03}"/>
              </a:ext>
            </a:extLst>
          </p:cNvPr>
          <p:cNvSpPr txBox="1">
            <a:spLocks/>
          </p:cNvSpPr>
          <p:nvPr/>
        </p:nvSpPr>
        <p:spPr>
          <a:xfrm rot="772434">
            <a:off x="4783278" y="3646545"/>
            <a:ext cx="2183511" cy="567744"/>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err="1" smtClean="0"/>
              <a:t>Melksham</a:t>
            </a:r>
            <a:r>
              <a:rPr lang="en-GB" sz="1600" dirty="0" smtClean="0"/>
              <a:t> Energy Group</a:t>
            </a:r>
            <a:endParaRPr lang="en-GB" sz="1600" dirty="0"/>
          </a:p>
        </p:txBody>
      </p:sp>
      <p:sp>
        <p:nvSpPr>
          <p:cNvPr id="19" name="Subtitle 2">
            <a:extLst>
              <a:ext uri="{FF2B5EF4-FFF2-40B4-BE49-F238E27FC236}">
                <a16:creationId xmlns:a16="http://schemas.microsoft.com/office/drawing/2014/main" xmlns="" id="{B626D645-B596-4F58-842D-B4F74F9D5F03}"/>
              </a:ext>
            </a:extLst>
          </p:cNvPr>
          <p:cNvSpPr txBox="1">
            <a:spLocks/>
          </p:cNvSpPr>
          <p:nvPr/>
        </p:nvSpPr>
        <p:spPr>
          <a:xfrm rot="395584">
            <a:off x="3655718" y="4179342"/>
            <a:ext cx="2183511" cy="1369723"/>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smtClean="0"/>
              <a:t>Extinction Rebellion Groups from </a:t>
            </a:r>
            <a:r>
              <a:rPr lang="en-GB" sz="1600" dirty="0" err="1" smtClean="0"/>
              <a:t>Chippenham</a:t>
            </a:r>
            <a:r>
              <a:rPr lang="en-GB" sz="1600" dirty="0" smtClean="0"/>
              <a:t>, Salisbury, Frome &amp; B0A </a:t>
            </a:r>
            <a:endParaRPr lang="en-GB" sz="1600" dirty="0"/>
          </a:p>
        </p:txBody>
      </p:sp>
      <p:sp>
        <p:nvSpPr>
          <p:cNvPr id="20" name="Subtitle 2">
            <a:extLst>
              <a:ext uri="{FF2B5EF4-FFF2-40B4-BE49-F238E27FC236}">
                <a16:creationId xmlns:a16="http://schemas.microsoft.com/office/drawing/2014/main" xmlns="" id="{B626D645-B596-4F58-842D-B4F74F9D5F03}"/>
              </a:ext>
            </a:extLst>
          </p:cNvPr>
          <p:cNvSpPr txBox="1">
            <a:spLocks/>
          </p:cNvSpPr>
          <p:nvPr/>
        </p:nvSpPr>
        <p:spPr>
          <a:xfrm rot="20894656">
            <a:off x="704545" y="5395816"/>
            <a:ext cx="2183511" cy="540469"/>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smtClean="0"/>
              <a:t>Trowbridge Town Council</a:t>
            </a:r>
            <a:endParaRPr lang="en-GB" sz="1600" dirty="0"/>
          </a:p>
        </p:txBody>
      </p:sp>
      <p:sp>
        <p:nvSpPr>
          <p:cNvPr id="21" name="Subtitle 2">
            <a:extLst>
              <a:ext uri="{FF2B5EF4-FFF2-40B4-BE49-F238E27FC236}">
                <a16:creationId xmlns:a16="http://schemas.microsoft.com/office/drawing/2014/main" xmlns="" id="{B626D645-B596-4F58-842D-B4F74F9D5F03}"/>
              </a:ext>
            </a:extLst>
          </p:cNvPr>
          <p:cNvSpPr txBox="1">
            <a:spLocks/>
          </p:cNvSpPr>
          <p:nvPr/>
        </p:nvSpPr>
        <p:spPr>
          <a:xfrm rot="1095152">
            <a:off x="2910182" y="5369373"/>
            <a:ext cx="1276800" cy="382685"/>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smtClean="0"/>
              <a:t>COGS</a:t>
            </a:r>
            <a:endParaRPr lang="en-GB" sz="1600" dirty="0"/>
          </a:p>
        </p:txBody>
      </p:sp>
      <p:sp>
        <p:nvSpPr>
          <p:cNvPr id="22" name="Subtitle 2">
            <a:extLst>
              <a:ext uri="{FF2B5EF4-FFF2-40B4-BE49-F238E27FC236}">
                <a16:creationId xmlns:a16="http://schemas.microsoft.com/office/drawing/2014/main" xmlns="" id="{B626D645-B596-4F58-842D-B4F74F9D5F03}"/>
              </a:ext>
            </a:extLst>
          </p:cNvPr>
          <p:cNvSpPr txBox="1">
            <a:spLocks/>
          </p:cNvSpPr>
          <p:nvPr/>
        </p:nvSpPr>
        <p:spPr>
          <a:xfrm rot="21423542">
            <a:off x="6260041" y="4488986"/>
            <a:ext cx="1479751" cy="382685"/>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smtClean="0"/>
              <a:t>Co- Cars</a:t>
            </a:r>
            <a:endParaRPr lang="en-GB" sz="1600" dirty="0"/>
          </a:p>
        </p:txBody>
      </p:sp>
      <p:sp>
        <p:nvSpPr>
          <p:cNvPr id="23" name="Subtitle 2">
            <a:extLst>
              <a:ext uri="{FF2B5EF4-FFF2-40B4-BE49-F238E27FC236}">
                <a16:creationId xmlns:a16="http://schemas.microsoft.com/office/drawing/2014/main" xmlns="" id="{B626D645-B596-4F58-842D-B4F74F9D5F03}"/>
              </a:ext>
            </a:extLst>
          </p:cNvPr>
          <p:cNvSpPr txBox="1">
            <a:spLocks/>
          </p:cNvSpPr>
          <p:nvPr/>
        </p:nvSpPr>
        <p:spPr>
          <a:xfrm rot="21246189">
            <a:off x="4375290" y="5465080"/>
            <a:ext cx="2183511" cy="846267"/>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smtClean="0"/>
              <a:t>Salisbury Area </a:t>
            </a:r>
            <a:r>
              <a:rPr lang="en-GB" sz="1600" dirty="0" err="1" smtClean="0"/>
              <a:t>Greenspace</a:t>
            </a:r>
            <a:r>
              <a:rPr lang="en-GB" sz="1600" dirty="0" smtClean="0"/>
              <a:t> Partnership</a:t>
            </a:r>
            <a:endParaRPr lang="en-GB" sz="1600" dirty="0"/>
          </a:p>
        </p:txBody>
      </p:sp>
      <p:sp>
        <p:nvSpPr>
          <p:cNvPr id="24" name="Subtitle 2">
            <a:extLst>
              <a:ext uri="{FF2B5EF4-FFF2-40B4-BE49-F238E27FC236}">
                <a16:creationId xmlns:a16="http://schemas.microsoft.com/office/drawing/2014/main" xmlns="" id="{B626D645-B596-4F58-842D-B4F74F9D5F03}"/>
              </a:ext>
            </a:extLst>
          </p:cNvPr>
          <p:cNvSpPr txBox="1">
            <a:spLocks/>
          </p:cNvSpPr>
          <p:nvPr/>
        </p:nvSpPr>
        <p:spPr>
          <a:xfrm>
            <a:off x="2012778" y="5961709"/>
            <a:ext cx="2183511" cy="621971"/>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smtClean="0"/>
              <a:t>Carbon Neutral </a:t>
            </a:r>
            <a:r>
              <a:rPr lang="en-GB" sz="1600" dirty="0" err="1" smtClean="0"/>
              <a:t>Aldbourne</a:t>
            </a:r>
            <a:endParaRPr lang="en-GB" sz="1600" dirty="0"/>
          </a:p>
        </p:txBody>
      </p:sp>
      <p:sp>
        <p:nvSpPr>
          <p:cNvPr id="25" name="Subtitle 2">
            <a:extLst>
              <a:ext uri="{FF2B5EF4-FFF2-40B4-BE49-F238E27FC236}">
                <a16:creationId xmlns:a16="http://schemas.microsoft.com/office/drawing/2014/main" xmlns="" id="{B626D645-B596-4F58-842D-B4F74F9D5F03}"/>
              </a:ext>
            </a:extLst>
          </p:cNvPr>
          <p:cNvSpPr txBox="1">
            <a:spLocks/>
          </p:cNvSpPr>
          <p:nvPr/>
        </p:nvSpPr>
        <p:spPr>
          <a:xfrm rot="325215">
            <a:off x="6428254" y="5457426"/>
            <a:ext cx="2183511" cy="382685"/>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smtClean="0"/>
              <a:t>Zero </a:t>
            </a:r>
            <a:r>
              <a:rPr lang="en-GB" sz="1600" dirty="0" err="1" smtClean="0"/>
              <a:t>Chippenham</a:t>
            </a:r>
            <a:endParaRPr lang="en-GB" sz="1600" dirty="0"/>
          </a:p>
        </p:txBody>
      </p:sp>
      <p:sp>
        <p:nvSpPr>
          <p:cNvPr id="26" name="Subtitle 2">
            <a:extLst>
              <a:ext uri="{FF2B5EF4-FFF2-40B4-BE49-F238E27FC236}">
                <a16:creationId xmlns:a16="http://schemas.microsoft.com/office/drawing/2014/main" xmlns="" id="{B626D645-B596-4F58-842D-B4F74F9D5F03}"/>
              </a:ext>
            </a:extLst>
          </p:cNvPr>
          <p:cNvSpPr txBox="1">
            <a:spLocks/>
          </p:cNvSpPr>
          <p:nvPr/>
        </p:nvSpPr>
        <p:spPr>
          <a:xfrm rot="21073124">
            <a:off x="6051581" y="6036568"/>
            <a:ext cx="2183511" cy="382685"/>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smtClean="0"/>
              <a:t>Sustainable </a:t>
            </a:r>
            <a:r>
              <a:rPr lang="en-GB" sz="1600" dirty="0" err="1" smtClean="0"/>
              <a:t>Calne</a:t>
            </a:r>
            <a:endParaRPr lang="en-GB" sz="1600" dirty="0"/>
          </a:p>
        </p:txBody>
      </p:sp>
      <p:sp>
        <p:nvSpPr>
          <p:cNvPr id="27" name="Subtitle 2">
            <a:extLst>
              <a:ext uri="{FF2B5EF4-FFF2-40B4-BE49-F238E27FC236}">
                <a16:creationId xmlns:a16="http://schemas.microsoft.com/office/drawing/2014/main" xmlns="" id="{B626D645-B596-4F58-842D-B4F74F9D5F03}"/>
              </a:ext>
            </a:extLst>
          </p:cNvPr>
          <p:cNvSpPr txBox="1">
            <a:spLocks/>
          </p:cNvSpPr>
          <p:nvPr/>
        </p:nvSpPr>
        <p:spPr>
          <a:xfrm rot="1216977">
            <a:off x="6686304" y="3866966"/>
            <a:ext cx="2183511" cy="620694"/>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smtClean="0"/>
              <a:t>Wiltshire Wildlife Trust </a:t>
            </a:r>
            <a:endParaRPr lang="en-GB" sz="1600" dirty="0"/>
          </a:p>
        </p:txBody>
      </p:sp>
    </p:spTree>
    <p:extLst>
      <p:ext uri="{BB962C8B-B14F-4D97-AF65-F5344CB8AC3E}">
        <p14:creationId xmlns:p14="http://schemas.microsoft.com/office/powerpoint/2010/main" val="3496573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bg/>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0" grpId="0" animBg="1"/>
      <p:bldP spid="11" grpId="0" animBg="1"/>
      <p:bldP spid="12" grpId="0" animBg="1"/>
      <p:bldP spid="13" grpId="0" animBg="1"/>
      <p:bldP spid="14" grpId="0" animBg="1"/>
      <p:bldP spid="15" grpId="0" animBg="1"/>
      <p:bldP spid="16" grpId="0" animBg="1"/>
      <p:bldP spid="17" grpId="0" animBg="1"/>
      <p:bldP spid="18" grpId="0" animBg="1"/>
      <p:bldP spid="18" grpId="1"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2367280" y="730302"/>
            <a:ext cx="4734560" cy="328049"/>
          </a:xfrm>
        </p:spPr>
        <p:txBody>
          <a:bodyPr>
            <a:noAutofit/>
          </a:bodyPr>
          <a:lstStyle/>
          <a:p>
            <a:pPr algn="ctr"/>
            <a:r>
              <a:rPr lang="en-GB" sz="2400" dirty="0" smtClean="0"/>
              <a:t>Economy </a:t>
            </a:r>
          </a:p>
          <a:p>
            <a:pPr algn="ctr"/>
            <a:r>
              <a:rPr lang="en-GB" sz="2000" dirty="0" smtClean="0"/>
              <a:t>What people said</a:t>
            </a:r>
            <a:endParaRPr lang="en-GB" sz="20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80842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624979" y="1934267"/>
            <a:ext cx="7611972"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285750" lvl="0" indent="-285750" algn="l">
              <a:buFont typeface="Arial"/>
              <a:buChar char="•"/>
            </a:pPr>
            <a:r>
              <a:rPr lang="en-GB" sz="1600" dirty="0" smtClean="0"/>
              <a:t>Must embed </a:t>
            </a:r>
            <a:r>
              <a:rPr lang="en-GB" sz="1600" dirty="0" smtClean="0"/>
              <a:t>climate</a:t>
            </a:r>
            <a:r>
              <a:rPr lang="en-GB" sz="1600" dirty="0" smtClean="0"/>
              <a:t>/environment across all themes </a:t>
            </a:r>
            <a:r>
              <a:rPr lang="mr-IN" sz="1600" dirty="0" smtClean="0"/>
              <a:t>–</a:t>
            </a:r>
            <a:r>
              <a:rPr lang="en-GB" sz="1600" dirty="0" smtClean="0"/>
              <a:t> linked to leadership</a:t>
            </a:r>
          </a:p>
          <a:p>
            <a:pPr marL="285750" lvl="0" indent="-285750" algn="l">
              <a:buFont typeface="Arial"/>
              <a:buChar char="•"/>
            </a:pPr>
            <a:r>
              <a:rPr lang="en-GB" sz="1600" dirty="0" smtClean="0"/>
              <a:t>Challenge to </a:t>
            </a:r>
            <a:r>
              <a:rPr lang="en-GB" sz="1600" dirty="0" smtClean="0"/>
              <a:t>align </a:t>
            </a:r>
            <a:r>
              <a:rPr lang="en-GB" sz="1600" dirty="0" smtClean="0"/>
              <a:t>short term national </a:t>
            </a:r>
            <a:r>
              <a:rPr lang="en-GB" sz="1600" dirty="0"/>
              <a:t>g</a:t>
            </a:r>
            <a:r>
              <a:rPr lang="en-GB" sz="1600" dirty="0" smtClean="0"/>
              <a:t>overnment </a:t>
            </a:r>
            <a:r>
              <a:rPr lang="en-GB" sz="1600" dirty="0" smtClean="0"/>
              <a:t>outlook to longer-tern climate change requirement </a:t>
            </a:r>
            <a:r>
              <a:rPr lang="mr-IN" sz="1600" dirty="0" smtClean="0"/>
              <a:t>–</a:t>
            </a:r>
            <a:r>
              <a:rPr lang="en-GB" sz="1600" dirty="0" smtClean="0"/>
              <a:t> so need to clarify local message that we will become a sustainable county</a:t>
            </a:r>
          </a:p>
          <a:p>
            <a:pPr marL="285750" lvl="0" indent="-285750" algn="l">
              <a:buFont typeface="Arial"/>
              <a:buChar char="•"/>
            </a:pPr>
            <a:r>
              <a:rPr lang="en-GB" sz="1600" dirty="0" smtClean="0"/>
              <a:t>Should stress opportunities presented by building a green economy </a:t>
            </a:r>
            <a:r>
              <a:rPr lang="mr-IN" sz="1600" dirty="0" smtClean="0"/>
              <a:t>–</a:t>
            </a:r>
            <a:r>
              <a:rPr lang="en-GB" sz="1600" dirty="0" smtClean="0"/>
              <a:t> Wilts could present itself as a green county looking for inward investment.</a:t>
            </a:r>
          </a:p>
          <a:p>
            <a:pPr marL="285750" lvl="0" indent="-285750" algn="l">
              <a:buFont typeface="Arial"/>
              <a:buChar char="•"/>
            </a:pPr>
            <a:r>
              <a:rPr lang="en-GB" sz="1600" dirty="0" smtClean="0"/>
              <a:t>Need to support local </a:t>
            </a:r>
            <a:r>
              <a:rPr lang="en-GB" sz="1600" dirty="0" smtClean="0"/>
              <a:t>shops </a:t>
            </a:r>
            <a:r>
              <a:rPr lang="mr-IN" sz="1600" dirty="0" smtClean="0"/>
              <a:t>–</a:t>
            </a:r>
            <a:r>
              <a:rPr lang="en-GB" sz="1600" dirty="0" smtClean="0"/>
              <a:t> supporting local </a:t>
            </a:r>
            <a:r>
              <a:rPr lang="en-GB" sz="1600" dirty="0" smtClean="0"/>
              <a:t>resilience. </a:t>
            </a:r>
            <a:r>
              <a:rPr lang="en-GB" sz="1600" dirty="0" smtClean="0"/>
              <a:t>15-20 minutes town concept where you get everything within 15-20 minutes walk, bike, public transport</a:t>
            </a:r>
          </a:p>
          <a:p>
            <a:pPr marL="285750" lvl="0" indent="-285750" algn="l">
              <a:buFont typeface="Arial"/>
              <a:buChar char="•"/>
            </a:pPr>
            <a:r>
              <a:rPr lang="en-GB" sz="1600" dirty="0" smtClean="0"/>
              <a:t>Need to lobby central </a:t>
            </a:r>
            <a:r>
              <a:rPr lang="en-GB" sz="1600" dirty="0" smtClean="0"/>
              <a:t>government </a:t>
            </a:r>
            <a:r>
              <a:rPr lang="en-GB" sz="1600" dirty="0" smtClean="0"/>
              <a:t>to </a:t>
            </a:r>
            <a:r>
              <a:rPr lang="en-GB" sz="1600" dirty="0" smtClean="0"/>
              <a:t>align </a:t>
            </a:r>
            <a:r>
              <a:rPr lang="en-GB" sz="1600" dirty="0" smtClean="0"/>
              <a:t>policy. </a:t>
            </a:r>
          </a:p>
          <a:p>
            <a:pPr marL="285750" lvl="0" indent="-285750" algn="l">
              <a:buFont typeface="Arial"/>
              <a:buChar char="•"/>
            </a:pPr>
            <a:r>
              <a:rPr lang="en-GB" sz="1600" dirty="0" smtClean="0"/>
              <a:t>GDP is not the best way to understand what is </a:t>
            </a:r>
            <a:r>
              <a:rPr lang="en-GB" sz="1600" dirty="0" smtClean="0"/>
              <a:t>sustainable </a:t>
            </a:r>
            <a:r>
              <a:rPr lang="mr-IN" sz="1600" dirty="0" smtClean="0"/>
              <a:t>–</a:t>
            </a:r>
            <a:r>
              <a:rPr lang="en-GB" sz="1600" dirty="0" smtClean="0"/>
              <a:t> Use wellbeing measure.</a:t>
            </a:r>
            <a:endParaRPr lang="en-GB" sz="1600" dirty="0" smtClean="0"/>
          </a:p>
          <a:p>
            <a:pPr marL="285750" lvl="0" indent="-285750" algn="l">
              <a:buFont typeface="Arial"/>
              <a:buChar char="•"/>
            </a:pPr>
            <a:r>
              <a:rPr lang="en-GB" sz="1600" dirty="0"/>
              <a:t>Must help people understand the relative importance of their actions/proposals </a:t>
            </a:r>
            <a:r>
              <a:rPr lang="en-GB" sz="1600" i="1" dirty="0"/>
              <a:t>‘which ones are the most relevant and significant in terms of climate impact?’ </a:t>
            </a:r>
            <a:r>
              <a:rPr lang="en-GB" sz="1600" i="1" dirty="0" smtClean="0"/>
              <a:t>With limited resources we need to place efforts where most benefit.</a:t>
            </a:r>
            <a:endParaRPr lang="en-GB" sz="1600" dirty="0" smtClean="0"/>
          </a:p>
          <a:p>
            <a:pPr marL="285750" lvl="0" indent="-285750" algn="l">
              <a:buFont typeface="Arial"/>
              <a:buChar char="•"/>
            </a:pPr>
            <a:endParaRPr lang="en-GB" sz="1600" dirty="0" smtClean="0"/>
          </a:p>
          <a:p>
            <a:pPr lvl="0"/>
            <a:endParaRPr lang="en-GB" sz="1600" dirty="0" smtClean="0"/>
          </a:p>
          <a:p>
            <a:pPr marL="342900" indent="-342900" algn="l">
              <a:buFont typeface="+mj-lt"/>
              <a:buAutoNum type="arabicPeriod"/>
            </a:pPr>
            <a:endParaRPr lang="en-GB" sz="1600" dirty="0"/>
          </a:p>
        </p:txBody>
      </p:sp>
    </p:spTree>
    <p:extLst>
      <p:ext uri="{BB962C8B-B14F-4D97-AF65-F5344CB8AC3E}">
        <p14:creationId xmlns:p14="http://schemas.microsoft.com/office/powerpoint/2010/main" val="2229305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2367280" y="879399"/>
            <a:ext cx="6071164" cy="328049"/>
          </a:xfrm>
        </p:spPr>
        <p:txBody>
          <a:bodyPr>
            <a:noAutofit/>
          </a:bodyPr>
          <a:lstStyle/>
          <a:p>
            <a:pPr algn="ctr"/>
            <a:r>
              <a:rPr lang="en-GB" sz="2400" dirty="0" smtClean="0"/>
              <a:t>Economy </a:t>
            </a:r>
          </a:p>
          <a:p>
            <a:pPr algn="ctr"/>
            <a:r>
              <a:rPr lang="en-GB" sz="2400" dirty="0" smtClean="0"/>
              <a:t> </a:t>
            </a:r>
            <a:r>
              <a:rPr lang="en-GB" sz="2400" dirty="0"/>
              <a:t>Suggestions </a:t>
            </a:r>
            <a:r>
              <a:rPr lang="en-GB" sz="2400" dirty="0" smtClean="0"/>
              <a:t>for Wiltshire Council </a:t>
            </a:r>
            <a:r>
              <a:rPr lang="mr-IN" sz="2400" dirty="0" smtClean="0"/>
              <a:t>–</a:t>
            </a:r>
            <a:r>
              <a:rPr lang="en-GB" sz="2400" dirty="0" smtClean="0"/>
              <a:t> Page 1</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808423" y="297991"/>
            <a:ext cx="1750012" cy="1601703"/>
          </a:xfrm>
          <a:prstGeom prst="rect">
            <a:avLst/>
          </a:prstGeom>
        </p:spPr>
      </p:pic>
      <p:sp>
        <p:nvSpPr>
          <p:cNvPr id="7" name="Subtitle 2">
            <a:extLst>
              <a:ext uri="{FF2B5EF4-FFF2-40B4-BE49-F238E27FC236}">
                <a16:creationId xmlns:a16="http://schemas.microsoft.com/office/drawing/2014/main" xmlns="" id="{B626D645-B596-4F58-842D-B4F74F9D5F03}"/>
              </a:ext>
            </a:extLst>
          </p:cNvPr>
          <p:cNvSpPr txBox="1">
            <a:spLocks/>
          </p:cNvSpPr>
          <p:nvPr/>
        </p:nvSpPr>
        <p:spPr>
          <a:xfrm>
            <a:off x="4148141" y="917322"/>
            <a:ext cx="1887026" cy="32804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endParaRPr lang="en-GB" sz="1200" dirty="0"/>
          </a:p>
        </p:txBody>
      </p:sp>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540329" y="2020098"/>
            <a:ext cx="7611972"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285750" lvl="0" indent="-285750" algn="l">
              <a:buFont typeface="Arial"/>
              <a:buChar char="•"/>
            </a:pPr>
            <a:r>
              <a:rPr lang="en-GB" sz="1400" dirty="0" smtClean="0"/>
              <a:t>Raise awareness amongst businesses of the speed and scale of change needed. </a:t>
            </a:r>
          </a:p>
          <a:p>
            <a:pPr marL="285750" lvl="0" indent="-285750" algn="l">
              <a:buFont typeface="Arial"/>
              <a:buChar char="•"/>
            </a:pPr>
            <a:r>
              <a:rPr lang="en-GB" sz="1400" dirty="0" smtClean="0"/>
              <a:t>Continue to raise awareness of grants available </a:t>
            </a:r>
            <a:r>
              <a:rPr lang="mr-IN" sz="1400" dirty="0" smtClean="0"/>
              <a:t>–</a:t>
            </a:r>
            <a:r>
              <a:rPr lang="en-GB" sz="1400" dirty="0" smtClean="0"/>
              <a:t> </a:t>
            </a:r>
            <a:r>
              <a:rPr lang="en-GB" sz="1400" dirty="0" smtClean="0"/>
              <a:t>Provide clarification </a:t>
            </a:r>
            <a:r>
              <a:rPr lang="en-GB" sz="1400" dirty="0" smtClean="0"/>
              <a:t>of criteria </a:t>
            </a:r>
            <a:r>
              <a:rPr lang="en-GB" sz="1400" dirty="0" smtClean="0"/>
              <a:t>needed </a:t>
            </a:r>
            <a:r>
              <a:rPr lang="en-GB" sz="1400" dirty="0" smtClean="0"/>
              <a:t>to access grants</a:t>
            </a:r>
          </a:p>
          <a:p>
            <a:pPr marL="285750" indent="-285750" algn="l">
              <a:buFont typeface="Arial"/>
              <a:buChar char="•"/>
            </a:pPr>
            <a:r>
              <a:rPr lang="en-GB" sz="1400" dirty="0" smtClean="0"/>
              <a:t>Audit of business </a:t>
            </a:r>
            <a:r>
              <a:rPr lang="mr-IN" sz="1400" dirty="0" smtClean="0"/>
              <a:t>–</a:t>
            </a:r>
            <a:r>
              <a:rPr lang="en-GB" sz="1400" dirty="0" smtClean="0"/>
              <a:t> not just emissions but awareness etc</a:t>
            </a:r>
            <a:r>
              <a:rPr lang="en-GB" sz="1400" dirty="0" smtClean="0"/>
              <a:t>.</a:t>
            </a:r>
            <a:r>
              <a:rPr lang="en-GB" sz="1400" i="1" dirty="0"/>
              <a:t> How many businesses know we have a 2030 target? And </a:t>
            </a:r>
            <a:r>
              <a:rPr lang="en-GB" sz="1400" i="1" dirty="0" smtClean="0"/>
              <a:t>ask </a:t>
            </a:r>
            <a:r>
              <a:rPr lang="en-GB" sz="1400" i="1" dirty="0"/>
              <a:t>them if they are aligned/what are they doing to get there themselves? </a:t>
            </a:r>
          </a:p>
          <a:p>
            <a:pPr marL="285750" lvl="0" indent="-285750" algn="l">
              <a:buFont typeface="Arial"/>
              <a:buChar char="•"/>
            </a:pPr>
            <a:r>
              <a:rPr lang="en-GB" sz="1400" dirty="0" smtClean="0"/>
              <a:t>Where </a:t>
            </a:r>
            <a:r>
              <a:rPr lang="en-GB" sz="1400" dirty="0" smtClean="0"/>
              <a:t>possible link grants to environmental goals.</a:t>
            </a:r>
          </a:p>
          <a:p>
            <a:pPr marL="285750" lvl="0" indent="-285750" algn="l">
              <a:buFont typeface="Arial"/>
              <a:buChar char="•"/>
            </a:pPr>
            <a:r>
              <a:rPr lang="en-GB" sz="1400" dirty="0" smtClean="0"/>
              <a:t>For </a:t>
            </a:r>
            <a:r>
              <a:rPr lang="en-GB" sz="1400" dirty="0" smtClean="0"/>
              <a:t>any proposal put forward to council </a:t>
            </a:r>
            <a:r>
              <a:rPr lang="mr-IN" sz="1400" dirty="0" smtClean="0"/>
              <a:t>–</a:t>
            </a:r>
            <a:r>
              <a:rPr lang="en-GB" sz="1400" dirty="0" smtClean="0"/>
              <a:t> Economic and environmental impact should be defined and considered.</a:t>
            </a:r>
          </a:p>
          <a:p>
            <a:pPr marL="285750" indent="-285750" algn="l">
              <a:buFont typeface="Arial"/>
              <a:buChar char="•"/>
            </a:pPr>
            <a:r>
              <a:rPr lang="en-GB" sz="1400" dirty="0" smtClean="0"/>
              <a:t>WC </a:t>
            </a:r>
            <a:r>
              <a:rPr lang="en-GB" sz="1400" dirty="0"/>
              <a:t>should regularly (at least annually) publish a dashboard of measures to help residents and stakeholders understand our progress to net zero </a:t>
            </a:r>
            <a:r>
              <a:rPr lang="en-GB" sz="1400" dirty="0" smtClean="0"/>
              <a:t>2030.</a:t>
            </a:r>
            <a:endParaRPr lang="en-GB" sz="1400" dirty="0" smtClean="0"/>
          </a:p>
          <a:p>
            <a:pPr marL="285750" indent="-285750" algn="l">
              <a:buFont typeface="Arial"/>
              <a:buChar char="•"/>
            </a:pPr>
            <a:r>
              <a:rPr lang="en-GB" sz="1400" dirty="0" smtClean="0"/>
              <a:t>Provide </a:t>
            </a:r>
            <a:r>
              <a:rPr lang="en-GB" sz="1400" dirty="0"/>
              <a:t>incentives and disincentives – how can we nudge people along, </a:t>
            </a:r>
            <a:r>
              <a:rPr lang="en-GB" sz="1400" i="1" dirty="0"/>
              <a:t>educate and incentivise commercial groups to become carbon neutral? – the ‘carrot’</a:t>
            </a:r>
            <a:endParaRPr lang="en-GB" sz="1400" dirty="0"/>
          </a:p>
          <a:p>
            <a:pPr marL="285750" indent="-285750" algn="l">
              <a:buFont typeface="Arial"/>
              <a:buChar char="•"/>
            </a:pPr>
            <a:endParaRPr lang="en-GB" sz="1400" dirty="0"/>
          </a:p>
          <a:p>
            <a:pPr marL="285750" lvl="0" indent="-285750" algn="l">
              <a:buFont typeface="Arial"/>
              <a:buChar char="•"/>
            </a:pPr>
            <a:endParaRPr lang="en-GB" sz="1600" dirty="0" smtClean="0"/>
          </a:p>
          <a:p>
            <a:pPr marL="285750" lvl="0" indent="-285750" algn="l">
              <a:buFont typeface="Arial"/>
              <a:buChar char="•"/>
            </a:pPr>
            <a:endParaRPr lang="en-GB" sz="1600" dirty="0" smtClean="0"/>
          </a:p>
          <a:p>
            <a:pPr marL="285750" lvl="0" indent="-285750" algn="l">
              <a:buFont typeface="Arial"/>
              <a:buChar char="•"/>
            </a:pPr>
            <a:endParaRPr lang="en-GB" sz="1600" dirty="0" smtClean="0"/>
          </a:p>
          <a:p>
            <a:pPr lvl="0"/>
            <a:endParaRPr lang="en-GB" sz="1600" dirty="0" smtClean="0"/>
          </a:p>
          <a:p>
            <a:pPr marL="342900" indent="-342900" algn="l">
              <a:buFont typeface="+mj-lt"/>
              <a:buAutoNum type="arabicPeriod"/>
            </a:pPr>
            <a:endParaRPr lang="en-GB" sz="1600" dirty="0"/>
          </a:p>
        </p:txBody>
      </p:sp>
    </p:spTree>
    <p:extLst>
      <p:ext uri="{BB962C8B-B14F-4D97-AF65-F5344CB8AC3E}">
        <p14:creationId xmlns:p14="http://schemas.microsoft.com/office/powerpoint/2010/main" val="2667577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2240279" y="904027"/>
            <a:ext cx="5813152" cy="328049"/>
          </a:xfrm>
        </p:spPr>
        <p:txBody>
          <a:bodyPr>
            <a:noAutofit/>
          </a:bodyPr>
          <a:lstStyle/>
          <a:p>
            <a:pPr algn="ctr"/>
            <a:r>
              <a:rPr lang="en-GB" sz="2400" dirty="0" smtClean="0"/>
              <a:t>Economy</a:t>
            </a:r>
          </a:p>
          <a:p>
            <a:pPr algn="ctr"/>
            <a:r>
              <a:rPr lang="en-GB" sz="2400" dirty="0"/>
              <a:t>Suggestions</a:t>
            </a:r>
            <a:r>
              <a:rPr lang="en-GB" sz="2400" dirty="0" smtClean="0"/>
              <a:t> for Wiltshire Council Page</a:t>
            </a:r>
            <a:r>
              <a:rPr lang="en-GB" sz="2400" dirty="0" smtClean="0"/>
              <a:t> 2</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80842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624995" y="2676196"/>
            <a:ext cx="7611972"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285750" lvl="0" indent="-285750" algn="l">
              <a:buFont typeface="Arial"/>
              <a:buChar char="•"/>
            </a:pPr>
            <a:r>
              <a:rPr lang="en-GB" sz="1400" dirty="0" smtClean="0"/>
              <a:t>What do we mean by Economic growth </a:t>
            </a:r>
            <a:r>
              <a:rPr lang="mr-IN" sz="1400" dirty="0" smtClean="0"/>
              <a:t>–</a:t>
            </a:r>
            <a:r>
              <a:rPr lang="en-GB" sz="1400" dirty="0" smtClean="0"/>
              <a:t> Voluntary Sector = £100m in Wilts </a:t>
            </a:r>
            <a:r>
              <a:rPr lang="mr-IN" sz="1400" dirty="0" smtClean="0"/>
              <a:t>–</a:t>
            </a:r>
            <a:r>
              <a:rPr lang="en-GB" sz="1400" dirty="0" smtClean="0"/>
              <a:t> must value marginalised and non-visible economic players  - Deprived areas</a:t>
            </a:r>
          </a:p>
          <a:p>
            <a:pPr marL="285750" lvl="0" indent="-285750" algn="l">
              <a:buFont typeface="Arial"/>
              <a:buChar char="•"/>
            </a:pPr>
            <a:r>
              <a:rPr lang="en-GB" sz="1400" dirty="0" smtClean="0"/>
              <a:t>Create </a:t>
            </a:r>
            <a:r>
              <a:rPr lang="en-GB" sz="1400" dirty="0" smtClean="0"/>
              <a:t>an Eco-directory </a:t>
            </a:r>
            <a:r>
              <a:rPr lang="mr-IN" sz="1400" dirty="0" smtClean="0"/>
              <a:t>–</a:t>
            </a:r>
            <a:r>
              <a:rPr lang="en-GB" sz="1400" dirty="0" smtClean="0"/>
              <a:t> nudging business owners </a:t>
            </a:r>
            <a:r>
              <a:rPr lang="mr-IN" sz="1400" dirty="0" smtClean="0"/>
              <a:t>–</a:t>
            </a:r>
            <a:r>
              <a:rPr lang="en-GB" sz="1400" dirty="0" smtClean="0"/>
              <a:t> create an future-friendly app?</a:t>
            </a:r>
          </a:p>
          <a:p>
            <a:pPr marL="285750" lvl="0" indent="-285750" algn="l">
              <a:buFont typeface="Arial"/>
              <a:buChar char="•"/>
            </a:pPr>
            <a:r>
              <a:rPr lang="en-GB" sz="1400" dirty="0" smtClean="0"/>
              <a:t>High Street taskforce to promote local?</a:t>
            </a:r>
          </a:p>
          <a:p>
            <a:pPr marL="285750" lvl="0" indent="-285750" algn="l">
              <a:buFont typeface="Arial"/>
              <a:buChar char="•"/>
            </a:pPr>
            <a:r>
              <a:rPr lang="en-GB" sz="1400" dirty="0" smtClean="0"/>
              <a:t>Increase skills to enable </a:t>
            </a:r>
            <a:r>
              <a:rPr lang="en-GB" sz="1400" dirty="0" smtClean="0"/>
              <a:t>retrofitting and green economy</a:t>
            </a:r>
            <a:endParaRPr lang="en-GB" sz="1400" dirty="0" smtClean="0"/>
          </a:p>
          <a:p>
            <a:pPr marL="285750" lvl="0" indent="-285750" algn="l">
              <a:buFont typeface="Arial"/>
              <a:buChar char="•"/>
            </a:pPr>
            <a:r>
              <a:rPr lang="en-GB" sz="1400" dirty="0" smtClean="0"/>
              <a:t>Wealth of Wiltshire </a:t>
            </a:r>
            <a:r>
              <a:rPr lang="mr-IN" sz="1400" dirty="0" smtClean="0"/>
              <a:t>–</a:t>
            </a:r>
            <a:r>
              <a:rPr lang="en-GB" sz="1400" dirty="0" smtClean="0"/>
              <a:t> Local branding </a:t>
            </a:r>
            <a:r>
              <a:rPr lang="mr-IN" sz="1400" dirty="0" smtClean="0"/>
              <a:t>–</a:t>
            </a:r>
            <a:r>
              <a:rPr lang="en-GB" sz="1400" dirty="0" smtClean="0"/>
              <a:t> Richard </a:t>
            </a:r>
            <a:r>
              <a:rPr lang="en-GB" sz="1400" dirty="0" err="1" smtClean="0"/>
              <a:t>Clewer</a:t>
            </a:r>
            <a:r>
              <a:rPr lang="en-GB" sz="1400" dirty="0" smtClean="0"/>
              <a:t> agreed to progress with WCA</a:t>
            </a:r>
          </a:p>
          <a:p>
            <a:pPr marL="285750" lvl="0" indent="-285750" algn="l">
              <a:buFont typeface="Arial"/>
              <a:buChar char="•"/>
            </a:pPr>
            <a:endParaRPr lang="en-GB" sz="1400" dirty="0"/>
          </a:p>
          <a:p>
            <a:pPr marL="285750" lvl="0" indent="-285750" algn="l">
              <a:buFont typeface="Arial"/>
              <a:buChar char="•"/>
            </a:pPr>
            <a:endParaRPr lang="en-GB" sz="1400" dirty="0" smtClean="0"/>
          </a:p>
          <a:p>
            <a:pPr lvl="0" algn="l"/>
            <a:endParaRPr lang="en-GB" sz="1400" dirty="0" smtClean="0"/>
          </a:p>
          <a:p>
            <a:pPr marL="285750" lvl="0" indent="-285750" algn="l">
              <a:buFont typeface="Arial"/>
              <a:buChar char="•"/>
            </a:pPr>
            <a:endParaRPr lang="en-GB" sz="1600" dirty="0" smtClean="0"/>
          </a:p>
          <a:p>
            <a:pPr marL="285750" lvl="0" indent="-285750" algn="l">
              <a:buFont typeface="Arial"/>
              <a:buChar char="•"/>
            </a:pPr>
            <a:endParaRPr lang="en-GB" sz="1600" dirty="0" smtClean="0"/>
          </a:p>
          <a:p>
            <a:pPr marL="285750" lvl="0" indent="-285750" algn="l">
              <a:buFont typeface="Arial"/>
              <a:buChar char="•"/>
            </a:pPr>
            <a:endParaRPr lang="en-GB" sz="1600" dirty="0" smtClean="0"/>
          </a:p>
          <a:p>
            <a:pPr lvl="0"/>
            <a:endParaRPr lang="en-GB" sz="1600" dirty="0" smtClean="0"/>
          </a:p>
          <a:p>
            <a:pPr marL="342900" indent="-342900" algn="l">
              <a:buFont typeface="+mj-lt"/>
              <a:buAutoNum type="arabicPeriod"/>
            </a:pPr>
            <a:endParaRPr lang="en-GB" sz="1600" dirty="0"/>
          </a:p>
        </p:txBody>
      </p:sp>
    </p:spTree>
    <p:extLst>
      <p:ext uri="{BB962C8B-B14F-4D97-AF65-F5344CB8AC3E}">
        <p14:creationId xmlns:p14="http://schemas.microsoft.com/office/powerpoint/2010/main" val="3351561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2367280" y="904028"/>
            <a:ext cx="4734560" cy="328049"/>
          </a:xfrm>
        </p:spPr>
        <p:txBody>
          <a:bodyPr>
            <a:noAutofit/>
          </a:bodyPr>
          <a:lstStyle/>
          <a:p>
            <a:pPr algn="ctr"/>
            <a:r>
              <a:rPr lang="en-GB" sz="2400" dirty="0" smtClean="0"/>
              <a:t>Economy</a:t>
            </a:r>
            <a:endParaRPr lang="en-GB" sz="2400" dirty="0" smtClean="0"/>
          </a:p>
          <a:p>
            <a:pPr algn="ctr"/>
            <a:r>
              <a:rPr lang="en-GB" sz="2400" dirty="0" smtClean="0"/>
              <a:t>What can WCA do? </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80842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540328" y="2184122"/>
            <a:ext cx="7611972"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285750" lvl="0" indent="-285750" algn="l">
              <a:buFont typeface="Arial"/>
              <a:buChar char="•"/>
            </a:pPr>
            <a:r>
              <a:rPr lang="en-GB" sz="1400" dirty="0" smtClean="0"/>
              <a:t>Network of local towns</a:t>
            </a:r>
          </a:p>
          <a:p>
            <a:pPr marL="285750" lvl="0" indent="-285750" algn="l">
              <a:buFont typeface="Arial"/>
              <a:buChar char="•"/>
            </a:pPr>
            <a:r>
              <a:rPr lang="en-GB" sz="1400" dirty="0" smtClean="0"/>
              <a:t>Help with local branding </a:t>
            </a:r>
            <a:r>
              <a:rPr lang="mr-IN" sz="1400" dirty="0" smtClean="0"/>
              <a:t>–</a:t>
            </a:r>
            <a:r>
              <a:rPr lang="en-GB" sz="1400" dirty="0" smtClean="0"/>
              <a:t> Food </a:t>
            </a:r>
            <a:r>
              <a:rPr lang="en-GB" sz="1400" dirty="0" err="1" smtClean="0"/>
              <a:t>etc</a:t>
            </a:r>
            <a:endParaRPr lang="en-GB" sz="1400" dirty="0" smtClean="0"/>
          </a:p>
          <a:p>
            <a:pPr marL="285750" lvl="0" indent="-285750" algn="l">
              <a:buFont typeface="Arial"/>
              <a:buChar char="•"/>
            </a:pPr>
            <a:r>
              <a:rPr lang="en-GB" sz="1400" dirty="0" smtClean="0"/>
              <a:t>Help with Future Friendly App</a:t>
            </a:r>
          </a:p>
          <a:p>
            <a:pPr marL="285750" lvl="0" indent="-285750" algn="l">
              <a:buFont typeface="Arial"/>
              <a:buChar char="•"/>
            </a:pPr>
            <a:r>
              <a:rPr lang="en-GB" sz="1400" dirty="0" smtClean="0"/>
              <a:t>Set up WCA Economy working group to explore ideas further </a:t>
            </a:r>
            <a:r>
              <a:rPr lang="mr-IN" sz="1400" dirty="0" smtClean="0"/>
              <a:t>–</a:t>
            </a:r>
            <a:r>
              <a:rPr lang="en-GB" sz="1400" dirty="0" smtClean="0"/>
              <a:t> WC welcome to join</a:t>
            </a:r>
          </a:p>
          <a:p>
            <a:pPr marL="285750" lvl="0" indent="-285750" algn="l">
              <a:buFont typeface="Arial"/>
              <a:buChar char="•"/>
            </a:pPr>
            <a:r>
              <a:rPr lang="en-GB" sz="1400" dirty="0" smtClean="0"/>
              <a:t>Looking to set up Youth Climate Forum</a:t>
            </a:r>
          </a:p>
          <a:p>
            <a:pPr marL="285750" indent="-285750" algn="l">
              <a:buFont typeface="Arial"/>
              <a:buChar char="•"/>
            </a:pPr>
            <a:r>
              <a:rPr lang="en-GB" sz="1400" dirty="0" smtClean="0"/>
              <a:t>Offer from DK</a:t>
            </a:r>
            <a:r>
              <a:rPr lang="en-GB" sz="1400" dirty="0"/>
              <a:t>: I can help WC with its strategy and moving to an Evidence based approach for measuring, monitoring and evaluating progress towards net zero 2030 (and other sustainability measures). I could alternatively take a critical friend role and audit/assess/evaluate any draft strategies and performance information. I am a MSc in </a:t>
            </a:r>
            <a:r>
              <a:rPr lang="en-GB" sz="1400" dirty="0" err="1"/>
              <a:t>Env</a:t>
            </a:r>
            <a:r>
              <a:rPr lang="en-GB" sz="1400" dirty="0"/>
              <a:t> Tech and a Lead Certified Sustainability Assurance Practitioner and have other Lead Auditor qualifications in this area and 25years experience. </a:t>
            </a:r>
          </a:p>
          <a:p>
            <a:pPr marL="285750" lvl="0" indent="-285750" algn="l">
              <a:buFont typeface="Arial"/>
              <a:buChar char="•"/>
            </a:pPr>
            <a:endParaRPr lang="en-GB" sz="1400" dirty="0" smtClean="0"/>
          </a:p>
          <a:p>
            <a:pPr lvl="0" algn="l"/>
            <a:endParaRPr lang="en-GB" sz="1400" dirty="0" smtClean="0"/>
          </a:p>
          <a:p>
            <a:pPr marL="285750" lvl="0" indent="-285750" algn="l">
              <a:buFont typeface="Arial"/>
              <a:buChar char="•"/>
            </a:pPr>
            <a:endParaRPr lang="en-GB" sz="1600" dirty="0" smtClean="0"/>
          </a:p>
          <a:p>
            <a:pPr marL="285750" lvl="0" indent="-285750" algn="l">
              <a:buFont typeface="Arial"/>
              <a:buChar char="•"/>
            </a:pPr>
            <a:endParaRPr lang="en-GB" sz="1600" dirty="0" smtClean="0"/>
          </a:p>
          <a:p>
            <a:pPr marL="285750" lvl="0" indent="-285750" algn="l">
              <a:buFont typeface="Arial"/>
              <a:buChar char="•"/>
            </a:pPr>
            <a:endParaRPr lang="en-GB" sz="1600" dirty="0" smtClean="0"/>
          </a:p>
          <a:p>
            <a:pPr lvl="0"/>
            <a:endParaRPr lang="en-GB" sz="1600" dirty="0" smtClean="0"/>
          </a:p>
          <a:p>
            <a:pPr marL="342900" indent="-342900" algn="l">
              <a:buFont typeface="+mj-lt"/>
              <a:buAutoNum type="arabicPeriod"/>
            </a:pPr>
            <a:endParaRPr lang="en-GB" sz="1600" dirty="0"/>
          </a:p>
        </p:txBody>
      </p:sp>
    </p:spTree>
    <p:extLst>
      <p:ext uri="{BB962C8B-B14F-4D97-AF65-F5344CB8AC3E}">
        <p14:creationId xmlns:p14="http://schemas.microsoft.com/office/powerpoint/2010/main" val="555791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3352135" y="1249299"/>
            <a:ext cx="2899087" cy="328049"/>
          </a:xfrm>
        </p:spPr>
        <p:txBody>
          <a:bodyPr>
            <a:noAutofit/>
          </a:bodyPr>
          <a:lstStyle/>
          <a:p>
            <a:pPr algn="ctr"/>
            <a:r>
              <a:rPr lang="en-GB" sz="2400" dirty="0" smtClean="0"/>
              <a:t>What people said</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893105" y="1997578"/>
            <a:ext cx="6778303"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a:buFont typeface="+mj-lt"/>
              <a:buAutoNum type="arabicPeriod"/>
            </a:pPr>
            <a:r>
              <a:rPr lang="en-GB" sz="1600" dirty="0" smtClean="0"/>
              <a:t>People recognise the importance of wildlife more during lockdown. Excellent opportunity to build on this.</a:t>
            </a:r>
          </a:p>
          <a:p>
            <a:pPr marL="342900" lvl="0" indent="-342900" algn="l">
              <a:buFont typeface="+mj-lt"/>
              <a:buAutoNum type="arabicPeriod"/>
            </a:pPr>
            <a:r>
              <a:rPr lang="en-GB" sz="1600" dirty="0" smtClean="0"/>
              <a:t>Road verges were not cut so people could see more.</a:t>
            </a:r>
          </a:p>
          <a:p>
            <a:pPr marL="342900" lvl="0" indent="-342900" algn="l">
              <a:buFont typeface="+mj-lt"/>
              <a:buAutoNum type="arabicPeriod"/>
            </a:pPr>
            <a:r>
              <a:rPr lang="en-GB" sz="1600" dirty="0" smtClean="0"/>
              <a:t>WC have developed strategies already </a:t>
            </a:r>
            <a:r>
              <a:rPr lang="mr-IN" sz="1600" dirty="0" smtClean="0"/>
              <a:t>–</a:t>
            </a:r>
            <a:r>
              <a:rPr lang="en-GB" sz="1600" dirty="0" smtClean="0"/>
              <a:t> New verge cutting schemes </a:t>
            </a:r>
            <a:r>
              <a:rPr lang="mr-IN" sz="1600" dirty="0" smtClean="0"/>
              <a:t>–</a:t>
            </a:r>
            <a:r>
              <a:rPr lang="en-GB" sz="1600" dirty="0" smtClean="0"/>
              <a:t> Look to see how groups can feed into that </a:t>
            </a:r>
            <a:r>
              <a:rPr lang="mr-IN" sz="1600" dirty="0" smtClean="0"/>
              <a:t>–</a:t>
            </a:r>
            <a:r>
              <a:rPr lang="en-GB" sz="1600" dirty="0" smtClean="0"/>
              <a:t> work with local volunteers</a:t>
            </a:r>
          </a:p>
          <a:p>
            <a:pPr marL="342900" lvl="0" indent="-342900" algn="l">
              <a:buFont typeface="+mj-lt"/>
              <a:buAutoNum type="arabicPeriod"/>
            </a:pPr>
            <a:r>
              <a:rPr lang="en-GB" sz="1600" dirty="0" smtClean="0"/>
              <a:t>Street scene is responsibility of Jess Gibbons but looking to introduce more diversity</a:t>
            </a:r>
          </a:p>
          <a:p>
            <a:pPr marL="342900" lvl="0" indent="-342900" algn="l">
              <a:buFont typeface="+mj-lt"/>
              <a:buAutoNum type="arabicPeriod"/>
            </a:pPr>
            <a:r>
              <a:rPr lang="en-GB" sz="1600" dirty="0" smtClean="0"/>
              <a:t>People have been in garden more and gained increased interested in growing food.</a:t>
            </a:r>
          </a:p>
          <a:p>
            <a:pPr marL="342900" lvl="0" indent="-342900" algn="l">
              <a:buFont typeface="+mj-lt"/>
              <a:buAutoNum type="arabicPeriod"/>
            </a:pPr>
            <a:r>
              <a:rPr lang="en-GB" sz="1600" dirty="0"/>
              <a:t>Currently missing opportunities with money coming from developers that focuses on highway engineering. Need effective green infrastructure </a:t>
            </a:r>
            <a:endParaRPr lang="en-GB" sz="1600" dirty="0" smtClean="0"/>
          </a:p>
          <a:p>
            <a:pPr marL="342900" lvl="0" indent="-342900" algn="l">
              <a:buFont typeface="+mj-lt"/>
              <a:buAutoNum type="arabicPeriod"/>
            </a:pPr>
            <a:endParaRPr lang="en-GB" sz="1600" dirty="0" smtClean="0"/>
          </a:p>
          <a:p>
            <a:pPr lvl="0"/>
            <a:endParaRPr lang="en-GB" sz="1600" dirty="0" smtClean="0"/>
          </a:p>
          <a:p>
            <a:pPr marL="342900" indent="-342900" algn="l">
              <a:buFont typeface="+mj-lt"/>
              <a:buAutoNum type="arabicPeriod"/>
            </a:pPr>
            <a:endParaRPr lang="en-GB" sz="1600" dirty="0"/>
          </a:p>
        </p:txBody>
      </p:sp>
      <p:sp>
        <p:nvSpPr>
          <p:cNvPr id="10" name="Subtitle 2">
            <a:extLst>
              <a:ext uri="{FF2B5EF4-FFF2-40B4-BE49-F238E27FC236}">
                <a16:creationId xmlns:a16="http://schemas.microsoft.com/office/drawing/2014/main" xmlns="" id="{B626D645-B596-4F58-842D-B4F74F9D5F03}"/>
              </a:ext>
            </a:extLst>
          </p:cNvPr>
          <p:cNvSpPr txBox="1">
            <a:spLocks/>
          </p:cNvSpPr>
          <p:nvPr/>
        </p:nvSpPr>
        <p:spPr>
          <a:xfrm>
            <a:off x="3730313" y="765022"/>
            <a:ext cx="2385054"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2400" dirty="0" smtClean="0"/>
              <a:t>Biodiversity</a:t>
            </a:r>
            <a:endParaRPr lang="en-GB" sz="2400" dirty="0"/>
          </a:p>
        </p:txBody>
      </p:sp>
    </p:spTree>
    <p:extLst>
      <p:ext uri="{BB962C8B-B14F-4D97-AF65-F5344CB8AC3E}">
        <p14:creationId xmlns:p14="http://schemas.microsoft.com/office/powerpoint/2010/main" val="1039840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3352135" y="1249299"/>
            <a:ext cx="2899087" cy="328049"/>
          </a:xfrm>
        </p:spPr>
        <p:txBody>
          <a:bodyPr>
            <a:noAutofit/>
          </a:bodyPr>
          <a:lstStyle/>
          <a:p>
            <a:pPr algn="ctr"/>
            <a:r>
              <a:rPr lang="en-GB" sz="2400" dirty="0"/>
              <a:t>Suggestions </a:t>
            </a:r>
            <a:r>
              <a:rPr lang="en-GB" sz="2400" dirty="0" smtClean="0"/>
              <a:t>for WC</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893105" y="1833553"/>
            <a:ext cx="7305451"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a:buFont typeface="+mj-lt"/>
              <a:buAutoNum type="arabicPeriod"/>
            </a:pPr>
            <a:r>
              <a:rPr lang="en-GB" sz="1600" dirty="0" smtClean="0"/>
              <a:t>Much positive work already underway by WC but not know by many people present </a:t>
            </a:r>
            <a:r>
              <a:rPr lang="mr-IN" sz="1600" dirty="0" smtClean="0"/>
              <a:t>–</a:t>
            </a:r>
            <a:r>
              <a:rPr lang="en-GB" sz="1600" dirty="0" smtClean="0"/>
              <a:t> Green and Blue Infrastructure Strategy, Open Space Strategy, Water Management Strategy.</a:t>
            </a:r>
          </a:p>
          <a:p>
            <a:pPr marL="342900" lvl="0" indent="-342900" algn="l">
              <a:buFont typeface="+mj-lt"/>
              <a:buAutoNum type="arabicPeriod"/>
            </a:pPr>
            <a:r>
              <a:rPr lang="en-GB" sz="1600" dirty="0" smtClean="0"/>
              <a:t>Wiltshire Wildlife Trust is leading on producing a nature recovery study for WC.</a:t>
            </a:r>
          </a:p>
          <a:p>
            <a:pPr marL="342900" indent="-342900" algn="l">
              <a:buFont typeface="+mj-lt"/>
              <a:buAutoNum type="arabicPeriod"/>
            </a:pPr>
            <a:r>
              <a:rPr lang="en-GB" sz="1600" dirty="0"/>
              <a:t>These high-level strategies which will help guide and steer work but in terms of delivery Wiltshire Council will work with Area Boards, Town and Parish Councils and groups – produce a community pack and funding</a:t>
            </a:r>
            <a:r>
              <a:rPr lang="en-GB" sz="1600" dirty="0" smtClean="0"/>
              <a:t>.</a:t>
            </a:r>
          </a:p>
          <a:p>
            <a:pPr marL="342900" indent="-342900" algn="l">
              <a:buFont typeface="+mj-lt"/>
              <a:buAutoNum type="arabicPeriod"/>
            </a:pPr>
            <a:r>
              <a:rPr lang="en-GB" sz="1600" dirty="0" smtClean="0"/>
              <a:t>Could extend new grass cutting measures to </a:t>
            </a:r>
            <a:r>
              <a:rPr lang="en-GB" sz="1600" dirty="0" smtClean="0"/>
              <a:t>parks.</a:t>
            </a:r>
            <a:endParaRPr lang="en-GB" sz="1600" dirty="0" smtClean="0"/>
          </a:p>
          <a:p>
            <a:pPr marL="342900" indent="-342900" algn="l">
              <a:buFont typeface="+mj-lt"/>
              <a:buAutoNum type="arabicPeriod"/>
            </a:pPr>
            <a:r>
              <a:rPr lang="en-GB" sz="1600" dirty="0" smtClean="0"/>
              <a:t>WC could consider following </a:t>
            </a:r>
            <a:r>
              <a:rPr lang="en-GB" sz="1600" dirty="0" err="1" smtClean="0"/>
              <a:t>BoA</a:t>
            </a:r>
            <a:r>
              <a:rPr lang="en-GB" sz="1600" dirty="0" smtClean="0"/>
              <a:t> Town Council lead and declare a Ecological Emergency</a:t>
            </a:r>
          </a:p>
          <a:p>
            <a:pPr marL="342900" indent="-342900" algn="l">
              <a:buFont typeface="+mj-lt"/>
              <a:buAutoNum type="arabicPeriod"/>
            </a:pPr>
            <a:r>
              <a:rPr lang="en-GB" sz="1600" dirty="0" smtClean="0"/>
              <a:t>Consider opportunities to work more closely in partnership with local groups.</a:t>
            </a:r>
          </a:p>
          <a:p>
            <a:pPr marL="342900" indent="-342900" algn="l">
              <a:buFont typeface="+mj-lt"/>
              <a:buAutoNum type="arabicPeriod"/>
            </a:pPr>
            <a:r>
              <a:rPr lang="en-US" sz="1600" dirty="0"/>
              <a:t>Could people economic and environmental recovery be linked so that people newly unemployed as a result of Covid-19 be put in touch with agencies/projects/groups and reskilled to plant trees and support the Council’s new green infrastructure strategies?</a:t>
            </a:r>
            <a:endParaRPr lang="en-GB" sz="1600" dirty="0"/>
          </a:p>
          <a:p>
            <a:pPr marL="342900" indent="-342900" algn="l">
              <a:buFont typeface="+mj-lt"/>
              <a:buAutoNum type="arabicPeriod"/>
            </a:pPr>
            <a:endParaRPr lang="en-GB" sz="1600" dirty="0" smtClean="0"/>
          </a:p>
          <a:p>
            <a:pPr algn="l"/>
            <a:endParaRPr lang="en-GB" sz="1600" dirty="0"/>
          </a:p>
          <a:p>
            <a:pPr marL="342900" lvl="0" indent="-342900" algn="l">
              <a:buFont typeface="+mj-lt"/>
              <a:buAutoNum type="arabicPeriod"/>
            </a:pPr>
            <a:endParaRPr lang="en-GB" sz="1600" dirty="0" smtClean="0"/>
          </a:p>
          <a:p>
            <a:pPr marL="342900" lvl="0" indent="-342900" algn="l">
              <a:buFont typeface="+mj-lt"/>
              <a:buAutoNum type="arabicPeriod"/>
            </a:pPr>
            <a:endParaRPr lang="en-GB" sz="1600" dirty="0" smtClean="0"/>
          </a:p>
          <a:p>
            <a:pPr lvl="0"/>
            <a:endParaRPr lang="en-GB" sz="1600" dirty="0" smtClean="0"/>
          </a:p>
          <a:p>
            <a:pPr marL="342900" indent="-342900" algn="l">
              <a:buFont typeface="+mj-lt"/>
              <a:buAutoNum type="arabicPeriod"/>
            </a:pPr>
            <a:endParaRPr lang="en-GB" sz="1600" dirty="0"/>
          </a:p>
        </p:txBody>
      </p:sp>
      <p:sp>
        <p:nvSpPr>
          <p:cNvPr id="10" name="Subtitle 2">
            <a:extLst>
              <a:ext uri="{FF2B5EF4-FFF2-40B4-BE49-F238E27FC236}">
                <a16:creationId xmlns:a16="http://schemas.microsoft.com/office/drawing/2014/main" xmlns="" id="{B626D645-B596-4F58-842D-B4F74F9D5F03}"/>
              </a:ext>
            </a:extLst>
          </p:cNvPr>
          <p:cNvSpPr txBox="1">
            <a:spLocks/>
          </p:cNvSpPr>
          <p:nvPr/>
        </p:nvSpPr>
        <p:spPr>
          <a:xfrm>
            <a:off x="3730313" y="765022"/>
            <a:ext cx="2385054"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2400" dirty="0" smtClean="0"/>
              <a:t>Biodiversity</a:t>
            </a:r>
            <a:endParaRPr lang="en-GB" sz="2400" dirty="0"/>
          </a:p>
        </p:txBody>
      </p:sp>
    </p:spTree>
    <p:extLst>
      <p:ext uri="{BB962C8B-B14F-4D97-AF65-F5344CB8AC3E}">
        <p14:creationId xmlns:p14="http://schemas.microsoft.com/office/powerpoint/2010/main" val="2683735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3352135" y="1249299"/>
            <a:ext cx="2899087" cy="328049"/>
          </a:xfrm>
        </p:spPr>
        <p:txBody>
          <a:bodyPr>
            <a:noAutofit/>
          </a:bodyPr>
          <a:lstStyle/>
          <a:p>
            <a:pPr algn="ctr"/>
            <a:r>
              <a:rPr lang="en-GB" sz="2400" dirty="0" smtClean="0"/>
              <a:t>Actions for WCA</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893105" y="2161602"/>
            <a:ext cx="6778303"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a:buFont typeface="+mj-lt"/>
              <a:buAutoNum type="arabicPeriod"/>
            </a:pPr>
            <a:r>
              <a:rPr lang="en-GB" sz="1600" dirty="0" smtClean="0"/>
              <a:t>Help promote the initiatives already underway by WC.</a:t>
            </a:r>
          </a:p>
          <a:p>
            <a:pPr marL="342900" lvl="0" indent="-342900" algn="l">
              <a:buFont typeface="+mj-lt"/>
              <a:buAutoNum type="arabicPeriod"/>
            </a:pPr>
            <a:endParaRPr lang="en-GB" sz="1600" dirty="0"/>
          </a:p>
          <a:p>
            <a:pPr marL="342900" lvl="0" indent="-342900" algn="l">
              <a:buFont typeface="+mj-lt"/>
              <a:buAutoNum type="arabicPeriod"/>
            </a:pPr>
            <a:r>
              <a:rPr lang="en-GB" sz="1600" dirty="0" smtClean="0"/>
              <a:t>Lobby more areas to consider declaring an ecological emergency</a:t>
            </a:r>
          </a:p>
          <a:p>
            <a:pPr marL="342900" lvl="0" indent="-342900" algn="l">
              <a:buFont typeface="+mj-lt"/>
              <a:buAutoNum type="arabicPeriod"/>
            </a:pPr>
            <a:endParaRPr lang="en-GB" sz="1600" dirty="0" smtClean="0"/>
          </a:p>
          <a:p>
            <a:pPr marL="342900" lvl="0" indent="-342900" algn="l">
              <a:buFont typeface="+mj-lt"/>
              <a:buAutoNum type="arabicPeriod"/>
            </a:pPr>
            <a:r>
              <a:rPr lang="en-GB" sz="1600" dirty="0" smtClean="0"/>
              <a:t>Set up working group of community and interest groups to work alongside WC.</a:t>
            </a:r>
            <a:endParaRPr lang="en-GB" sz="1600" dirty="0"/>
          </a:p>
          <a:p>
            <a:pPr marL="342900" lvl="0" indent="-342900" algn="l">
              <a:buFont typeface="+mj-lt"/>
              <a:buAutoNum type="arabicPeriod"/>
            </a:pPr>
            <a:endParaRPr lang="en-GB" sz="1600" dirty="0" smtClean="0"/>
          </a:p>
          <a:p>
            <a:pPr marL="342900" lvl="0" indent="-342900" algn="l">
              <a:buFont typeface="+mj-lt"/>
              <a:buAutoNum type="arabicPeriod"/>
            </a:pPr>
            <a:endParaRPr lang="en-GB" sz="1600" dirty="0" smtClean="0"/>
          </a:p>
          <a:p>
            <a:pPr lvl="0"/>
            <a:endParaRPr lang="en-GB" sz="1600" dirty="0" smtClean="0"/>
          </a:p>
          <a:p>
            <a:pPr marL="342900" indent="-342900" algn="l">
              <a:buFont typeface="+mj-lt"/>
              <a:buAutoNum type="arabicPeriod"/>
            </a:pPr>
            <a:endParaRPr lang="en-GB" sz="1600" dirty="0"/>
          </a:p>
        </p:txBody>
      </p:sp>
      <p:sp>
        <p:nvSpPr>
          <p:cNvPr id="10" name="Subtitle 2">
            <a:extLst>
              <a:ext uri="{FF2B5EF4-FFF2-40B4-BE49-F238E27FC236}">
                <a16:creationId xmlns:a16="http://schemas.microsoft.com/office/drawing/2014/main" xmlns="" id="{B626D645-B596-4F58-842D-B4F74F9D5F03}"/>
              </a:ext>
            </a:extLst>
          </p:cNvPr>
          <p:cNvSpPr txBox="1">
            <a:spLocks/>
          </p:cNvSpPr>
          <p:nvPr/>
        </p:nvSpPr>
        <p:spPr>
          <a:xfrm>
            <a:off x="3730313" y="765022"/>
            <a:ext cx="2385054"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2400" dirty="0" smtClean="0"/>
              <a:t>Biodiversity</a:t>
            </a:r>
            <a:endParaRPr lang="en-GB" sz="2400" dirty="0"/>
          </a:p>
        </p:txBody>
      </p:sp>
    </p:spTree>
    <p:extLst>
      <p:ext uri="{BB962C8B-B14F-4D97-AF65-F5344CB8AC3E}">
        <p14:creationId xmlns:p14="http://schemas.microsoft.com/office/powerpoint/2010/main" val="835922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3352135" y="1249299"/>
            <a:ext cx="2899087" cy="328049"/>
          </a:xfrm>
        </p:spPr>
        <p:txBody>
          <a:bodyPr>
            <a:noAutofit/>
          </a:bodyPr>
          <a:lstStyle/>
          <a:p>
            <a:pPr algn="ctr"/>
            <a:r>
              <a:rPr lang="en-GB" sz="2400" dirty="0" smtClean="0"/>
              <a:t>Closing comments</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893105" y="2161602"/>
            <a:ext cx="6778303"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a:buFont typeface="+mj-lt"/>
              <a:buAutoNum type="arabicPeriod"/>
            </a:pPr>
            <a:r>
              <a:rPr lang="en-GB" sz="1600" dirty="0" smtClean="0"/>
              <a:t>This is an </a:t>
            </a:r>
            <a:r>
              <a:rPr lang="en-GB" sz="1600" dirty="0" smtClean="0">
                <a:solidFill>
                  <a:schemeClr val="accent5"/>
                </a:solidFill>
              </a:rPr>
              <a:t>Emergency</a:t>
            </a:r>
            <a:r>
              <a:rPr lang="en-GB" sz="1600" dirty="0" smtClean="0"/>
              <a:t> </a:t>
            </a:r>
            <a:r>
              <a:rPr lang="mr-IN" sz="1600" dirty="0" smtClean="0"/>
              <a:t>–</a:t>
            </a:r>
            <a:r>
              <a:rPr lang="en-GB" sz="1600" dirty="0" smtClean="0"/>
              <a:t> we need to see that </a:t>
            </a:r>
            <a:r>
              <a:rPr lang="en-GB" sz="1600" dirty="0" smtClean="0">
                <a:solidFill>
                  <a:srgbClr val="C42F1A"/>
                </a:solidFill>
              </a:rPr>
              <a:t>sense of urgency</a:t>
            </a:r>
          </a:p>
          <a:p>
            <a:pPr marL="342900" lvl="0" indent="-342900" algn="l">
              <a:buFont typeface="+mj-lt"/>
              <a:buAutoNum type="arabicPeriod"/>
            </a:pPr>
            <a:endParaRPr lang="en-GB" sz="1600" dirty="0"/>
          </a:p>
          <a:p>
            <a:pPr marL="342900" lvl="0" indent="-342900" algn="l">
              <a:buFont typeface="+mj-lt"/>
              <a:buAutoNum type="arabicPeriod"/>
            </a:pPr>
            <a:r>
              <a:rPr lang="en-GB" sz="1600" dirty="0" smtClean="0"/>
              <a:t>We need to see a plan with timelines and targets </a:t>
            </a:r>
          </a:p>
          <a:p>
            <a:pPr marL="342900" lvl="0" indent="-342900" algn="l">
              <a:buFont typeface="+mj-lt"/>
              <a:buAutoNum type="arabicPeriod"/>
            </a:pPr>
            <a:endParaRPr lang="en-GB" sz="1600" dirty="0" smtClean="0"/>
          </a:p>
          <a:p>
            <a:pPr marL="342900" lvl="0" indent="-342900" algn="l">
              <a:buFont typeface="+mj-lt"/>
              <a:buAutoNum type="arabicPeriod"/>
            </a:pPr>
            <a:r>
              <a:rPr lang="en-GB" sz="1600" dirty="0" smtClean="0"/>
              <a:t>The plan needs to be ‘owned’ by the whole community so we all know what part we are playing </a:t>
            </a:r>
          </a:p>
          <a:p>
            <a:pPr marL="342900" lvl="0" indent="-342900" algn="l">
              <a:buFont typeface="+mj-lt"/>
              <a:buAutoNum type="arabicPeriod"/>
            </a:pPr>
            <a:endParaRPr lang="en-GB" sz="1600" dirty="0"/>
          </a:p>
          <a:p>
            <a:pPr marL="342900" lvl="0" indent="-342900" algn="l">
              <a:buFont typeface="+mj-lt"/>
              <a:buAutoNum type="arabicPeriod"/>
            </a:pPr>
            <a:r>
              <a:rPr lang="en-GB" sz="1600" dirty="0" smtClean="0"/>
              <a:t>Thanks to </a:t>
            </a:r>
            <a:r>
              <a:rPr lang="en-GB" sz="1600" dirty="0" err="1" smtClean="0"/>
              <a:t>Ariane</a:t>
            </a:r>
            <a:r>
              <a:rPr lang="en-GB" sz="1600" dirty="0" smtClean="0"/>
              <a:t> </a:t>
            </a:r>
            <a:r>
              <a:rPr lang="en-GB" sz="1600" dirty="0" err="1" smtClean="0"/>
              <a:t>Crampton</a:t>
            </a:r>
            <a:r>
              <a:rPr lang="en-GB" sz="1600" dirty="0" smtClean="0"/>
              <a:t> and WC for their help in the making this workshop happen</a:t>
            </a:r>
            <a:r>
              <a:rPr lang="mr-IN" sz="1600" dirty="0" smtClean="0"/>
              <a:t>–</a:t>
            </a:r>
            <a:r>
              <a:rPr lang="en-GB" sz="1600" dirty="0" smtClean="0"/>
              <a:t> we hope that it will be built upon and help with future engagement.</a:t>
            </a:r>
            <a:endParaRPr lang="en-GB" sz="1600" dirty="0" smtClean="0"/>
          </a:p>
          <a:p>
            <a:pPr marL="342900" lvl="0" indent="-342900" algn="l">
              <a:buFont typeface="+mj-lt"/>
              <a:buAutoNum type="arabicPeriod"/>
            </a:pPr>
            <a:endParaRPr lang="en-GB" sz="1600" dirty="0"/>
          </a:p>
          <a:p>
            <a:pPr marL="342900" lvl="0" indent="-342900" algn="l">
              <a:buFont typeface="+mj-lt"/>
              <a:buAutoNum type="arabicPeriod"/>
            </a:pPr>
            <a:endParaRPr lang="en-GB" sz="1600" dirty="0" smtClean="0"/>
          </a:p>
          <a:p>
            <a:pPr marL="342900" lvl="0" indent="-342900" algn="l">
              <a:buFont typeface="+mj-lt"/>
              <a:buAutoNum type="arabicPeriod"/>
            </a:pPr>
            <a:endParaRPr lang="en-GB" sz="1600" dirty="0" smtClean="0"/>
          </a:p>
          <a:p>
            <a:pPr lvl="0"/>
            <a:endParaRPr lang="en-GB" sz="1600" dirty="0" smtClean="0"/>
          </a:p>
          <a:p>
            <a:pPr marL="342900" indent="-342900" algn="l">
              <a:buFont typeface="+mj-lt"/>
              <a:buAutoNum type="arabicPeriod"/>
            </a:pPr>
            <a:endParaRPr lang="en-GB" sz="1600" dirty="0"/>
          </a:p>
        </p:txBody>
      </p:sp>
      <p:sp>
        <p:nvSpPr>
          <p:cNvPr id="10" name="Subtitle 2">
            <a:extLst>
              <a:ext uri="{FF2B5EF4-FFF2-40B4-BE49-F238E27FC236}">
                <a16:creationId xmlns:a16="http://schemas.microsoft.com/office/drawing/2014/main" xmlns="" id="{B626D645-B596-4F58-842D-B4F74F9D5F03}"/>
              </a:ext>
            </a:extLst>
          </p:cNvPr>
          <p:cNvSpPr txBox="1">
            <a:spLocks/>
          </p:cNvSpPr>
          <p:nvPr/>
        </p:nvSpPr>
        <p:spPr>
          <a:xfrm>
            <a:off x="3730313" y="765022"/>
            <a:ext cx="2385054"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endParaRPr lang="en-GB" sz="2400" dirty="0"/>
          </a:p>
        </p:txBody>
      </p:sp>
    </p:spTree>
    <p:extLst>
      <p:ext uri="{BB962C8B-B14F-4D97-AF65-F5344CB8AC3E}">
        <p14:creationId xmlns:p14="http://schemas.microsoft.com/office/powerpoint/2010/main" val="3513938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1594784" y="2921635"/>
            <a:ext cx="6045651" cy="1096899"/>
          </a:xfrm>
        </p:spPr>
        <p:txBody>
          <a:bodyPr/>
          <a:lstStyle/>
          <a:p>
            <a:pPr algn="ctr"/>
            <a:r>
              <a:rPr lang="en-GB" sz="6000" dirty="0" smtClean="0"/>
              <a:t>RECOVERY PLAN WORKSHOP </a:t>
            </a:r>
            <a:endParaRPr lang="en-GB" sz="6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2550252" y="4018534"/>
            <a:ext cx="3879735" cy="699731"/>
          </a:xfrm>
        </p:spPr>
        <p:txBody>
          <a:bodyPr>
            <a:normAutofit/>
          </a:bodyPr>
          <a:lstStyle/>
          <a:p>
            <a:r>
              <a:rPr lang="en-GB" sz="2800" dirty="0" smtClean="0"/>
              <a:t>Friday 14</a:t>
            </a:r>
            <a:r>
              <a:rPr lang="en-GB" sz="2800" baseline="30000" dirty="0" smtClean="0"/>
              <a:t>th</a:t>
            </a:r>
            <a:r>
              <a:rPr lang="en-GB" sz="2800" dirty="0" smtClean="0"/>
              <a:t> August 2020</a:t>
            </a:r>
          </a:p>
          <a:p>
            <a:endParaRPr lang="en-GB" sz="2800" dirty="0"/>
          </a:p>
          <a:p>
            <a:endParaRPr lang="en-GB" sz="28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6" name="Title 1">
            <a:extLst>
              <a:ext uri="{FF2B5EF4-FFF2-40B4-BE49-F238E27FC236}">
                <a16:creationId xmlns:a16="http://schemas.microsoft.com/office/drawing/2014/main" xmlns="" id="{3C530332-45F6-4A18-8381-2F90FF1EA4D1}"/>
              </a:ext>
            </a:extLst>
          </p:cNvPr>
          <p:cNvSpPr txBox="1">
            <a:spLocks/>
          </p:cNvSpPr>
          <p:nvPr/>
        </p:nvSpPr>
        <p:spPr>
          <a:xfrm>
            <a:off x="1411340" y="4722851"/>
            <a:ext cx="6045651" cy="109689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6000" dirty="0" smtClean="0"/>
              <a:t>REPORT </a:t>
            </a:r>
            <a:endParaRPr lang="en-GB" sz="6000" dirty="0"/>
          </a:p>
        </p:txBody>
      </p:sp>
    </p:spTree>
    <p:extLst>
      <p:ext uri="{BB962C8B-B14F-4D97-AF65-F5344CB8AC3E}">
        <p14:creationId xmlns:p14="http://schemas.microsoft.com/office/powerpoint/2010/main" val="1892884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3995741" y="764922"/>
            <a:ext cx="1887026" cy="328049"/>
          </a:xfrm>
        </p:spPr>
        <p:txBody>
          <a:bodyPr>
            <a:normAutofit/>
          </a:bodyPr>
          <a:lstStyle/>
          <a:p>
            <a:r>
              <a:rPr lang="en-GB" sz="1200" dirty="0" smtClean="0"/>
              <a:t>Friday 14</a:t>
            </a:r>
            <a:r>
              <a:rPr lang="en-GB" sz="1200" baseline="30000" dirty="0" smtClean="0"/>
              <a:t>th</a:t>
            </a:r>
            <a:r>
              <a:rPr lang="en-GB" sz="1200" dirty="0" smtClean="0"/>
              <a:t> August 2020</a:t>
            </a:r>
            <a:endParaRPr lang="en-GB" sz="12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7" name="Subtitle 2">
            <a:extLst>
              <a:ext uri="{FF2B5EF4-FFF2-40B4-BE49-F238E27FC236}">
                <a16:creationId xmlns:a16="http://schemas.microsoft.com/office/drawing/2014/main" xmlns="" id="{B626D645-B596-4F58-842D-B4F74F9D5F03}"/>
              </a:ext>
            </a:extLst>
          </p:cNvPr>
          <p:cNvSpPr txBox="1">
            <a:spLocks/>
          </p:cNvSpPr>
          <p:nvPr/>
        </p:nvSpPr>
        <p:spPr>
          <a:xfrm>
            <a:off x="3451919" y="1234742"/>
            <a:ext cx="3066498"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smtClean="0"/>
              <a:t>Breakout room topics</a:t>
            </a:r>
            <a:endParaRPr lang="en-GB" sz="1600" dirty="0"/>
          </a:p>
        </p:txBody>
      </p:sp>
      <p:sp>
        <p:nvSpPr>
          <p:cNvPr id="8" name="Subtitle 2">
            <a:extLst>
              <a:ext uri="{FF2B5EF4-FFF2-40B4-BE49-F238E27FC236}">
                <a16:creationId xmlns:a16="http://schemas.microsoft.com/office/drawing/2014/main" xmlns="" id="{B626D645-B596-4F58-842D-B4F74F9D5F03}"/>
              </a:ext>
            </a:extLst>
          </p:cNvPr>
          <p:cNvSpPr txBox="1">
            <a:spLocks/>
          </p:cNvSpPr>
          <p:nvPr/>
        </p:nvSpPr>
        <p:spPr>
          <a:xfrm>
            <a:off x="893105" y="2348147"/>
            <a:ext cx="6778303"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a:buFont typeface="+mj-lt"/>
              <a:buAutoNum type="arabicPeriod"/>
            </a:pPr>
            <a:r>
              <a:rPr lang="en-GB" sz="1600" dirty="0" smtClean="0"/>
              <a:t>Energy </a:t>
            </a:r>
            <a:r>
              <a:rPr lang="en-GB" sz="1600" dirty="0"/>
              <a:t>- Paying particular attention to local energy </a:t>
            </a:r>
            <a:r>
              <a:rPr lang="en-GB" sz="1600" dirty="0" smtClean="0"/>
              <a:t>schemes.</a:t>
            </a:r>
          </a:p>
          <a:p>
            <a:pPr marL="342900" lvl="0" indent="-342900" algn="l">
              <a:buFont typeface="+mj-lt"/>
              <a:buAutoNum type="arabicPeriod"/>
            </a:pPr>
            <a:r>
              <a:rPr lang="en-GB" sz="1600" dirty="0" smtClean="0"/>
              <a:t>Homes </a:t>
            </a:r>
            <a:r>
              <a:rPr lang="en-GB" sz="1600" dirty="0"/>
              <a:t>– To include building standards, insulation and </a:t>
            </a:r>
            <a:r>
              <a:rPr lang="en-GB" sz="1600" dirty="0" smtClean="0"/>
              <a:t>efficiency.</a:t>
            </a:r>
          </a:p>
          <a:p>
            <a:pPr marL="342900" lvl="0" indent="-342900" algn="l">
              <a:buFont typeface="+mj-lt"/>
              <a:buAutoNum type="arabicPeriod"/>
            </a:pPr>
            <a:r>
              <a:rPr lang="en-GB" sz="1600" dirty="0" smtClean="0"/>
              <a:t>Raising </a:t>
            </a:r>
            <a:r>
              <a:rPr lang="en-GB" sz="1600" dirty="0"/>
              <a:t>awareness within the community and </a:t>
            </a:r>
            <a:r>
              <a:rPr lang="en-GB" sz="1600" dirty="0" smtClean="0"/>
              <a:t>leaders</a:t>
            </a:r>
          </a:p>
          <a:p>
            <a:pPr marL="342900" lvl="0" indent="-342900" algn="l">
              <a:buFont typeface="+mj-lt"/>
              <a:buAutoNum type="arabicPeriod"/>
            </a:pPr>
            <a:r>
              <a:rPr lang="en-GB" sz="1600" dirty="0" smtClean="0"/>
              <a:t>Economy </a:t>
            </a:r>
            <a:r>
              <a:rPr lang="en-GB" sz="1600" dirty="0"/>
              <a:t>– How Wiltshire can grow in such a way that is conducive to lower carbon </a:t>
            </a:r>
            <a:r>
              <a:rPr lang="en-GB" sz="1600" dirty="0" smtClean="0"/>
              <a:t>output.</a:t>
            </a:r>
          </a:p>
          <a:p>
            <a:pPr marL="342900" lvl="0" indent="-342900" algn="l">
              <a:buFont typeface="+mj-lt"/>
              <a:buAutoNum type="arabicPeriod"/>
            </a:pPr>
            <a:r>
              <a:rPr lang="en-GB" sz="1600" dirty="0" smtClean="0"/>
              <a:t>Transport issues.</a:t>
            </a:r>
          </a:p>
          <a:p>
            <a:pPr marL="342900" lvl="0" indent="-342900" algn="l">
              <a:buFont typeface="+mj-lt"/>
              <a:buAutoNum type="arabicPeriod"/>
            </a:pPr>
            <a:r>
              <a:rPr lang="en-GB" sz="1600" dirty="0" smtClean="0"/>
              <a:t>Food </a:t>
            </a:r>
            <a:r>
              <a:rPr lang="en-GB" sz="1600" dirty="0"/>
              <a:t>production and </a:t>
            </a:r>
            <a:r>
              <a:rPr lang="en-GB" sz="1600" dirty="0" smtClean="0"/>
              <a:t>supply</a:t>
            </a:r>
          </a:p>
          <a:p>
            <a:pPr marL="342900" lvl="0" indent="-342900" algn="l">
              <a:buFont typeface="+mj-lt"/>
              <a:buAutoNum type="arabicPeriod"/>
            </a:pPr>
            <a:r>
              <a:rPr lang="en-GB" sz="1600" dirty="0" smtClean="0"/>
              <a:t>Biodiversity</a:t>
            </a:r>
          </a:p>
          <a:p>
            <a:pPr lvl="0"/>
            <a:endParaRPr lang="en-GB" sz="1600" dirty="0" smtClean="0"/>
          </a:p>
          <a:p>
            <a:pPr marL="342900" indent="-342900" algn="l">
              <a:buFont typeface="+mj-lt"/>
              <a:buAutoNum type="arabicPeriod"/>
            </a:pPr>
            <a:endParaRPr lang="en-GB" sz="1600" dirty="0"/>
          </a:p>
        </p:txBody>
      </p:sp>
    </p:spTree>
    <p:extLst>
      <p:ext uri="{BB962C8B-B14F-4D97-AF65-F5344CB8AC3E}">
        <p14:creationId xmlns:p14="http://schemas.microsoft.com/office/powerpoint/2010/main" val="1443153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3995741" y="764922"/>
            <a:ext cx="1887026" cy="328049"/>
          </a:xfrm>
        </p:spPr>
        <p:txBody>
          <a:bodyPr>
            <a:normAutofit/>
          </a:bodyPr>
          <a:lstStyle/>
          <a:p>
            <a:r>
              <a:rPr lang="en-GB" sz="1200" dirty="0" smtClean="0"/>
              <a:t>Friday 14</a:t>
            </a:r>
            <a:r>
              <a:rPr lang="en-GB" sz="1200" baseline="30000" dirty="0" smtClean="0"/>
              <a:t>th</a:t>
            </a:r>
            <a:r>
              <a:rPr lang="en-GB" sz="1200" dirty="0" smtClean="0"/>
              <a:t> August 2020</a:t>
            </a:r>
            <a:endParaRPr lang="en-GB" sz="12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7" name="Subtitle 2">
            <a:extLst>
              <a:ext uri="{FF2B5EF4-FFF2-40B4-BE49-F238E27FC236}">
                <a16:creationId xmlns:a16="http://schemas.microsoft.com/office/drawing/2014/main" xmlns="" id="{B626D645-B596-4F58-842D-B4F74F9D5F03}"/>
              </a:ext>
            </a:extLst>
          </p:cNvPr>
          <p:cNvSpPr txBox="1">
            <a:spLocks/>
          </p:cNvSpPr>
          <p:nvPr/>
        </p:nvSpPr>
        <p:spPr>
          <a:xfrm>
            <a:off x="3025199" y="2037382"/>
            <a:ext cx="3066498"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1600" dirty="0" smtClean="0"/>
              <a:t>Breakout Room Questions</a:t>
            </a:r>
            <a:endParaRPr lang="en-GB" sz="1600" dirty="0"/>
          </a:p>
        </p:txBody>
      </p:sp>
      <p:sp>
        <p:nvSpPr>
          <p:cNvPr id="8" name="Subtitle 2">
            <a:extLst>
              <a:ext uri="{FF2B5EF4-FFF2-40B4-BE49-F238E27FC236}">
                <a16:creationId xmlns:a16="http://schemas.microsoft.com/office/drawing/2014/main" xmlns="" id="{B626D645-B596-4F58-842D-B4F74F9D5F03}"/>
              </a:ext>
            </a:extLst>
          </p:cNvPr>
          <p:cNvSpPr txBox="1">
            <a:spLocks/>
          </p:cNvSpPr>
          <p:nvPr/>
        </p:nvSpPr>
        <p:spPr>
          <a:xfrm>
            <a:off x="893105" y="2840221"/>
            <a:ext cx="6778303"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l">
              <a:buFont typeface="+mj-lt"/>
              <a:buAutoNum type="arabicPeriod"/>
            </a:pPr>
            <a:r>
              <a:rPr lang="en-GB" sz="1600" dirty="0" smtClean="0"/>
              <a:t>What are the </a:t>
            </a:r>
            <a:r>
              <a:rPr lang="en-GB" sz="1600" dirty="0" smtClean="0">
                <a:solidFill>
                  <a:srgbClr val="54A021"/>
                </a:solidFill>
              </a:rPr>
              <a:t>Biggest Opportunities </a:t>
            </a:r>
            <a:r>
              <a:rPr lang="en-GB" sz="1600" dirty="0" smtClean="0"/>
              <a:t>for addressing Climate Change in this subject area?</a:t>
            </a:r>
          </a:p>
          <a:p>
            <a:pPr marL="342900" indent="-342900" algn="l">
              <a:buFont typeface="+mj-lt"/>
              <a:buAutoNum type="arabicPeriod"/>
            </a:pPr>
            <a:r>
              <a:rPr lang="en-GB" sz="1600" dirty="0" smtClean="0"/>
              <a:t>What would </a:t>
            </a:r>
            <a:r>
              <a:rPr lang="en-GB" sz="1600" dirty="0" smtClean="0">
                <a:solidFill>
                  <a:srgbClr val="54A021"/>
                </a:solidFill>
              </a:rPr>
              <a:t>you like</a:t>
            </a:r>
            <a:r>
              <a:rPr lang="en-GB" sz="1600" dirty="0" smtClean="0"/>
              <a:t> Wiltshire Council To do?</a:t>
            </a:r>
          </a:p>
          <a:p>
            <a:pPr marL="342900" indent="-342900" algn="l">
              <a:buFont typeface="+mj-lt"/>
              <a:buAutoNum type="arabicPeriod"/>
            </a:pPr>
            <a:r>
              <a:rPr lang="en-GB" sz="1600" dirty="0" smtClean="0"/>
              <a:t>How can </a:t>
            </a:r>
            <a:r>
              <a:rPr lang="en-GB" sz="1600" dirty="0" smtClean="0"/>
              <a:t>the </a:t>
            </a:r>
            <a:r>
              <a:rPr lang="en-GB" sz="1600" dirty="0" smtClean="0"/>
              <a:t>WCA membership as groups and individuals </a:t>
            </a:r>
            <a:r>
              <a:rPr lang="en-GB" sz="1600" dirty="0" smtClean="0">
                <a:solidFill>
                  <a:srgbClr val="54A021"/>
                </a:solidFill>
              </a:rPr>
              <a:t>contribute</a:t>
            </a:r>
            <a:r>
              <a:rPr lang="en-GB" sz="1600" dirty="0" smtClean="0"/>
              <a:t> to a green </a:t>
            </a:r>
            <a:r>
              <a:rPr lang="en-GB" sz="1600" dirty="0"/>
              <a:t>r</a:t>
            </a:r>
            <a:r>
              <a:rPr lang="en-GB" sz="1600" dirty="0" smtClean="0"/>
              <a:t>ecovery plan? </a:t>
            </a:r>
            <a:endParaRPr lang="en-GB" sz="1600" dirty="0"/>
          </a:p>
        </p:txBody>
      </p:sp>
    </p:spTree>
    <p:extLst>
      <p:ext uri="{BB962C8B-B14F-4D97-AF65-F5344CB8AC3E}">
        <p14:creationId xmlns:p14="http://schemas.microsoft.com/office/powerpoint/2010/main" val="355098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3381031" y="1276128"/>
            <a:ext cx="2958739" cy="328049"/>
          </a:xfrm>
        </p:spPr>
        <p:txBody>
          <a:bodyPr>
            <a:noAutofit/>
          </a:bodyPr>
          <a:lstStyle/>
          <a:p>
            <a:pPr algn="ctr"/>
            <a:r>
              <a:rPr lang="en-GB" sz="2400" dirty="0" smtClean="0"/>
              <a:t>What people said</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820234" y="1881723"/>
            <a:ext cx="6778303"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a:buFont typeface="+mj-lt"/>
              <a:buAutoNum type="arabicPeriod"/>
            </a:pPr>
            <a:r>
              <a:rPr lang="en-GB" sz="1600" dirty="0" smtClean="0"/>
              <a:t>Difficult to get local energy schemes </a:t>
            </a:r>
            <a:r>
              <a:rPr lang="mr-IN" sz="1600" dirty="0" smtClean="0"/>
              <a:t>–</a:t>
            </a:r>
            <a:r>
              <a:rPr lang="en-GB" sz="1600" dirty="0" smtClean="0"/>
              <a:t> largely due to planning issues. EG placing PV on schools</a:t>
            </a:r>
          </a:p>
          <a:p>
            <a:pPr marL="342900" lvl="0" indent="-342900" algn="l">
              <a:buFont typeface="+mj-lt"/>
              <a:buAutoNum type="arabicPeriod"/>
            </a:pPr>
            <a:r>
              <a:rPr lang="en-GB" sz="1600" dirty="0" smtClean="0"/>
              <a:t>Lots of opportunities for retrofitting, PV, insulation, ASHP &amp; GSHP</a:t>
            </a:r>
          </a:p>
          <a:p>
            <a:pPr marL="342900" lvl="0" indent="-342900" algn="l">
              <a:buFont typeface="+mj-lt"/>
              <a:buAutoNum type="arabicPeriod"/>
            </a:pPr>
            <a:r>
              <a:rPr lang="en-GB" sz="1600" dirty="0" smtClean="0"/>
              <a:t>Policy regarding wind turbines in Wiltshire is  unclear. What does </a:t>
            </a:r>
            <a:r>
              <a:rPr lang="en-GB" sz="1600" dirty="0" smtClean="0"/>
              <a:t>‘local support’ </a:t>
            </a:r>
            <a:r>
              <a:rPr lang="en-GB" sz="1600" dirty="0" smtClean="0"/>
              <a:t>mean? Needs to be included in local plan update and have clear message that local energy schemes are needed.</a:t>
            </a:r>
          </a:p>
          <a:p>
            <a:pPr marL="342900" lvl="0" indent="-342900" algn="l">
              <a:buFont typeface="+mj-lt"/>
              <a:buAutoNum type="arabicPeriod"/>
            </a:pPr>
            <a:r>
              <a:rPr lang="en-GB" sz="1600" dirty="0" smtClean="0"/>
              <a:t>Need to have interim local plan </a:t>
            </a:r>
            <a:r>
              <a:rPr lang="mr-IN" sz="1600" dirty="0" smtClean="0"/>
              <a:t>–</a:t>
            </a:r>
            <a:r>
              <a:rPr lang="en-GB" sz="1600" dirty="0" smtClean="0"/>
              <a:t> supplementary planning policy to make it easier to get wind turbines.</a:t>
            </a:r>
          </a:p>
          <a:p>
            <a:pPr marL="342900" lvl="0" indent="-342900" algn="l">
              <a:buFont typeface="+mj-lt"/>
              <a:buAutoNum type="arabicPeriod"/>
            </a:pPr>
            <a:r>
              <a:rPr lang="en-GB" sz="1600" dirty="0" smtClean="0"/>
              <a:t>Council need to actively promote the new </a:t>
            </a:r>
            <a:r>
              <a:rPr lang="en-GB" sz="1600" dirty="0" err="1" smtClean="0"/>
              <a:t>govt</a:t>
            </a:r>
            <a:r>
              <a:rPr lang="en-GB" sz="1600" dirty="0" smtClean="0"/>
              <a:t> green energy saving schemes </a:t>
            </a:r>
            <a:r>
              <a:rPr lang="mr-IN" sz="1600" dirty="0" smtClean="0"/>
              <a:t>–</a:t>
            </a:r>
            <a:r>
              <a:rPr lang="en-GB" sz="1600" dirty="0" smtClean="0"/>
              <a:t> great opportunity to show green credential for WC </a:t>
            </a:r>
            <a:r>
              <a:rPr lang="mr-IN" sz="1600" dirty="0" smtClean="0"/>
              <a:t>–</a:t>
            </a:r>
            <a:r>
              <a:rPr lang="en-GB" sz="1600" dirty="0" smtClean="0"/>
              <a:t> Send message to each household. Think Big! </a:t>
            </a:r>
            <a:r>
              <a:rPr lang="en-GB" sz="1600" dirty="0" smtClean="0"/>
              <a:t>We need </a:t>
            </a:r>
            <a:r>
              <a:rPr lang="en-GB" sz="1600" dirty="0" smtClean="0"/>
              <a:t>a sense of urgency.</a:t>
            </a:r>
          </a:p>
          <a:p>
            <a:pPr marL="342900" lvl="0" indent="-342900" algn="l">
              <a:buFont typeface="+mj-lt"/>
              <a:buAutoNum type="arabicPeriod"/>
            </a:pPr>
            <a:r>
              <a:rPr lang="en-GB" sz="1600" dirty="0" smtClean="0"/>
              <a:t>WC should divest all funds from fossil fuel supporting investments</a:t>
            </a:r>
          </a:p>
          <a:p>
            <a:pPr marL="342900" lvl="0" indent="-342900" algn="l">
              <a:buFont typeface="+mj-lt"/>
              <a:buAutoNum type="arabicPeriod"/>
            </a:pPr>
            <a:r>
              <a:rPr lang="en-GB" sz="1600" dirty="0" smtClean="0"/>
              <a:t>Clear position needed from WC on </a:t>
            </a:r>
            <a:r>
              <a:rPr lang="en-GB" sz="1600" dirty="0" err="1" smtClean="0"/>
              <a:t>fracking</a:t>
            </a:r>
            <a:r>
              <a:rPr lang="en-GB" sz="1600" dirty="0" smtClean="0"/>
              <a:t> and incinerators</a:t>
            </a:r>
          </a:p>
          <a:p>
            <a:pPr marL="342900" lvl="0" indent="-342900" algn="l">
              <a:buFont typeface="+mj-lt"/>
              <a:buAutoNum type="arabicPeriod"/>
            </a:pPr>
            <a:r>
              <a:rPr lang="en-GB" sz="1600" dirty="0" smtClean="0"/>
              <a:t>WC council Climate Change website needs updating urgently. </a:t>
            </a:r>
          </a:p>
          <a:p>
            <a:pPr marL="342900" lvl="0" indent="-342900" algn="l">
              <a:buFont typeface="+mj-lt"/>
              <a:buAutoNum type="arabicPeriod"/>
            </a:pPr>
            <a:endParaRPr lang="en-GB" sz="1600" dirty="0" smtClean="0"/>
          </a:p>
          <a:p>
            <a:pPr lvl="0"/>
            <a:endParaRPr lang="en-GB" sz="1600" dirty="0" smtClean="0"/>
          </a:p>
          <a:p>
            <a:pPr marL="342900" indent="-342900" algn="l">
              <a:buFont typeface="+mj-lt"/>
              <a:buAutoNum type="arabicPeriod"/>
            </a:pPr>
            <a:endParaRPr lang="en-GB" sz="1600" dirty="0"/>
          </a:p>
        </p:txBody>
      </p:sp>
      <p:sp>
        <p:nvSpPr>
          <p:cNvPr id="8" name="Subtitle 2">
            <a:extLst>
              <a:ext uri="{FF2B5EF4-FFF2-40B4-BE49-F238E27FC236}">
                <a16:creationId xmlns:a16="http://schemas.microsoft.com/office/drawing/2014/main" xmlns="" id="{B626D645-B596-4F58-842D-B4F74F9D5F03}"/>
              </a:ext>
            </a:extLst>
          </p:cNvPr>
          <p:cNvSpPr txBox="1">
            <a:spLocks/>
          </p:cNvSpPr>
          <p:nvPr/>
        </p:nvSpPr>
        <p:spPr>
          <a:xfrm>
            <a:off x="3731224" y="892403"/>
            <a:ext cx="2385054"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2400" dirty="0" smtClean="0"/>
              <a:t>Energy</a:t>
            </a:r>
            <a:endParaRPr lang="en-GB" sz="2400" dirty="0"/>
          </a:p>
        </p:txBody>
      </p:sp>
    </p:spTree>
    <p:extLst>
      <p:ext uri="{BB962C8B-B14F-4D97-AF65-F5344CB8AC3E}">
        <p14:creationId xmlns:p14="http://schemas.microsoft.com/office/powerpoint/2010/main" val="997938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2525889" y="1276127"/>
            <a:ext cx="4713111" cy="328049"/>
          </a:xfrm>
        </p:spPr>
        <p:txBody>
          <a:bodyPr>
            <a:noAutofit/>
          </a:bodyPr>
          <a:lstStyle/>
          <a:p>
            <a:pPr algn="ctr"/>
            <a:r>
              <a:rPr lang="en-GB" sz="2400" dirty="0" smtClean="0"/>
              <a:t>Suggestions</a:t>
            </a:r>
            <a:r>
              <a:rPr lang="en-GB" sz="2400" dirty="0" smtClean="0"/>
              <a:t> </a:t>
            </a:r>
            <a:r>
              <a:rPr lang="en-GB" sz="2400" dirty="0" smtClean="0"/>
              <a:t>for Wiltshire Council</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893105" y="2020098"/>
            <a:ext cx="6778303"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a:buFont typeface="+mj-lt"/>
              <a:buAutoNum type="arabicPeriod"/>
            </a:pPr>
            <a:r>
              <a:rPr lang="en-GB" sz="1600" dirty="0" smtClean="0"/>
              <a:t>Have supportive single point of contact in planning department for communities wishing to progress local energy schemes.</a:t>
            </a:r>
          </a:p>
          <a:p>
            <a:pPr marL="342900" lvl="0" indent="-342900" algn="l">
              <a:buFont typeface="+mj-lt"/>
              <a:buAutoNum type="arabicPeriod"/>
            </a:pPr>
            <a:r>
              <a:rPr lang="en-GB" sz="1600" dirty="0" smtClean="0"/>
              <a:t>Consider ‘pump priming’ local energy schemes to help get them off the ground. </a:t>
            </a:r>
          </a:p>
          <a:p>
            <a:pPr marL="342900" lvl="0" indent="-342900" algn="l">
              <a:buFont typeface="+mj-lt"/>
              <a:buAutoNum type="arabicPeriod"/>
            </a:pPr>
            <a:r>
              <a:rPr lang="en-GB" sz="1600" dirty="0" smtClean="0"/>
              <a:t>WC to proactively promote local energy schemes </a:t>
            </a:r>
            <a:r>
              <a:rPr lang="mr-IN" sz="1600" dirty="0" smtClean="0"/>
              <a:t>–</a:t>
            </a:r>
            <a:r>
              <a:rPr lang="en-GB" sz="1600" dirty="0" smtClean="0"/>
              <a:t> Contact town and parish councils to carry out audit and offer support.</a:t>
            </a:r>
          </a:p>
          <a:p>
            <a:pPr marL="342900" lvl="0" indent="-342900" algn="l">
              <a:buFont typeface="+mj-lt"/>
              <a:buAutoNum type="arabicPeriod"/>
            </a:pPr>
            <a:r>
              <a:rPr lang="en-GB" sz="1600" dirty="0" smtClean="0"/>
              <a:t>WC to proactively promote new Government energy saving grants/schemes </a:t>
            </a:r>
            <a:r>
              <a:rPr lang="mr-IN" sz="1600" dirty="0" smtClean="0"/>
              <a:t>–</a:t>
            </a:r>
            <a:r>
              <a:rPr lang="en-GB" sz="1600" dirty="0" smtClean="0"/>
              <a:t> Perhaps set targets for area board?</a:t>
            </a:r>
          </a:p>
          <a:p>
            <a:pPr marL="342900" lvl="0" indent="-342900" algn="l">
              <a:buFont typeface="+mj-lt"/>
              <a:buAutoNum type="arabicPeriod"/>
            </a:pPr>
            <a:r>
              <a:rPr lang="en-GB" sz="1600" dirty="0" smtClean="0"/>
              <a:t>Need interim local plans and Planning Policy to shift emphasis to promote local energy schemes and energy efficiency.</a:t>
            </a:r>
          </a:p>
          <a:p>
            <a:pPr marL="342900" lvl="0" indent="-342900" algn="l">
              <a:buFont typeface="+mj-lt"/>
              <a:buAutoNum type="arabicPeriod"/>
            </a:pPr>
            <a:r>
              <a:rPr lang="en-GB" sz="1600" dirty="0" smtClean="0"/>
              <a:t>Provide clarity regarding wind turbine policy </a:t>
            </a:r>
            <a:r>
              <a:rPr lang="mr-IN" sz="1600" dirty="0" smtClean="0"/>
              <a:t>–</a:t>
            </a:r>
            <a:r>
              <a:rPr lang="en-GB" sz="1600" dirty="0" smtClean="0"/>
              <a:t> produce a Map for potential sites</a:t>
            </a:r>
          </a:p>
          <a:p>
            <a:pPr marL="342900" lvl="0" indent="-342900" algn="l">
              <a:buFont typeface="+mj-lt"/>
              <a:buAutoNum type="arabicPeriod"/>
            </a:pPr>
            <a:r>
              <a:rPr lang="en-GB" sz="1600" dirty="0" smtClean="0"/>
              <a:t>Update all sections of WC Climate Change website to clearly provide proactive support. (presently out of date)</a:t>
            </a:r>
          </a:p>
          <a:p>
            <a:pPr marL="342900" lvl="0" indent="-342900" algn="l">
              <a:buFont typeface="+mj-lt"/>
              <a:buAutoNum type="arabicPeriod"/>
            </a:pPr>
            <a:endParaRPr lang="en-GB" sz="1600" dirty="0" smtClean="0"/>
          </a:p>
          <a:p>
            <a:pPr marL="342900" lvl="0" indent="-342900" algn="l">
              <a:buFont typeface="+mj-lt"/>
              <a:buAutoNum type="arabicPeriod"/>
            </a:pPr>
            <a:endParaRPr lang="en-GB" sz="1600" dirty="0" smtClean="0"/>
          </a:p>
          <a:p>
            <a:pPr lvl="0"/>
            <a:endParaRPr lang="en-GB" sz="1600" dirty="0" smtClean="0"/>
          </a:p>
          <a:p>
            <a:pPr marL="342900" indent="-342900" algn="l">
              <a:buFont typeface="+mj-lt"/>
              <a:buAutoNum type="arabicPeriod"/>
            </a:pPr>
            <a:endParaRPr lang="en-GB" sz="1600" dirty="0"/>
          </a:p>
        </p:txBody>
      </p:sp>
      <p:sp>
        <p:nvSpPr>
          <p:cNvPr id="8" name="Subtitle 2">
            <a:extLst>
              <a:ext uri="{FF2B5EF4-FFF2-40B4-BE49-F238E27FC236}">
                <a16:creationId xmlns:a16="http://schemas.microsoft.com/office/drawing/2014/main" xmlns="" id="{B626D645-B596-4F58-842D-B4F74F9D5F03}"/>
              </a:ext>
            </a:extLst>
          </p:cNvPr>
          <p:cNvSpPr txBox="1">
            <a:spLocks/>
          </p:cNvSpPr>
          <p:nvPr/>
        </p:nvSpPr>
        <p:spPr>
          <a:xfrm>
            <a:off x="3731224" y="867584"/>
            <a:ext cx="2385054"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2400" dirty="0" smtClean="0"/>
              <a:t>Energy</a:t>
            </a:r>
            <a:endParaRPr lang="en-GB" sz="2400" dirty="0"/>
          </a:p>
        </p:txBody>
      </p:sp>
    </p:spTree>
    <p:extLst>
      <p:ext uri="{BB962C8B-B14F-4D97-AF65-F5344CB8AC3E}">
        <p14:creationId xmlns:p14="http://schemas.microsoft.com/office/powerpoint/2010/main" val="766997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3381031" y="1276128"/>
            <a:ext cx="2958739" cy="328049"/>
          </a:xfrm>
        </p:spPr>
        <p:txBody>
          <a:bodyPr>
            <a:noAutofit/>
          </a:bodyPr>
          <a:lstStyle/>
          <a:p>
            <a:pPr algn="ctr"/>
            <a:r>
              <a:rPr lang="en-GB" sz="2400" dirty="0" smtClean="0"/>
              <a:t>How </a:t>
            </a:r>
            <a:r>
              <a:rPr lang="en-GB" sz="2400" dirty="0" smtClean="0"/>
              <a:t>can </a:t>
            </a:r>
            <a:r>
              <a:rPr lang="en-GB" sz="2400" dirty="0" smtClean="0"/>
              <a:t>WCA help?</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893105" y="2348147"/>
            <a:ext cx="6778303"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a:buFont typeface="+mj-lt"/>
              <a:buAutoNum type="arabicPeriod"/>
            </a:pPr>
            <a:r>
              <a:rPr lang="en-GB" sz="1600" dirty="0" smtClean="0"/>
              <a:t>WCA will set up ‘Energy’ working group which could provide help and support to those wishing to set up energy schemes. </a:t>
            </a:r>
          </a:p>
          <a:p>
            <a:pPr marL="342900" lvl="0" indent="-342900" algn="l">
              <a:buFont typeface="+mj-lt"/>
              <a:buAutoNum type="arabicPeriod"/>
            </a:pPr>
            <a:r>
              <a:rPr lang="en-GB" sz="1600" dirty="0" smtClean="0"/>
              <a:t>WCA to provide up to date information on their website</a:t>
            </a:r>
          </a:p>
          <a:p>
            <a:pPr marL="342900" lvl="0" indent="-342900" algn="l">
              <a:buFont typeface="+mj-lt"/>
              <a:buAutoNum type="arabicPeriod"/>
            </a:pPr>
            <a:r>
              <a:rPr lang="en-GB" sz="1600" dirty="0" smtClean="0"/>
              <a:t>Help promote grants that are available through WCA members and website</a:t>
            </a:r>
          </a:p>
          <a:p>
            <a:pPr marL="342900" lvl="0" indent="-342900" algn="l">
              <a:buFont typeface="+mj-lt"/>
              <a:buAutoNum type="arabicPeriod"/>
            </a:pPr>
            <a:r>
              <a:rPr lang="en-GB" sz="1600" dirty="0" smtClean="0"/>
              <a:t>Share good practice </a:t>
            </a:r>
            <a:r>
              <a:rPr lang="en-GB" sz="1600" dirty="0" smtClean="0"/>
              <a:t>from </a:t>
            </a:r>
            <a:r>
              <a:rPr lang="en-GB" sz="1600" dirty="0" smtClean="0"/>
              <a:t>areas </a:t>
            </a:r>
            <a:r>
              <a:rPr lang="en-GB" sz="1600" dirty="0" smtClean="0"/>
              <a:t>that are doing </a:t>
            </a:r>
            <a:r>
              <a:rPr lang="en-GB" sz="1600" dirty="0" smtClean="0"/>
              <a:t>well.</a:t>
            </a:r>
          </a:p>
          <a:p>
            <a:pPr marL="342900" lvl="0" indent="-342900" algn="l">
              <a:buFont typeface="+mj-lt"/>
              <a:buAutoNum type="arabicPeriod"/>
            </a:pPr>
            <a:endParaRPr lang="en-GB" sz="1600" dirty="0" smtClean="0"/>
          </a:p>
          <a:p>
            <a:pPr marL="342900" lvl="0" indent="-342900" algn="l">
              <a:buFont typeface="+mj-lt"/>
              <a:buAutoNum type="arabicPeriod"/>
            </a:pPr>
            <a:endParaRPr lang="en-GB" sz="1600" dirty="0" smtClean="0"/>
          </a:p>
          <a:p>
            <a:pPr lvl="0"/>
            <a:endParaRPr lang="en-GB" sz="1600" dirty="0" smtClean="0"/>
          </a:p>
          <a:p>
            <a:pPr marL="342900" indent="-342900" algn="l">
              <a:buFont typeface="+mj-lt"/>
              <a:buAutoNum type="arabicPeriod"/>
            </a:pPr>
            <a:endParaRPr lang="en-GB" sz="1600" dirty="0"/>
          </a:p>
        </p:txBody>
      </p:sp>
      <p:sp>
        <p:nvSpPr>
          <p:cNvPr id="8" name="Subtitle 2">
            <a:extLst>
              <a:ext uri="{FF2B5EF4-FFF2-40B4-BE49-F238E27FC236}">
                <a16:creationId xmlns:a16="http://schemas.microsoft.com/office/drawing/2014/main" xmlns="" id="{B626D645-B596-4F58-842D-B4F74F9D5F03}"/>
              </a:ext>
            </a:extLst>
          </p:cNvPr>
          <p:cNvSpPr txBox="1">
            <a:spLocks/>
          </p:cNvSpPr>
          <p:nvPr/>
        </p:nvSpPr>
        <p:spPr>
          <a:xfrm>
            <a:off x="3731224" y="892403"/>
            <a:ext cx="2385054"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2400" dirty="0" smtClean="0"/>
              <a:t>Energy</a:t>
            </a:r>
            <a:endParaRPr lang="en-GB" sz="2400" dirty="0"/>
          </a:p>
        </p:txBody>
      </p:sp>
    </p:spTree>
    <p:extLst>
      <p:ext uri="{BB962C8B-B14F-4D97-AF65-F5344CB8AC3E}">
        <p14:creationId xmlns:p14="http://schemas.microsoft.com/office/powerpoint/2010/main" val="1627767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3381031" y="1276128"/>
            <a:ext cx="2958739" cy="328049"/>
          </a:xfrm>
        </p:spPr>
        <p:txBody>
          <a:bodyPr>
            <a:noAutofit/>
          </a:bodyPr>
          <a:lstStyle/>
          <a:p>
            <a:pPr algn="ctr"/>
            <a:r>
              <a:rPr lang="en-GB" sz="2400" dirty="0" smtClean="0"/>
              <a:t>What people said</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2"/>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820233" y="2209772"/>
            <a:ext cx="7233197"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lvl="0" indent="-342900" algn="l">
              <a:buFont typeface="+mj-lt"/>
              <a:buAutoNum type="arabicPeriod"/>
            </a:pPr>
            <a:r>
              <a:rPr lang="en-GB" sz="1600" dirty="0" smtClean="0"/>
              <a:t>There is increasing interest in growing your own food &amp;  allotments.</a:t>
            </a:r>
          </a:p>
          <a:p>
            <a:pPr marL="342900" lvl="0" indent="-342900" algn="l">
              <a:buFont typeface="+mj-lt"/>
              <a:buAutoNum type="arabicPeriod"/>
            </a:pPr>
            <a:r>
              <a:rPr lang="en-GB" sz="1600" dirty="0" smtClean="0"/>
              <a:t>Increased </a:t>
            </a:r>
            <a:r>
              <a:rPr lang="en-GB" sz="1600" dirty="0"/>
              <a:t>interest in buying food locally, with fewer food miles. </a:t>
            </a:r>
            <a:endParaRPr lang="en-GB" sz="1600" dirty="0" smtClean="0"/>
          </a:p>
          <a:p>
            <a:pPr marL="342900" lvl="0" indent="-342900" algn="l">
              <a:buFont typeface="+mj-lt"/>
              <a:buAutoNum type="arabicPeriod"/>
            </a:pPr>
            <a:r>
              <a:rPr lang="en-GB" sz="1600" dirty="0" smtClean="0"/>
              <a:t>Increased desire to know where food has been sourced.</a:t>
            </a:r>
            <a:endParaRPr lang="en-GB" sz="1600" dirty="0"/>
          </a:p>
          <a:p>
            <a:pPr marL="342900" indent="-342900" algn="l">
              <a:buFont typeface="+mj-lt"/>
              <a:buAutoNum type="arabicPeriod"/>
            </a:pPr>
            <a:r>
              <a:rPr lang="en-GB" sz="1600" dirty="0" smtClean="0"/>
              <a:t>More </a:t>
            </a:r>
            <a:r>
              <a:rPr lang="en-GB" sz="1600" dirty="0"/>
              <a:t>emphasis, especially at national level, on food issues, such as obesity, national food strategy, healthy eating. Lockdown meant more home cooking, eating together and less food waste. Also need to consider food poverty. </a:t>
            </a:r>
          </a:p>
          <a:p>
            <a:pPr marL="342900" lvl="0" indent="-342900" algn="l">
              <a:buFont typeface="+mj-lt"/>
              <a:buAutoNum type="arabicPeriod"/>
            </a:pPr>
            <a:r>
              <a:rPr lang="en-GB" sz="1600" dirty="0"/>
              <a:t>Education and awareness-raising is essential </a:t>
            </a:r>
            <a:r>
              <a:rPr lang="en-GB" sz="1600" dirty="0" smtClean="0"/>
              <a:t>e.g. </a:t>
            </a:r>
            <a:r>
              <a:rPr lang="en-GB" sz="1600" dirty="0"/>
              <a:t>re what can be produced locally. Use “nudge” approach, encouraging people to make changes in an easy, non-confrontational way? </a:t>
            </a:r>
            <a:endParaRPr lang="en-GB" sz="1600" dirty="0" smtClean="0"/>
          </a:p>
          <a:p>
            <a:pPr lvl="0"/>
            <a:endParaRPr lang="en-GB" sz="1600" dirty="0" smtClean="0"/>
          </a:p>
          <a:p>
            <a:pPr marL="342900" indent="-342900" algn="l">
              <a:buFont typeface="+mj-lt"/>
              <a:buAutoNum type="arabicPeriod"/>
            </a:pPr>
            <a:endParaRPr lang="en-GB" sz="1600" dirty="0"/>
          </a:p>
        </p:txBody>
      </p:sp>
      <p:sp>
        <p:nvSpPr>
          <p:cNvPr id="8" name="Subtitle 2">
            <a:extLst>
              <a:ext uri="{FF2B5EF4-FFF2-40B4-BE49-F238E27FC236}">
                <a16:creationId xmlns:a16="http://schemas.microsoft.com/office/drawing/2014/main" xmlns="" id="{B626D645-B596-4F58-842D-B4F74F9D5F03}"/>
              </a:ext>
            </a:extLst>
          </p:cNvPr>
          <p:cNvSpPr txBox="1">
            <a:spLocks/>
          </p:cNvSpPr>
          <p:nvPr/>
        </p:nvSpPr>
        <p:spPr>
          <a:xfrm>
            <a:off x="3731224" y="892403"/>
            <a:ext cx="2385054"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2400" dirty="0" smtClean="0"/>
              <a:t>Food</a:t>
            </a:r>
            <a:endParaRPr lang="en-GB" sz="2400" dirty="0"/>
          </a:p>
        </p:txBody>
      </p:sp>
    </p:spTree>
    <p:extLst>
      <p:ext uri="{BB962C8B-B14F-4D97-AF65-F5344CB8AC3E}">
        <p14:creationId xmlns:p14="http://schemas.microsoft.com/office/powerpoint/2010/main" val="953045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30332-45F6-4A18-8381-2F90FF1EA4D1}"/>
              </a:ext>
            </a:extLst>
          </p:cNvPr>
          <p:cNvSpPr>
            <a:spLocks noGrp="1"/>
          </p:cNvSpPr>
          <p:nvPr>
            <p:ph type="ctrTitle"/>
          </p:nvPr>
        </p:nvSpPr>
        <p:spPr>
          <a:xfrm>
            <a:off x="2007780" y="339288"/>
            <a:ext cx="6045651" cy="425634"/>
          </a:xfrm>
        </p:spPr>
        <p:txBody>
          <a:bodyPr/>
          <a:lstStyle/>
          <a:p>
            <a:pPr algn="ctr"/>
            <a:r>
              <a:rPr lang="en-GB" sz="2000" dirty="0" smtClean="0"/>
              <a:t>RECOVERY PLAN WORKSHOP </a:t>
            </a:r>
            <a:endParaRPr lang="en-GB" sz="2000" dirty="0"/>
          </a:p>
        </p:txBody>
      </p:sp>
      <p:sp>
        <p:nvSpPr>
          <p:cNvPr id="3" name="Subtitle 2">
            <a:extLst>
              <a:ext uri="{FF2B5EF4-FFF2-40B4-BE49-F238E27FC236}">
                <a16:creationId xmlns:a16="http://schemas.microsoft.com/office/drawing/2014/main" xmlns="" id="{B626D645-B596-4F58-842D-B4F74F9D5F03}"/>
              </a:ext>
            </a:extLst>
          </p:cNvPr>
          <p:cNvSpPr>
            <a:spLocks noGrp="1"/>
          </p:cNvSpPr>
          <p:nvPr>
            <p:ph type="subTitle" idx="1"/>
          </p:nvPr>
        </p:nvSpPr>
        <p:spPr>
          <a:xfrm>
            <a:off x="2652889" y="1276128"/>
            <a:ext cx="4699000" cy="328049"/>
          </a:xfrm>
        </p:spPr>
        <p:txBody>
          <a:bodyPr>
            <a:noAutofit/>
          </a:bodyPr>
          <a:lstStyle/>
          <a:p>
            <a:pPr algn="ctr"/>
            <a:r>
              <a:rPr lang="en-GB" sz="2400" dirty="0"/>
              <a:t>Suggestions </a:t>
            </a:r>
            <a:r>
              <a:rPr lang="en-GB" sz="2400" dirty="0" smtClean="0"/>
              <a:t>for Wiltshire Council</a:t>
            </a:r>
            <a:endParaRPr lang="en-GB" sz="2400" dirty="0"/>
          </a:p>
        </p:txBody>
      </p:sp>
      <p:pic>
        <p:nvPicPr>
          <p:cNvPr id="5" name="Picture 4" descr="A picture containing food&#10;&#10;Description automatically generated">
            <a:extLst>
              <a:ext uri="{FF2B5EF4-FFF2-40B4-BE49-F238E27FC236}">
                <a16:creationId xmlns:a16="http://schemas.microsoft.com/office/drawing/2014/main" xmlns="" id="{55C61E50-26C5-4978-A530-AD9BF51632F7}"/>
              </a:ext>
            </a:extLst>
          </p:cNvPr>
          <p:cNvPicPr>
            <a:picLocks noChangeAspect="1"/>
          </p:cNvPicPr>
          <p:nvPr/>
        </p:nvPicPr>
        <p:blipFill>
          <a:blip r:embed="rId3"/>
          <a:stretch>
            <a:fillRect/>
          </a:stretch>
        </p:blipFill>
        <p:spPr>
          <a:xfrm>
            <a:off x="676343" y="297991"/>
            <a:ext cx="1750012" cy="1601703"/>
          </a:xfrm>
          <a:prstGeom prst="rect">
            <a:avLst/>
          </a:prstGeom>
        </p:spPr>
      </p:pic>
      <p:sp>
        <p:nvSpPr>
          <p:cNvPr id="9" name="Subtitle 2">
            <a:extLst>
              <a:ext uri="{FF2B5EF4-FFF2-40B4-BE49-F238E27FC236}">
                <a16:creationId xmlns:a16="http://schemas.microsoft.com/office/drawing/2014/main" xmlns="" id="{B626D645-B596-4F58-842D-B4F74F9D5F03}"/>
              </a:ext>
            </a:extLst>
          </p:cNvPr>
          <p:cNvSpPr txBox="1">
            <a:spLocks/>
          </p:cNvSpPr>
          <p:nvPr/>
        </p:nvSpPr>
        <p:spPr>
          <a:xfrm>
            <a:off x="797152" y="1899694"/>
            <a:ext cx="7233197"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a:r>
              <a:rPr lang="en-GB" sz="1600" dirty="0" smtClean="0"/>
              <a:t>Respond to interest in local Food production</a:t>
            </a:r>
          </a:p>
          <a:p>
            <a:pPr marL="342900" indent="-342900" algn="l">
              <a:buFont typeface="Arial"/>
              <a:buChar char="•"/>
            </a:pPr>
            <a:r>
              <a:rPr lang="en-GB" sz="1400" dirty="0"/>
              <a:t>Research the demand for allotments, CSA’s, community orchards </a:t>
            </a:r>
            <a:r>
              <a:rPr lang="en-GB" sz="1400" dirty="0" smtClean="0"/>
              <a:t>etc.  </a:t>
            </a:r>
            <a:r>
              <a:rPr lang="en-GB" sz="1400" dirty="0"/>
              <a:t>across the county, together with parish, town councils and others. Identify possible Council land, possibly including county farms, to help meet this demand , together with any other unused land. </a:t>
            </a:r>
          </a:p>
          <a:p>
            <a:pPr marL="342900" indent="-342900" algn="l">
              <a:buFont typeface="Arial"/>
              <a:buChar char="•"/>
            </a:pPr>
            <a:r>
              <a:rPr lang="en-GB" sz="1400" dirty="0"/>
              <a:t> Include growing areas </a:t>
            </a:r>
            <a:r>
              <a:rPr lang="en-GB" sz="1400" dirty="0" smtClean="0"/>
              <a:t>(e.g. </a:t>
            </a:r>
            <a:r>
              <a:rPr lang="en-GB" sz="1400" dirty="0"/>
              <a:t>allotments, orchards) in planning guidelines for new developments. </a:t>
            </a:r>
          </a:p>
          <a:p>
            <a:pPr lvl="0" algn="l"/>
            <a:r>
              <a:rPr lang="en-GB" sz="1600" dirty="0" smtClean="0"/>
              <a:t>Supporting </a:t>
            </a:r>
            <a:r>
              <a:rPr lang="en-GB" sz="1600" dirty="0"/>
              <a:t>local food </a:t>
            </a:r>
            <a:r>
              <a:rPr lang="en-GB" sz="1600" dirty="0" smtClean="0"/>
              <a:t>production</a:t>
            </a:r>
          </a:p>
          <a:p>
            <a:pPr marL="285750" lvl="0" indent="-285750" algn="l">
              <a:buFont typeface="Arial"/>
              <a:buChar char="•"/>
            </a:pPr>
            <a:r>
              <a:rPr lang="en-GB" sz="1400" dirty="0" smtClean="0"/>
              <a:t>Produce </a:t>
            </a:r>
            <a:r>
              <a:rPr lang="en-GB" sz="1400" dirty="0"/>
              <a:t>countywide directory, with logo, of food producers, building on local research. </a:t>
            </a:r>
            <a:r>
              <a:rPr lang="en-GB" sz="1400" dirty="0" smtClean="0"/>
              <a:t>Progress work on ‘Wealth </a:t>
            </a:r>
            <a:r>
              <a:rPr lang="en-GB" sz="1400" dirty="0"/>
              <a:t>of </a:t>
            </a:r>
            <a:r>
              <a:rPr lang="en-GB" sz="1400" dirty="0" smtClean="0"/>
              <a:t>Wiltshire’ </a:t>
            </a:r>
            <a:r>
              <a:rPr lang="en-GB" sz="1400" dirty="0"/>
              <a:t>plans. </a:t>
            </a:r>
          </a:p>
          <a:p>
            <a:pPr marL="285750" lvl="0" indent="-285750" algn="l">
              <a:buFont typeface="Arial"/>
              <a:buChar char="•"/>
            </a:pPr>
            <a:r>
              <a:rPr lang="en-GB" sz="1400" dirty="0"/>
              <a:t>Raise awareness of the importance of local food, and its availability. </a:t>
            </a:r>
          </a:p>
          <a:p>
            <a:pPr marL="285750" indent="-285750" algn="l">
              <a:buFont typeface="Arial"/>
              <a:buChar char="•"/>
            </a:pPr>
            <a:r>
              <a:rPr lang="en-GB" sz="1400" dirty="0"/>
              <a:t>Support distribution networks, including new ones developed during pandemic </a:t>
            </a:r>
            <a:endParaRPr lang="en-GB" sz="1400" dirty="0" smtClean="0"/>
          </a:p>
          <a:p>
            <a:pPr lvl="0" algn="l"/>
            <a:r>
              <a:rPr lang="en-GB" sz="1600" dirty="0" smtClean="0"/>
              <a:t>Increased </a:t>
            </a:r>
            <a:r>
              <a:rPr lang="en-GB" sz="1600" dirty="0"/>
              <a:t>procurement of local Food </a:t>
            </a:r>
          </a:p>
          <a:p>
            <a:pPr marL="285750" lvl="0" indent="-285750" algn="l">
              <a:buFont typeface="Arial"/>
              <a:buChar char="•"/>
            </a:pPr>
            <a:r>
              <a:rPr lang="en-GB" sz="1400" dirty="0"/>
              <a:t>Use the café at County Hall (and any other catering) as the starting point, then share experience with schools, and </a:t>
            </a:r>
            <a:r>
              <a:rPr lang="en-GB" sz="1400" dirty="0" smtClean="0"/>
              <a:t>others. </a:t>
            </a:r>
            <a:r>
              <a:rPr lang="en-GB" sz="1400" dirty="0"/>
              <a:t>Also a useful awareness raising tool among councillors, Council staff and café users. </a:t>
            </a:r>
          </a:p>
          <a:p>
            <a:pPr marL="342900" indent="-342900" algn="l">
              <a:buFont typeface="+mj-lt"/>
              <a:buAutoNum type="arabicPeriod"/>
            </a:pPr>
            <a:endParaRPr lang="en-GB" sz="1600" dirty="0"/>
          </a:p>
        </p:txBody>
      </p:sp>
      <p:sp>
        <p:nvSpPr>
          <p:cNvPr id="8" name="Subtitle 2">
            <a:extLst>
              <a:ext uri="{FF2B5EF4-FFF2-40B4-BE49-F238E27FC236}">
                <a16:creationId xmlns:a16="http://schemas.microsoft.com/office/drawing/2014/main" xmlns="" id="{B626D645-B596-4F58-842D-B4F74F9D5F03}"/>
              </a:ext>
            </a:extLst>
          </p:cNvPr>
          <p:cNvSpPr txBox="1">
            <a:spLocks/>
          </p:cNvSpPr>
          <p:nvPr/>
        </p:nvSpPr>
        <p:spPr>
          <a:xfrm>
            <a:off x="3731224" y="892403"/>
            <a:ext cx="2385054" cy="32804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sz="2400" dirty="0" smtClean="0"/>
              <a:t>Food</a:t>
            </a:r>
            <a:endParaRPr lang="en-GB" sz="2400" dirty="0"/>
          </a:p>
        </p:txBody>
      </p:sp>
    </p:spTree>
    <p:extLst>
      <p:ext uri="{BB962C8B-B14F-4D97-AF65-F5344CB8AC3E}">
        <p14:creationId xmlns:p14="http://schemas.microsoft.com/office/powerpoint/2010/main" val="2602994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3354</TotalTime>
  <Words>2920</Words>
  <Application>Microsoft Macintosh PowerPoint</Application>
  <PresentationFormat>On-screen Show (4:3)</PresentationFormat>
  <Paragraphs>304</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Facet</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lpstr>RECOVERY PLAN WORKSHOP </vt:lpstr>
    </vt:vector>
  </TitlesOfParts>
  <Company>All The Kit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RECOVERY PLAN WORKSHOP </dc:title>
  <dc:creator>Christian Lange</dc:creator>
  <cp:lastModifiedBy>Christian Lange</cp:lastModifiedBy>
  <cp:revision>72</cp:revision>
  <cp:lastPrinted>2020-08-19T08:21:10Z</cp:lastPrinted>
  <dcterms:created xsi:type="dcterms:W3CDTF">2020-08-13T11:19:03Z</dcterms:created>
  <dcterms:modified xsi:type="dcterms:W3CDTF">2020-08-19T15:35:16Z</dcterms:modified>
</cp:coreProperties>
</file>