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74"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 McHugh" initials="EM" lastIdx="1" clrIdx="0">
    <p:extLst>
      <p:ext uri="{19B8F6BF-5375-455C-9EA6-DF929625EA0E}">
        <p15:presenceInfo xmlns:p15="http://schemas.microsoft.com/office/powerpoint/2012/main" userId="6da28d854edb6d5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4"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'Question 2'!$B$3</c:f>
              <c:strCache>
                <c:ptCount val="1"/>
                <c:pt idx="0">
                  <c:v>Not important</c:v>
                </c:pt>
              </c:strCache>
            </c:strRef>
          </c:tx>
          <c:spPr>
            <a:solidFill>
              <a:srgbClr val="00BF6F"/>
            </a:solidFill>
            <a:ln>
              <a:prstDash val="solid"/>
            </a:ln>
          </c:spPr>
          <c:invertIfNegative val="0"/>
          <c:cat>
            <c:strRef>
              <c:f>'Question 2'!$A$4:$A$14</c:f>
              <c:strCache>
                <c:ptCount val="11"/>
                <c:pt idx="0">
                  <c:v>Inclusion of Electric Vehicle charge points in planning permission for new developments</c:v>
                </c:pt>
                <c:pt idx="1">
                  <c:v>Proper integrated transport planning from village to town and station infrastructure for cycle-ways, including lockable bike racks and marked fast-bike lanes in main highways</c:v>
                </c:pt>
                <c:pt idx="2">
                  <c:v>Education of the Wiltshire public by highlighting the CO2 &amp; pollutants generated in the county</c:v>
                </c:pt>
                <c:pt idx="3">
                  <c:v>Increased provision of separate cycleways</c:v>
                </c:pt>
                <c:pt idx="4">
                  <c:v>Increased provision and maintenance of electric car charging points</c:v>
                </c:pt>
                <c:pt idx="5">
                  <c:v>Increased provision of footpaths and pavements linking towns with neighbouring villages</c:v>
                </c:pt>
                <c:pt idx="6">
                  <c:v>Strategy for transition to hydrogen for heavy vehicles such as refuse collection vehicles and buses</c:v>
                </c:pt>
                <c:pt idx="7">
                  <c:v>Increased provision of bus routes</c:v>
                </c:pt>
                <c:pt idx="8">
                  <c:v>Increased subsidies for public transport</c:v>
                </c:pt>
                <c:pt idx="9">
                  <c:v>Replacement of Wiltshire Council's own vehicle fleet and all commissioned vehicles by ULEV (electric or hydrogen fuel cell) as quickly as possible</c:v>
                </c:pt>
                <c:pt idx="10">
                  <c:v>Reduced spending on roads, with a halt on all new road construction</c:v>
                </c:pt>
              </c:strCache>
            </c:strRef>
          </c:cat>
          <c:val>
            <c:numRef>
              <c:f>'Question 2'!$B$4:$B$14</c:f>
              <c:numCache>
                <c:formatCode>0.00%</c:formatCode>
                <c:ptCount val="11"/>
                <c:pt idx="0">
                  <c:v>1.12E-2</c:v>
                </c:pt>
                <c:pt idx="1">
                  <c:v>1.12E-2</c:v>
                </c:pt>
                <c:pt idx="2">
                  <c:v>3.3700000000000001E-2</c:v>
                </c:pt>
                <c:pt idx="3">
                  <c:v>1.12E-2</c:v>
                </c:pt>
                <c:pt idx="4">
                  <c:v>1.12E-2</c:v>
                </c:pt>
                <c:pt idx="5">
                  <c:v>1.12E-2</c:v>
                </c:pt>
                <c:pt idx="6">
                  <c:v>2.2499999999999999E-2</c:v>
                </c:pt>
                <c:pt idx="7">
                  <c:v>1.12E-2</c:v>
                </c:pt>
                <c:pt idx="8">
                  <c:v>1.12E-2</c:v>
                </c:pt>
                <c:pt idx="9">
                  <c:v>1.12E-2</c:v>
                </c:pt>
                <c:pt idx="10">
                  <c:v>0.1124</c:v>
                </c:pt>
              </c:numCache>
            </c:numRef>
          </c:val>
          <c:extLst>
            <c:ext xmlns:c16="http://schemas.microsoft.com/office/drawing/2014/chart" uri="{C3380CC4-5D6E-409C-BE32-E72D297353CC}">
              <c16:uniqueId val="{00000000-D710-4FB1-ABA3-DD0CC190FA5B}"/>
            </c:ext>
          </c:extLst>
        </c:ser>
        <c:ser>
          <c:idx val="1"/>
          <c:order val="1"/>
          <c:tx>
            <c:strRef>
              <c:f>'Question 2'!$D$3</c:f>
              <c:strCache>
                <c:ptCount val="1"/>
                <c:pt idx="0">
                  <c:v>Fairly unimportant</c:v>
                </c:pt>
              </c:strCache>
            </c:strRef>
          </c:tx>
          <c:spPr>
            <a:solidFill>
              <a:srgbClr val="507CB6"/>
            </a:solidFill>
            <a:ln>
              <a:prstDash val="solid"/>
            </a:ln>
          </c:spPr>
          <c:invertIfNegative val="0"/>
          <c:cat>
            <c:strRef>
              <c:f>'Question 2'!$A$4:$A$14</c:f>
              <c:strCache>
                <c:ptCount val="11"/>
                <c:pt idx="0">
                  <c:v>Inclusion of Electric Vehicle charge points in planning permission for new developments</c:v>
                </c:pt>
                <c:pt idx="1">
                  <c:v>Proper integrated transport planning from village to town and station infrastructure for cycle-ways, including lockable bike racks and marked fast-bike lanes in main highways</c:v>
                </c:pt>
                <c:pt idx="2">
                  <c:v>Education of the Wiltshire public by highlighting the CO2 &amp; pollutants generated in the county</c:v>
                </c:pt>
                <c:pt idx="3">
                  <c:v>Increased provision of separate cycleways</c:v>
                </c:pt>
                <c:pt idx="4">
                  <c:v>Increased provision and maintenance of electric car charging points</c:v>
                </c:pt>
                <c:pt idx="5">
                  <c:v>Increased provision of footpaths and pavements linking towns with neighbouring villages</c:v>
                </c:pt>
                <c:pt idx="6">
                  <c:v>Strategy for transition to hydrogen for heavy vehicles such as refuse collection vehicles and buses</c:v>
                </c:pt>
                <c:pt idx="7">
                  <c:v>Increased provision of bus routes</c:v>
                </c:pt>
                <c:pt idx="8">
                  <c:v>Increased subsidies for public transport</c:v>
                </c:pt>
                <c:pt idx="9">
                  <c:v>Replacement of Wiltshire Council's own vehicle fleet and all commissioned vehicles by ULEV (electric or hydrogen fuel cell) as quickly as possible</c:v>
                </c:pt>
                <c:pt idx="10">
                  <c:v>Reduced spending on roads, with a halt on all new road construction</c:v>
                </c:pt>
              </c:strCache>
            </c:strRef>
          </c:cat>
          <c:val>
            <c:numRef>
              <c:f>'Question 2'!$D$4:$D$14</c:f>
              <c:numCache>
                <c:formatCode>0.00%</c:formatCode>
                <c:ptCount val="11"/>
                <c:pt idx="0">
                  <c:v>0</c:v>
                </c:pt>
                <c:pt idx="1">
                  <c:v>0</c:v>
                </c:pt>
                <c:pt idx="2">
                  <c:v>1.12E-2</c:v>
                </c:pt>
                <c:pt idx="3">
                  <c:v>3.3700000000000001E-2</c:v>
                </c:pt>
                <c:pt idx="4">
                  <c:v>2.2499999999999999E-2</c:v>
                </c:pt>
                <c:pt idx="5">
                  <c:v>1.12E-2</c:v>
                </c:pt>
                <c:pt idx="6">
                  <c:v>0</c:v>
                </c:pt>
                <c:pt idx="7">
                  <c:v>3.3700000000000001E-2</c:v>
                </c:pt>
                <c:pt idx="8">
                  <c:v>4.4900000000000002E-2</c:v>
                </c:pt>
                <c:pt idx="9">
                  <c:v>2.2499999999999999E-2</c:v>
                </c:pt>
                <c:pt idx="10">
                  <c:v>4.4900000000000002E-2</c:v>
                </c:pt>
              </c:numCache>
            </c:numRef>
          </c:val>
          <c:extLst>
            <c:ext xmlns:c16="http://schemas.microsoft.com/office/drawing/2014/chart" uri="{C3380CC4-5D6E-409C-BE32-E72D297353CC}">
              <c16:uniqueId val="{00000001-D710-4FB1-ABA3-DD0CC190FA5B}"/>
            </c:ext>
          </c:extLst>
        </c:ser>
        <c:ser>
          <c:idx val="2"/>
          <c:order val="2"/>
          <c:tx>
            <c:strRef>
              <c:f>'Question 2'!$F$3</c:f>
              <c:strCache>
                <c:ptCount val="1"/>
                <c:pt idx="0">
                  <c:v>Neutral</c:v>
                </c:pt>
              </c:strCache>
            </c:strRef>
          </c:tx>
          <c:spPr>
            <a:solidFill>
              <a:srgbClr val="F9BE00"/>
            </a:solidFill>
            <a:ln>
              <a:prstDash val="solid"/>
            </a:ln>
          </c:spPr>
          <c:invertIfNegative val="0"/>
          <c:cat>
            <c:strRef>
              <c:f>'Question 2'!$A$4:$A$14</c:f>
              <c:strCache>
                <c:ptCount val="11"/>
                <c:pt idx="0">
                  <c:v>Inclusion of Electric Vehicle charge points in planning permission for new developments</c:v>
                </c:pt>
                <c:pt idx="1">
                  <c:v>Proper integrated transport planning from village to town and station infrastructure for cycle-ways, including lockable bike racks and marked fast-bike lanes in main highways</c:v>
                </c:pt>
                <c:pt idx="2">
                  <c:v>Education of the Wiltshire public by highlighting the CO2 &amp; pollutants generated in the county</c:v>
                </c:pt>
                <c:pt idx="3">
                  <c:v>Increased provision of separate cycleways</c:v>
                </c:pt>
                <c:pt idx="4">
                  <c:v>Increased provision and maintenance of electric car charging points</c:v>
                </c:pt>
                <c:pt idx="5">
                  <c:v>Increased provision of footpaths and pavements linking towns with neighbouring villages</c:v>
                </c:pt>
                <c:pt idx="6">
                  <c:v>Strategy for transition to hydrogen for heavy vehicles such as refuse collection vehicles and buses</c:v>
                </c:pt>
                <c:pt idx="7">
                  <c:v>Increased provision of bus routes</c:v>
                </c:pt>
                <c:pt idx="8">
                  <c:v>Increased subsidies for public transport</c:v>
                </c:pt>
                <c:pt idx="9">
                  <c:v>Replacement of Wiltshire Council's own vehicle fleet and all commissioned vehicles by ULEV (electric or hydrogen fuel cell) as quickly as possible</c:v>
                </c:pt>
                <c:pt idx="10">
                  <c:v>Reduced spending on roads, with a halt on all new road construction</c:v>
                </c:pt>
              </c:strCache>
            </c:strRef>
          </c:cat>
          <c:val>
            <c:numRef>
              <c:f>'Question 2'!$F$4:$F$14</c:f>
              <c:numCache>
                <c:formatCode>0.00%</c:formatCode>
                <c:ptCount val="11"/>
                <c:pt idx="0">
                  <c:v>5.62E-2</c:v>
                </c:pt>
                <c:pt idx="1">
                  <c:v>6.7400000000000002E-2</c:v>
                </c:pt>
                <c:pt idx="2">
                  <c:v>5.62E-2</c:v>
                </c:pt>
                <c:pt idx="3">
                  <c:v>5.62E-2</c:v>
                </c:pt>
                <c:pt idx="4">
                  <c:v>0.1011</c:v>
                </c:pt>
                <c:pt idx="5">
                  <c:v>5.62E-2</c:v>
                </c:pt>
                <c:pt idx="6">
                  <c:v>8.9900000000000008E-2</c:v>
                </c:pt>
                <c:pt idx="7">
                  <c:v>0.1011</c:v>
                </c:pt>
                <c:pt idx="8">
                  <c:v>0.1011</c:v>
                </c:pt>
                <c:pt idx="9">
                  <c:v>0.1011</c:v>
                </c:pt>
                <c:pt idx="10">
                  <c:v>0.22470000000000001</c:v>
                </c:pt>
              </c:numCache>
            </c:numRef>
          </c:val>
          <c:extLst>
            <c:ext xmlns:c16="http://schemas.microsoft.com/office/drawing/2014/chart" uri="{C3380CC4-5D6E-409C-BE32-E72D297353CC}">
              <c16:uniqueId val="{00000002-D710-4FB1-ABA3-DD0CC190FA5B}"/>
            </c:ext>
          </c:extLst>
        </c:ser>
        <c:ser>
          <c:idx val="3"/>
          <c:order val="3"/>
          <c:tx>
            <c:strRef>
              <c:f>'Question 2'!$H$3</c:f>
              <c:strCache>
                <c:ptCount val="1"/>
                <c:pt idx="0">
                  <c:v>Fairly important</c:v>
                </c:pt>
              </c:strCache>
            </c:strRef>
          </c:tx>
          <c:spPr>
            <a:solidFill>
              <a:srgbClr val="6BC8CD"/>
            </a:solidFill>
            <a:ln>
              <a:prstDash val="solid"/>
            </a:ln>
          </c:spPr>
          <c:invertIfNegative val="0"/>
          <c:cat>
            <c:strRef>
              <c:f>'Question 2'!$A$4:$A$14</c:f>
              <c:strCache>
                <c:ptCount val="11"/>
                <c:pt idx="0">
                  <c:v>Inclusion of Electric Vehicle charge points in planning permission for new developments</c:v>
                </c:pt>
                <c:pt idx="1">
                  <c:v>Proper integrated transport planning from village to town and station infrastructure for cycle-ways, including lockable bike racks and marked fast-bike lanes in main highways</c:v>
                </c:pt>
                <c:pt idx="2">
                  <c:v>Education of the Wiltshire public by highlighting the CO2 &amp; pollutants generated in the county</c:v>
                </c:pt>
                <c:pt idx="3">
                  <c:v>Increased provision of separate cycleways</c:v>
                </c:pt>
                <c:pt idx="4">
                  <c:v>Increased provision and maintenance of electric car charging points</c:v>
                </c:pt>
                <c:pt idx="5">
                  <c:v>Increased provision of footpaths and pavements linking towns with neighbouring villages</c:v>
                </c:pt>
                <c:pt idx="6">
                  <c:v>Strategy for transition to hydrogen for heavy vehicles such as refuse collection vehicles and buses</c:v>
                </c:pt>
                <c:pt idx="7">
                  <c:v>Increased provision of bus routes</c:v>
                </c:pt>
                <c:pt idx="8">
                  <c:v>Increased subsidies for public transport</c:v>
                </c:pt>
                <c:pt idx="9">
                  <c:v>Replacement of Wiltshire Council's own vehicle fleet and all commissioned vehicles by ULEV (electric or hydrogen fuel cell) as quickly as possible</c:v>
                </c:pt>
                <c:pt idx="10">
                  <c:v>Reduced spending on roads, with a halt on all new road construction</c:v>
                </c:pt>
              </c:strCache>
            </c:strRef>
          </c:cat>
          <c:val>
            <c:numRef>
              <c:f>'Question 2'!$H$4:$H$14</c:f>
              <c:numCache>
                <c:formatCode>0.00%</c:formatCode>
                <c:ptCount val="11"/>
                <c:pt idx="0">
                  <c:v>0.20219999999999999</c:v>
                </c:pt>
                <c:pt idx="1">
                  <c:v>0.20219999999999999</c:v>
                </c:pt>
                <c:pt idx="2">
                  <c:v>0.20219999999999999</c:v>
                </c:pt>
                <c:pt idx="3">
                  <c:v>0.2135</c:v>
                </c:pt>
                <c:pt idx="4">
                  <c:v>0.2697</c:v>
                </c:pt>
                <c:pt idx="5">
                  <c:v>0.33710000000000001</c:v>
                </c:pt>
                <c:pt idx="6">
                  <c:v>0.32579999999999998</c:v>
                </c:pt>
                <c:pt idx="7">
                  <c:v>0.33710000000000001</c:v>
                </c:pt>
                <c:pt idx="8">
                  <c:v>0.33710000000000001</c:v>
                </c:pt>
                <c:pt idx="9">
                  <c:v>0.38200000000000001</c:v>
                </c:pt>
                <c:pt idx="10">
                  <c:v>0.20219999999999999</c:v>
                </c:pt>
              </c:numCache>
            </c:numRef>
          </c:val>
          <c:extLst>
            <c:ext xmlns:c16="http://schemas.microsoft.com/office/drawing/2014/chart" uri="{C3380CC4-5D6E-409C-BE32-E72D297353CC}">
              <c16:uniqueId val="{00000003-D710-4FB1-ABA3-DD0CC190FA5B}"/>
            </c:ext>
          </c:extLst>
        </c:ser>
        <c:ser>
          <c:idx val="4"/>
          <c:order val="4"/>
          <c:tx>
            <c:strRef>
              <c:f>'Question 2'!$J$3</c:f>
              <c:strCache>
                <c:ptCount val="1"/>
                <c:pt idx="0">
                  <c:v>Very important</c:v>
                </c:pt>
              </c:strCache>
            </c:strRef>
          </c:tx>
          <c:spPr>
            <a:solidFill>
              <a:srgbClr val="FF8B4F"/>
            </a:solidFill>
            <a:ln>
              <a:prstDash val="solid"/>
            </a:ln>
          </c:spPr>
          <c:invertIfNegative val="0"/>
          <c:cat>
            <c:strRef>
              <c:f>'Question 2'!$A$4:$A$14</c:f>
              <c:strCache>
                <c:ptCount val="11"/>
                <c:pt idx="0">
                  <c:v>Inclusion of Electric Vehicle charge points in planning permission for new developments</c:v>
                </c:pt>
                <c:pt idx="1">
                  <c:v>Proper integrated transport planning from village to town and station infrastructure for cycle-ways, including lockable bike racks and marked fast-bike lanes in main highways</c:v>
                </c:pt>
                <c:pt idx="2">
                  <c:v>Education of the Wiltshire public by highlighting the CO2 &amp; pollutants generated in the county</c:v>
                </c:pt>
                <c:pt idx="3">
                  <c:v>Increased provision of separate cycleways</c:v>
                </c:pt>
                <c:pt idx="4">
                  <c:v>Increased provision and maintenance of electric car charging points</c:v>
                </c:pt>
                <c:pt idx="5">
                  <c:v>Increased provision of footpaths and pavements linking towns with neighbouring villages</c:v>
                </c:pt>
                <c:pt idx="6">
                  <c:v>Strategy for transition to hydrogen for heavy vehicles such as refuse collection vehicles and buses</c:v>
                </c:pt>
                <c:pt idx="7">
                  <c:v>Increased provision of bus routes</c:v>
                </c:pt>
                <c:pt idx="8">
                  <c:v>Increased subsidies for public transport</c:v>
                </c:pt>
                <c:pt idx="9">
                  <c:v>Replacement of Wiltshire Council's own vehicle fleet and all commissioned vehicles by ULEV (electric or hydrogen fuel cell) as quickly as possible</c:v>
                </c:pt>
                <c:pt idx="10">
                  <c:v>Reduced spending on roads, with a halt on all new road construction</c:v>
                </c:pt>
              </c:strCache>
            </c:strRef>
          </c:cat>
          <c:val>
            <c:numRef>
              <c:f>'Question 2'!$J$4:$J$14</c:f>
              <c:numCache>
                <c:formatCode>0.00%</c:formatCode>
                <c:ptCount val="11"/>
                <c:pt idx="0">
                  <c:v>0.73030000000000006</c:v>
                </c:pt>
                <c:pt idx="1">
                  <c:v>0.71909999999999996</c:v>
                </c:pt>
                <c:pt idx="2">
                  <c:v>0.6966</c:v>
                </c:pt>
                <c:pt idx="3">
                  <c:v>0.68540000000000001</c:v>
                </c:pt>
                <c:pt idx="4">
                  <c:v>0.59549999999999992</c:v>
                </c:pt>
                <c:pt idx="5">
                  <c:v>0.58430000000000004</c:v>
                </c:pt>
                <c:pt idx="6">
                  <c:v>0.56179999999999997</c:v>
                </c:pt>
                <c:pt idx="7">
                  <c:v>0.51690000000000003</c:v>
                </c:pt>
                <c:pt idx="8">
                  <c:v>0.50560000000000005</c:v>
                </c:pt>
                <c:pt idx="9">
                  <c:v>0.48309999999999997</c:v>
                </c:pt>
                <c:pt idx="10">
                  <c:v>0.41570000000000001</c:v>
                </c:pt>
              </c:numCache>
            </c:numRef>
          </c:val>
          <c:extLst>
            <c:ext xmlns:c16="http://schemas.microsoft.com/office/drawing/2014/chart" uri="{C3380CC4-5D6E-409C-BE32-E72D297353CC}">
              <c16:uniqueId val="{00000004-D710-4FB1-ABA3-DD0CC190FA5B}"/>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0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legend>
      <c:legendPos val="r"/>
      <c:layout/>
      <c:overlay val="0"/>
    </c:legend>
    <c:plotVisOnly val="0"/>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Buildings!$B$3</c:f>
              <c:strCache>
                <c:ptCount val="1"/>
                <c:pt idx="0">
                  <c:v>Not important</c:v>
                </c:pt>
              </c:strCache>
            </c:strRef>
          </c:tx>
          <c:spPr>
            <a:solidFill>
              <a:srgbClr val="00BF6F"/>
            </a:solidFill>
            <a:ln>
              <a:prstDash val="solid"/>
            </a:ln>
          </c:spPr>
          <c:invertIfNegative val="0"/>
          <c:cat>
            <c:strRef>
              <c:f>Buildings!$A$4:$A$10</c:f>
              <c:strCache>
                <c:ptCount val="7"/>
                <c:pt idx="0">
                  <c:v>Increased energy efficient standards for all new housing in advance of and aim to exceed the proposed Future Homes Standard (to be introduced in 2025)</c:v>
                </c:pt>
                <c:pt idx="1">
                  <c:v>Greater support for energy retrofitting advice and promotion</c:v>
                </c:pt>
                <c:pt idx="2">
                  <c:v>Energy efficient retrofitting of all Wiltshire social housing starting immediately</c:v>
                </c:pt>
                <c:pt idx="3">
                  <c:v>Education of the Wiltshire public by highlighting the CO2 generated in the county</c:v>
                </c:pt>
                <c:pt idx="4">
                  <c:v>Net zero carbon standards required for all retrofitting planning applications</c:v>
                </c:pt>
                <c:pt idx="5">
                  <c:v>Measurement of progress in housing conversion/construction with zero carbon outcome against baseline</c:v>
                </c:pt>
                <c:pt idx="6">
                  <c:v>Promotion of existing Wiltshire zero carbon homes, including tour for councillors</c:v>
                </c:pt>
              </c:strCache>
            </c:strRef>
          </c:cat>
          <c:val>
            <c:numRef>
              <c:f>Buildings!$B$4:$B$10</c:f>
              <c:numCache>
                <c:formatCode>0.00%</c:formatCode>
                <c:ptCount val="7"/>
                <c:pt idx="0">
                  <c:v>2.2499999999999999E-2</c:v>
                </c:pt>
                <c:pt idx="1">
                  <c:v>1.12E-2</c:v>
                </c:pt>
                <c:pt idx="2">
                  <c:v>2.2499999999999999E-2</c:v>
                </c:pt>
                <c:pt idx="3">
                  <c:v>2.2499999999999999E-2</c:v>
                </c:pt>
                <c:pt idx="4">
                  <c:v>2.2499999999999999E-2</c:v>
                </c:pt>
                <c:pt idx="5">
                  <c:v>1.12E-2</c:v>
                </c:pt>
                <c:pt idx="6">
                  <c:v>2.2499999999999999E-2</c:v>
                </c:pt>
              </c:numCache>
            </c:numRef>
          </c:val>
          <c:extLst>
            <c:ext xmlns:c16="http://schemas.microsoft.com/office/drawing/2014/chart" uri="{C3380CC4-5D6E-409C-BE32-E72D297353CC}">
              <c16:uniqueId val="{00000000-8EEE-4011-9330-2D6D51FCD976}"/>
            </c:ext>
          </c:extLst>
        </c:ser>
        <c:ser>
          <c:idx val="1"/>
          <c:order val="1"/>
          <c:tx>
            <c:strRef>
              <c:f>Buildings!$D$3</c:f>
              <c:strCache>
                <c:ptCount val="1"/>
                <c:pt idx="0">
                  <c:v>Fairly unimportant</c:v>
                </c:pt>
              </c:strCache>
            </c:strRef>
          </c:tx>
          <c:spPr>
            <a:solidFill>
              <a:srgbClr val="507CB6"/>
            </a:solidFill>
            <a:ln>
              <a:prstDash val="solid"/>
            </a:ln>
          </c:spPr>
          <c:invertIfNegative val="0"/>
          <c:cat>
            <c:strRef>
              <c:f>Buildings!$A$4:$A$10</c:f>
              <c:strCache>
                <c:ptCount val="7"/>
                <c:pt idx="0">
                  <c:v>Increased energy efficient standards for all new housing in advance of and aim to exceed the proposed Future Homes Standard (to be introduced in 2025)</c:v>
                </c:pt>
                <c:pt idx="1">
                  <c:v>Greater support for energy retrofitting advice and promotion</c:v>
                </c:pt>
                <c:pt idx="2">
                  <c:v>Energy efficient retrofitting of all Wiltshire social housing starting immediately</c:v>
                </c:pt>
                <c:pt idx="3">
                  <c:v>Education of the Wiltshire public by highlighting the CO2 generated in the county</c:v>
                </c:pt>
                <c:pt idx="4">
                  <c:v>Net zero carbon standards required for all retrofitting planning applications</c:v>
                </c:pt>
                <c:pt idx="5">
                  <c:v>Measurement of progress in housing conversion/construction with zero carbon outcome against baseline</c:v>
                </c:pt>
                <c:pt idx="6">
                  <c:v>Promotion of existing Wiltshire zero carbon homes, including tour for councillors</c:v>
                </c:pt>
              </c:strCache>
            </c:strRef>
          </c:cat>
          <c:val>
            <c:numRef>
              <c:f>Buildings!$D$4:$D$10</c:f>
              <c:numCache>
                <c:formatCode>0.00%</c:formatCode>
                <c:ptCount val="7"/>
                <c:pt idx="0">
                  <c:v>0</c:v>
                </c:pt>
                <c:pt idx="1">
                  <c:v>0</c:v>
                </c:pt>
                <c:pt idx="2">
                  <c:v>1.12E-2</c:v>
                </c:pt>
                <c:pt idx="3">
                  <c:v>2.2499999999999999E-2</c:v>
                </c:pt>
                <c:pt idx="4">
                  <c:v>1.12E-2</c:v>
                </c:pt>
                <c:pt idx="5">
                  <c:v>2.2499999999999999E-2</c:v>
                </c:pt>
                <c:pt idx="6">
                  <c:v>1.12E-2</c:v>
                </c:pt>
              </c:numCache>
            </c:numRef>
          </c:val>
          <c:extLst>
            <c:ext xmlns:c16="http://schemas.microsoft.com/office/drawing/2014/chart" uri="{C3380CC4-5D6E-409C-BE32-E72D297353CC}">
              <c16:uniqueId val="{00000001-8EEE-4011-9330-2D6D51FCD976}"/>
            </c:ext>
          </c:extLst>
        </c:ser>
        <c:ser>
          <c:idx val="2"/>
          <c:order val="2"/>
          <c:tx>
            <c:strRef>
              <c:f>Buildings!$F$3</c:f>
              <c:strCache>
                <c:ptCount val="1"/>
                <c:pt idx="0">
                  <c:v>Neutral</c:v>
                </c:pt>
              </c:strCache>
            </c:strRef>
          </c:tx>
          <c:spPr>
            <a:solidFill>
              <a:srgbClr val="F9BE00"/>
            </a:solidFill>
            <a:ln>
              <a:prstDash val="solid"/>
            </a:ln>
          </c:spPr>
          <c:invertIfNegative val="0"/>
          <c:cat>
            <c:strRef>
              <c:f>Buildings!$A$4:$A$10</c:f>
              <c:strCache>
                <c:ptCount val="7"/>
                <c:pt idx="0">
                  <c:v>Increased energy efficient standards for all new housing in advance of and aim to exceed the proposed Future Homes Standard (to be introduced in 2025)</c:v>
                </c:pt>
                <c:pt idx="1">
                  <c:v>Greater support for energy retrofitting advice and promotion</c:v>
                </c:pt>
                <c:pt idx="2">
                  <c:v>Energy efficient retrofitting of all Wiltshire social housing starting immediately</c:v>
                </c:pt>
                <c:pt idx="3">
                  <c:v>Education of the Wiltshire public by highlighting the CO2 generated in the county</c:v>
                </c:pt>
                <c:pt idx="4">
                  <c:v>Net zero carbon standards required for all retrofitting planning applications</c:v>
                </c:pt>
                <c:pt idx="5">
                  <c:v>Measurement of progress in housing conversion/construction with zero carbon outcome against baseline</c:v>
                </c:pt>
                <c:pt idx="6">
                  <c:v>Promotion of existing Wiltshire zero carbon homes, including tour for councillors</c:v>
                </c:pt>
              </c:strCache>
            </c:strRef>
          </c:cat>
          <c:val>
            <c:numRef>
              <c:f>Buildings!$F$4:$F$10</c:f>
              <c:numCache>
                <c:formatCode>0.00%</c:formatCode>
                <c:ptCount val="7"/>
                <c:pt idx="0">
                  <c:v>1.12E-2</c:v>
                </c:pt>
                <c:pt idx="1">
                  <c:v>5.62E-2</c:v>
                </c:pt>
                <c:pt idx="2">
                  <c:v>6.7400000000000002E-2</c:v>
                </c:pt>
                <c:pt idx="3">
                  <c:v>5.62E-2</c:v>
                </c:pt>
                <c:pt idx="4">
                  <c:v>8.9900000000000008E-2</c:v>
                </c:pt>
                <c:pt idx="5">
                  <c:v>8.9900000000000008E-2</c:v>
                </c:pt>
                <c:pt idx="6">
                  <c:v>0.16850000000000001</c:v>
                </c:pt>
              </c:numCache>
            </c:numRef>
          </c:val>
          <c:extLst>
            <c:ext xmlns:c16="http://schemas.microsoft.com/office/drawing/2014/chart" uri="{C3380CC4-5D6E-409C-BE32-E72D297353CC}">
              <c16:uniqueId val="{00000002-8EEE-4011-9330-2D6D51FCD976}"/>
            </c:ext>
          </c:extLst>
        </c:ser>
        <c:ser>
          <c:idx val="3"/>
          <c:order val="3"/>
          <c:tx>
            <c:strRef>
              <c:f>Buildings!$H$3</c:f>
              <c:strCache>
                <c:ptCount val="1"/>
                <c:pt idx="0">
                  <c:v>Fairly important</c:v>
                </c:pt>
              </c:strCache>
            </c:strRef>
          </c:tx>
          <c:spPr>
            <a:solidFill>
              <a:srgbClr val="6BC8CD"/>
            </a:solidFill>
            <a:ln>
              <a:prstDash val="solid"/>
            </a:ln>
          </c:spPr>
          <c:invertIfNegative val="0"/>
          <c:cat>
            <c:strRef>
              <c:f>Buildings!$A$4:$A$10</c:f>
              <c:strCache>
                <c:ptCount val="7"/>
                <c:pt idx="0">
                  <c:v>Increased energy efficient standards for all new housing in advance of and aim to exceed the proposed Future Homes Standard (to be introduced in 2025)</c:v>
                </c:pt>
                <c:pt idx="1">
                  <c:v>Greater support for energy retrofitting advice and promotion</c:v>
                </c:pt>
                <c:pt idx="2">
                  <c:v>Energy efficient retrofitting of all Wiltshire social housing starting immediately</c:v>
                </c:pt>
                <c:pt idx="3">
                  <c:v>Education of the Wiltshire public by highlighting the CO2 generated in the county</c:v>
                </c:pt>
                <c:pt idx="4">
                  <c:v>Net zero carbon standards required for all retrofitting planning applications</c:v>
                </c:pt>
                <c:pt idx="5">
                  <c:v>Measurement of progress in housing conversion/construction with zero carbon outcome against baseline</c:v>
                </c:pt>
                <c:pt idx="6">
                  <c:v>Promotion of existing Wiltshire zero carbon homes, including tour for councillors</c:v>
                </c:pt>
              </c:strCache>
            </c:strRef>
          </c:cat>
          <c:val>
            <c:numRef>
              <c:f>Buildings!$H$4:$H$10</c:f>
              <c:numCache>
                <c:formatCode>0.00%</c:formatCode>
                <c:ptCount val="7"/>
                <c:pt idx="0">
                  <c:v>8.9900000000000008E-2</c:v>
                </c:pt>
                <c:pt idx="1">
                  <c:v>0.16850000000000001</c:v>
                </c:pt>
                <c:pt idx="2">
                  <c:v>0.191</c:v>
                </c:pt>
                <c:pt idx="3">
                  <c:v>0.22470000000000001</c:v>
                </c:pt>
                <c:pt idx="4">
                  <c:v>0.22470000000000001</c:v>
                </c:pt>
                <c:pt idx="5">
                  <c:v>0.22470000000000001</c:v>
                </c:pt>
                <c:pt idx="6">
                  <c:v>0.25840000000000002</c:v>
                </c:pt>
              </c:numCache>
            </c:numRef>
          </c:val>
          <c:extLst>
            <c:ext xmlns:c16="http://schemas.microsoft.com/office/drawing/2014/chart" uri="{C3380CC4-5D6E-409C-BE32-E72D297353CC}">
              <c16:uniqueId val="{00000003-8EEE-4011-9330-2D6D51FCD976}"/>
            </c:ext>
          </c:extLst>
        </c:ser>
        <c:ser>
          <c:idx val="4"/>
          <c:order val="4"/>
          <c:tx>
            <c:strRef>
              <c:f>Buildings!$J$3</c:f>
              <c:strCache>
                <c:ptCount val="1"/>
                <c:pt idx="0">
                  <c:v>Very important</c:v>
                </c:pt>
              </c:strCache>
            </c:strRef>
          </c:tx>
          <c:spPr>
            <a:solidFill>
              <a:srgbClr val="FF8B4F"/>
            </a:solidFill>
            <a:ln>
              <a:prstDash val="solid"/>
            </a:ln>
          </c:spPr>
          <c:invertIfNegative val="0"/>
          <c:cat>
            <c:strRef>
              <c:f>Buildings!$A$4:$A$10</c:f>
              <c:strCache>
                <c:ptCount val="7"/>
                <c:pt idx="0">
                  <c:v>Increased energy efficient standards for all new housing in advance of and aim to exceed the proposed Future Homes Standard (to be introduced in 2025)</c:v>
                </c:pt>
                <c:pt idx="1">
                  <c:v>Greater support for energy retrofitting advice and promotion</c:v>
                </c:pt>
                <c:pt idx="2">
                  <c:v>Energy efficient retrofitting of all Wiltshire social housing starting immediately</c:v>
                </c:pt>
                <c:pt idx="3">
                  <c:v>Education of the Wiltshire public by highlighting the CO2 generated in the county</c:v>
                </c:pt>
                <c:pt idx="4">
                  <c:v>Net zero carbon standards required for all retrofitting planning applications</c:v>
                </c:pt>
                <c:pt idx="5">
                  <c:v>Measurement of progress in housing conversion/construction with zero carbon outcome against baseline</c:v>
                </c:pt>
                <c:pt idx="6">
                  <c:v>Promotion of existing Wiltshire zero carbon homes, including tour for councillors</c:v>
                </c:pt>
              </c:strCache>
            </c:strRef>
          </c:cat>
          <c:val>
            <c:numRef>
              <c:f>Buildings!$J$4:$J$10</c:f>
              <c:numCache>
                <c:formatCode>0.00%</c:formatCode>
                <c:ptCount val="7"/>
                <c:pt idx="0">
                  <c:v>0.87639999999999996</c:v>
                </c:pt>
                <c:pt idx="1">
                  <c:v>0.76400000000000001</c:v>
                </c:pt>
                <c:pt idx="2">
                  <c:v>0.70790000000000008</c:v>
                </c:pt>
                <c:pt idx="3">
                  <c:v>0.67420000000000002</c:v>
                </c:pt>
                <c:pt idx="4">
                  <c:v>0.65170000000000006</c:v>
                </c:pt>
                <c:pt idx="5">
                  <c:v>0.65170000000000006</c:v>
                </c:pt>
                <c:pt idx="6">
                  <c:v>0.5393</c:v>
                </c:pt>
              </c:numCache>
            </c:numRef>
          </c:val>
          <c:extLst>
            <c:ext xmlns:c16="http://schemas.microsoft.com/office/drawing/2014/chart" uri="{C3380CC4-5D6E-409C-BE32-E72D297353CC}">
              <c16:uniqueId val="{00000004-8EEE-4011-9330-2D6D51FCD976}"/>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0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legend>
      <c:legendPos val="r"/>
      <c:layout/>
      <c:overlay val="0"/>
    </c:legend>
    <c:plotVisOnly val="0"/>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'Energy &amp; Power'!$B$3</c:f>
              <c:strCache>
                <c:ptCount val="1"/>
                <c:pt idx="0">
                  <c:v>Not important</c:v>
                </c:pt>
              </c:strCache>
            </c:strRef>
          </c:tx>
          <c:spPr>
            <a:solidFill>
              <a:srgbClr val="00BF6F"/>
            </a:solidFill>
            <a:ln>
              <a:prstDash val="solid"/>
            </a:ln>
          </c:spPr>
          <c:invertIfNegative val="0"/>
          <c:cat>
            <c:strRef>
              <c:f>'Energy &amp; Power'!$A$4:$A$13</c:f>
              <c:strCache>
                <c:ptCount val="10"/>
                <c:pt idx="0">
                  <c:v>Introduction of Local Plan policies that ensure carbon neutral development for housing and employment sites</c:v>
                </c:pt>
                <c:pt idx="1">
                  <c:v>Support for community energy initiatives</c:v>
                </c:pt>
                <c:pt idx="2">
                  <c:v>Promotion of and support for installation of renewable energy and heat (e.g. Solar, heat pumps) for Wiltshire residents and businesses</c:v>
                </c:pt>
                <c:pt idx="3">
                  <c:v>Upgrading of local energy grid to enable further renewables development (with local grid operator)</c:v>
                </c:pt>
                <c:pt idx="4">
                  <c:v>Promotion of and support for retrofit of energy efficiency measures (e.g. draft proofing, double glazing, insulation) for Wiltshire residents and businesses</c:v>
                </c:pt>
                <c:pt idx="5">
                  <c:v>Education for Wiltshire residents on the benefits of renewable energy options</c:v>
                </c:pt>
                <c:pt idx="6">
                  <c:v>Introduction of Local Plan policies that promote investment in large scale renewable energy (e.g. solar farms and wind turbines)</c:v>
                </c:pt>
                <c:pt idx="7">
                  <c:v>Development of a landscape assessment for wind power to guide future development</c:v>
                </c:pt>
                <c:pt idx="8">
                  <c:v>Council generating its own renewable energy for its entire estate and leased/ rented properties</c:v>
                </c:pt>
                <c:pt idx="9">
                  <c:v>Publishing of the CO2 and cost per kWh[electricity], cubic meter[gas] &amp; kWh[fuel]</c:v>
                </c:pt>
              </c:strCache>
            </c:strRef>
          </c:cat>
          <c:val>
            <c:numRef>
              <c:f>'Energy &amp; Power'!$B$4:$B$13</c:f>
              <c:numCache>
                <c:formatCode>0.00%</c:formatCode>
                <c:ptCount val="10"/>
                <c:pt idx="0">
                  <c:v>1.12E-2</c:v>
                </c:pt>
                <c:pt idx="1">
                  <c:v>1.12E-2</c:v>
                </c:pt>
                <c:pt idx="2">
                  <c:v>0</c:v>
                </c:pt>
                <c:pt idx="3">
                  <c:v>1.12E-2</c:v>
                </c:pt>
                <c:pt idx="4">
                  <c:v>0</c:v>
                </c:pt>
                <c:pt idx="5">
                  <c:v>1.12E-2</c:v>
                </c:pt>
                <c:pt idx="6">
                  <c:v>0</c:v>
                </c:pt>
                <c:pt idx="7">
                  <c:v>0</c:v>
                </c:pt>
                <c:pt idx="8">
                  <c:v>2.2499999999999999E-2</c:v>
                </c:pt>
                <c:pt idx="9">
                  <c:v>2.2499999999999999E-2</c:v>
                </c:pt>
              </c:numCache>
            </c:numRef>
          </c:val>
          <c:extLst>
            <c:ext xmlns:c16="http://schemas.microsoft.com/office/drawing/2014/chart" uri="{C3380CC4-5D6E-409C-BE32-E72D297353CC}">
              <c16:uniqueId val="{00000000-551C-404A-B777-AFC38CAAC9EE}"/>
            </c:ext>
          </c:extLst>
        </c:ser>
        <c:ser>
          <c:idx val="1"/>
          <c:order val="1"/>
          <c:tx>
            <c:strRef>
              <c:f>'Energy &amp; Power'!$D$3</c:f>
              <c:strCache>
                <c:ptCount val="1"/>
                <c:pt idx="0">
                  <c:v>Fairly unimportant</c:v>
                </c:pt>
              </c:strCache>
            </c:strRef>
          </c:tx>
          <c:spPr>
            <a:solidFill>
              <a:srgbClr val="507CB6"/>
            </a:solidFill>
            <a:ln>
              <a:prstDash val="solid"/>
            </a:ln>
          </c:spPr>
          <c:invertIfNegative val="0"/>
          <c:cat>
            <c:strRef>
              <c:f>'Energy &amp; Power'!$A$4:$A$13</c:f>
              <c:strCache>
                <c:ptCount val="10"/>
                <c:pt idx="0">
                  <c:v>Introduction of Local Plan policies that ensure carbon neutral development for housing and employment sites</c:v>
                </c:pt>
                <c:pt idx="1">
                  <c:v>Support for community energy initiatives</c:v>
                </c:pt>
                <c:pt idx="2">
                  <c:v>Promotion of and support for installation of renewable energy and heat (e.g. Solar, heat pumps) for Wiltshire residents and businesses</c:v>
                </c:pt>
                <c:pt idx="3">
                  <c:v>Upgrading of local energy grid to enable further renewables development (with local grid operator)</c:v>
                </c:pt>
                <c:pt idx="4">
                  <c:v>Promotion of and support for retrofit of energy efficiency measures (e.g. draft proofing, double glazing, insulation) for Wiltshire residents and businesses</c:v>
                </c:pt>
                <c:pt idx="5">
                  <c:v>Education for Wiltshire residents on the benefits of renewable energy options</c:v>
                </c:pt>
                <c:pt idx="6">
                  <c:v>Introduction of Local Plan policies that promote investment in large scale renewable energy (e.g. solar farms and wind turbines)</c:v>
                </c:pt>
                <c:pt idx="7">
                  <c:v>Development of a landscape assessment for wind power to guide future development</c:v>
                </c:pt>
                <c:pt idx="8">
                  <c:v>Council generating its own renewable energy for its entire estate and leased/ rented properties</c:v>
                </c:pt>
                <c:pt idx="9">
                  <c:v>Publishing of the CO2 and cost per kWh[electricity], cubic meter[gas] &amp; kWh[fuel]</c:v>
                </c:pt>
              </c:strCache>
            </c:strRef>
          </c:cat>
          <c:val>
            <c:numRef>
              <c:f>'Energy &amp; Power'!$D$4:$D$13</c:f>
              <c:numCache>
                <c:formatCode>0.00%</c:formatCode>
                <c:ptCount val="10"/>
                <c:pt idx="0">
                  <c:v>0</c:v>
                </c:pt>
                <c:pt idx="1">
                  <c:v>0</c:v>
                </c:pt>
                <c:pt idx="2">
                  <c:v>1.12E-2</c:v>
                </c:pt>
                <c:pt idx="3">
                  <c:v>0</c:v>
                </c:pt>
                <c:pt idx="4">
                  <c:v>1.12E-2</c:v>
                </c:pt>
                <c:pt idx="5">
                  <c:v>1.12E-2</c:v>
                </c:pt>
                <c:pt idx="6">
                  <c:v>0</c:v>
                </c:pt>
                <c:pt idx="7">
                  <c:v>2.2499999999999999E-2</c:v>
                </c:pt>
                <c:pt idx="8">
                  <c:v>1.12E-2</c:v>
                </c:pt>
                <c:pt idx="9">
                  <c:v>1.12E-2</c:v>
                </c:pt>
              </c:numCache>
            </c:numRef>
          </c:val>
          <c:extLst>
            <c:ext xmlns:c16="http://schemas.microsoft.com/office/drawing/2014/chart" uri="{C3380CC4-5D6E-409C-BE32-E72D297353CC}">
              <c16:uniqueId val="{00000001-551C-404A-B777-AFC38CAAC9EE}"/>
            </c:ext>
          </c:extLst>
        </c:ser>
        <c:ser>
          <c:idx val="2"/>
          <c:order val="2"/>
          <c:tx>
            <c:strRef>
              <c:f>'Energy &amp; Power'!$F$3</c:f>
              <c:strCache>
                <c:ptCount val="1"/>
                <c:pt idx="0">
                  <c:v>Neutral</c:v>
                </c:pt>
              </c:strCache>
            </c:strRef>
          </c:tx>
          <c:spPr>
            <a:solidFill>
              <a:srgbClr val="F9BE00"/>
            </a:solidFill>
            <a:ln>
              <a:prstDash val="solid"/>
            </a:ln>
          </c:spPr>
          <c:invertIfNegative val="0"/>
          <c:cat>
            <c:strRef>
              <c:f>'Energy &amp; Power'!$A$4:$A$13</c:f>
              <c:strCache>
                <c:ptCount val="10"/>
                <c:pt idx="0">
                  <c:v>Introduction of Local Plan policies that ensure carbon neutral development for housing and employment sites</c:v>
                </c:pt>
                <c:pt idx="1">
                  <c:v>Support for community energy initiatives</c:v>
                </c:pt>
                <c:pt idx="2">
                  <c:v>Promotion of and support for installation of renewable energy and heat (e.g. Solar, heat pumps) for Wiltshire residents and businesses</c:v>
                </c:pt>
                <c:pt idx="3">
                  <c:v>Upgrading of local energy grid to enable further renewables development (with local grid operator)</c:v>
                </c:pt>
                <c:pt idx="4">
                  <c:v>Promotion of and support for retrofit of energy efficiency measures (e.g. draft proofing, double glazing, insulation) for Wiltshire residents and businesses</c:v>
                </c:pt>
                <c:pt idx="5">
                  <c:v>Education for Wiltshire residents on the benefits of renewable energy options</c:v>
                </c:pt>
                <c:pt idx="6">
                  <c:v>Introduction of Local Plan policies that promote investment in large scale renewable energy (e.g. solar farms and wind turbines)</c:v>
                </c:pt>
                <c:pt idx="7">
                  <c:v>Development of a landscape assessment for wind power to guide future development</c:v>
                </c:pt>
                <c:pt idx="8">
                  <c:v>Council generating its own renewable energy for its entire estate and leased/ rented properties</c:v>
                </c:pt>
                <c:pt idx="9">
                  <c:v>Publishing of the CO2 and cost per kWh[electricity], cubic meter[gas] &amp; kWh[fuel]</c:v>
                </c:pt>
              </c:strCache>
            </c:strRef>
          </c:cat>
          <c:val>
            <c:numRef>
              <c:f>'Energy &amp; Power'!$F$4:$F$13</c:f>
              <c:numCache>
                <c:formatCode>0.00%</c:formatCode>
                <c:ptCount val="10"/>
                <c:pt idx="0">
                  <c:v>1.12E-2</c:v>
                </c:pt>
                <c:pt idx="1">
                  <c:v>2.2499999999999999E-2</c:v>
                </c:pt>
                <c:pt idx="2">
                  <c:v>5.62E-2</c:v>
                </c:pt>
                <c:pt idx="3">
                  <c:v>6.7400000000000002E-2</c:v>
                </c:pt>
                <c:pt idx="4">
                  <c:v>3.3700000000000001E-2</c:v>
                </c:pt>
                <c:pt idx="5">
                  <c:v>5.62E-2</c:v>
                </c:pt>
                <c:pt idx="6">
                  <c:v>8.9900000000000008E-2</c:v>
                </c:pt>
                <c:pt idx="7">
                  <c:v>0.14610000000000001</c:v>
                </c:pt>
                <c:pt idx="8">
                  <c:v>0.1011</c:v>
                </c:pt>
                <c:pt idx="9">
                  <c:v>0.14610000000000001</c:v>
                </c:pt>
              </c:numCache>
            </c:numRef>
          </c:val>
          <c:extLst>
            <c:ext xmlns:c16="http://schemas.microsoft.com/office/drawing/2014/chart" uri="{C3380CC4-5D6E-409C-BE32-E72D297353CC}">
              <c16:uniqueId val="{00000002-551C-404A-B777-AFC38CAAC9EE}"/>
            </c:ext>
          </c:extLst>
        </c:ser>
        <c:ser>
          <c:idx val="3"/>
          <c:order val="3"/>
          <c:tx>
            <c:strRef>
              <c:f>'Energy &amp; Power'!$H$3</c:f>
              <c:strCache>
                <c:ptCount val="1"/>
                <c:pt idx="0">
                  <c:v>Fairly important</c:v>
                </c:pt>
              </c:strCache>
            </c:strRef>
          </c:tx>
          <c:spPr>
            <a:solidFill>
              <a:srgbClr val="6BC8CD"/>
            </a:solidFill>
            <a:ln>
              <a:prstDash val="solid"/>
            </a:ln>
          </c:spPr>
          <c:invertIfNegative val="0"/>
          <c:cat>
            <c:strRef>
              <c:f>'Energy &amp; Power'!$A$4:$A$13</c:f>
              <c:strCache>
                <c:ptCount val="10"/>
                <c:pt idx="0">
                  <c:v>Introduction of Local Plan policies that ensure carbon neutral development for housing and employment sites</c:v>
                </c:pt>
                <c:pt idx="1">
                  <c:v>Support for community energy initiatives</c:v>
                </c:pt>
                <c:pt idx="2">
                  <c:v>Promotion of and support for installation of renewable energy and heat (e.g. Solar, heat pumps) for Wiltshire residents and businesses</c:v>
                </c:pt>
                <c:pt idx="3">
                  <c:v>Upgrading of local energy grid to enable further renewables development (with local grid operator)</c:v>
                </c:pt>
                <c:pt idx="4">
                  <c:v>Promotion of and support for retrofit of energy efficiency measures (e.g. draft proofing, double glazing, insulation) for Wiltshire residents and businesses</c:v>
                </c:pt>
                <c:pt idx="5">
                  <c:v>Education for Wiltshire residents on the benefits of renewable energy options</c:v>
                </c:pt>
                <c:pt idx="6">
                  <c:v>Introduction of Local Plan policies that promote investment in large scale renewable energy (e.g. solar farms and wind turbines)</c:v>
                </c:pt>
                <c:pt idx="7">
                  <c:v>Development of a landscape assessment for wind power to guide future development</c:v>
                </c:pt>
                <c:pt idx="8">
                  <c:v>Council generating its own renewable energy for its entire estate and leased/ rented properties</c:v>
                </c:pt>
                <c:pt idx="9">
                  <c:v>Publishing of the CO2 and cost per kWh[electricity], cubic meter[gas] &amp; kWh[fuel]</c:v>
                </c:pt>
              </c:strCache>
            </c:strRef>
          </c:cat>
          <c:val>
            <c:numRef>
              <c:f>'Energy &amp; Power'!$H$4:$H$13</c:f>
              <c:numCache>
                <c:formatCode>0.00%</c:formatCode>
                <c:ptCount val="10"/>
                <c:pt idx="0">
                  <c:v>0.17979999999999999</c:v>
                </c:pt>
                <c:pt idx="1">
                  <c:v>0.20219999999999999</c:v>
                </c:pt>
                <c:pt idx="2">
                  <c:v>0.191</c:v>
                </c:pt>
                <c:pt idx="3">
                  <c:v>0.22470000000000001</c:v>
                </c:pt>
                <c:pt idx="4">
                  <c:v>0.25840000000000002</c:v>
                </c:pt>
                <c:pt idx="5">
                  <c:v>0.23599999999999999</c:v>
                </c:pt>
                <c:pt idx="6">
                  <c:v>0.22470000000000001</c:v>
                </c:pt>
                <c:pt idx="7">
                  <c:v>0.2135</c:v>
                </c:pt>
                <c:pt idx="8">
                  <c:v>0.31459999999999999</c:v>
                </c:pt>
                <c:pt idx="9">
                  <c:v>0.37080000000000002</c:v>
                </c:pt>
              </c:numCache>
            </c:numRef>
          </c:val>
          <c:extLst>
            <c:ext xmlns:c16="http://schemas.microsoft.com/office/drawing/2014/chart" uri="{C3380CC4-5D6E-409C-BE32-E72D297353CC}">
              <c16:uniqueId val="{00000003-551C-404A-B777-AFC38CAAC9EE}"/>
            </c:ext>
          </c:extLst>
        </c:ser>
        <c:ser>
          <c:idx val="4"/>
          <c:order val="4"/>
          <c:tx>
            <c:strRef>
              <c:f>'Energy &amp; Power'!$J$3</c:f>
              <c:strCache>
                <c:ptCount val="1"/>
                <c:pt idx="0">
                  <c:v>Very important</c:v>
                </c:pt>
              </c:strCache>
            </c:strRef>
          </c:tx>
          <c:spPr>
            <a:solidFill>
              <a:srgbClr val="FF8B4F"/>
            </a:solidFill>
            <a:ln>
              <a:prstDash val="solid"/>
            </a:ln>
          </c:spPr>
          <c:invertIfNegative val="0"/>
          <c:cat>
            <c:strRef>
              <c:f>'Energy &amp; Power'!$A$4:$A$13</c:f>
              <c:strCache>
                <c:ptCount val="10"/>
                <c:pt idx="0">
                  <c:v>Introduction of Local Plan policies that ensure carbon neutral development for housing and employment sites</c:v>
                </c:pt>
                <c:pt idx="1">
                  <c:v>Support for community energy initiatives</c:v>
                </c:pt>
                <c:pt idx="2">
                  <c:v>Promotion of and support for installation of renewable energy and heat (e.g. Solar, heat pumps) for Wiltshire residents and businesses</c:v>
                </c:pt>
                <c:pt idx="3">
                  <c:v>Upgrading of local energy grid to enable further renewables development (with local grid operator)</c:v>
                </c:pt>
                <c:pt idx="4">
                  <c:v>Promotion of and support for retrofit of energy efficiency measures (e.g. draft proofing, double glazing, insulation) for Wiltshire residents and businesses</c:v>
                </c:pt>
                <c:pt idx="5">
                  <c:v>Education for Wiltshire residents on the benefits of renewable energy options</c:v>
                </c:pt>
                <c:pt idx="6">
                  <c:v>Introduction of Local Plan policies that promote investment in large scale renewable energy (e.g. solar farms and wind turbines)</c:v>
                </c:pt>
                <c:pt idx="7">
                  <c:v>Development of a landscape assessment for wind power to guide future development</c:v>
                </c:pt>
                <c:pt idx="8">
                  <c:v>Council generating its own renewable energy for its entire estate and leased/ rented properties</c:v>
                </c:pt>
                <c:pt idx="9">
                  <c:v>Publishing of the CO2 and cost per kWh[electricity], cubic meter[gas] &amp; kWh[fuel]</c:v>
                </c:pt>
              </c:strCache>
            </c:strRef>
          </c:cat>
          <c:val>
            <c:numRef>
              <c:f>'Energy &amp; Power'!$J$4:$J$13</c:f>
              <c:numCache>
                <c:formatCode>0.00%</c:formatCode>
                <c:ptCount val="10"/>
                <c:pt idx="0">
                  <c:v>0.79780000000000006</c:v>
                </c:pt>
                <c:pt idx="1">
                  <c:v>0.76400000000000001</c:v>
                </c:pt>
                <c:pt idx="2">
                  <c:v>0.74159999999999993</c:v>
                </c:pt>
                <c:pt idx="3">
                  <c:v>0.6966</c:v>
                </c:pt>
                <c:pt idx="4">
                  <c:v>0.6966</c:v>
                </c:pt>
                <c:pt idx="5">
                  <c:v>0.68540000000000001</c:v>
                </c:pt>
                <c:pt idx="6">
                  <c:v>0.68540000000000001</c:v>
                </c:pt>
                <c:pt idx="7">
                  <c:v>0.61799999999999999</c:v>
                </c:pt>
                <c:pt idx="8">
                  <c:v>0.55059999999999998</c:v>
                </c:pt>
                <c:pt idx="9">
                  <c:v>0.44940000000000002</c:v>
                </c:pt>
              </c:numCache>
            </c:numRef>
          </c:val>
          <c:extLst>
            <c:ext xmlns:c16="http://schemas.microsoft.com/office/drawing/2014/chart" uri="{C3380CC4-5D6E-409C-BE32-E72D297353CC}">
              <c16:uniqueId val="{00000004-551C-404A-B777-AFC38CAAC9EE}"/>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0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legend>
      <c:legendPos val="r"/>
      <c:layout/>
      <c:overlay val="0"/>
      <c:spPr>
        <a:noFill/>
        <a:ln>
          <a:noFill/>
        </a:ln>
      </c:spPr>
    </c:legend>
    <c:plotVisOnly val="0"/>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8003484774084726E-2"/>
          <c:y val="2.3024036632775021E-2"/>
          <c:w val="0.82998619885767189"/>
          <c:h val="0.82457777180064773"/>
        </c:manualLayout>
      </c:layout>
      <c:barChart>
        <c:barDir val="col"/>
        <c:grouping val="clustered"/>
        <c:varyColors val="0"/>
        <c:ser>
          <c:idx val="0"/>
          <c:order val="0"/>
          <c:tx>
            <c:strRef>
              <c:f>'Nature &amp; Wildlife'!$B$3</c:f>
              <c:strCache>
                <c:ptCount val="1"/>
                <c:pt idx="0">
                  <c:v>Not important</c:v>
                </c:pt>
              </c:strCache>
            </c:strRef>
          </c:tx>
          <c:spPr>
            <a:solidFill>
              <a:srgbClr val="00BF6F"/>
            </a:solidFill>
            <a:ln>
              <a:prstDash val="solid"/>
            </a:ln>
          </c:spPr>
          <c:invertIfNegative val="0"/>
          <c:cat>
            <c:strRef>
              <c:f>'Nature &amp; Wildlife'!$A$4:$A$9</c:f>
              <c:strCache>
                <c:ptCount val="6"/>
                <c:pt idx="0">
                  <c:v>Revised wildlife friendly cutting and maintenance regime for all road verges and public open space</c:v>
                </c:pt>
                <c:pt idx="1">
                  <c:v>Identification of publicly owned land for tree planting and re-wilding</c:v>
                </c:pt>
                <c:pt idx="2">
                  <c:v>Establishing a 'Nature Recovery Network' to provide areas where nature can thrive</c:v>
                </c:pt>
                <c:pt idx="3">
                  <c:v>Publication and implementation of the Wiltshire Green Infrastructure and Open Space strategy</c:v>
                </c:pt>
                <c:pt idx="4">
                  <c:v>Education of the Wiltshire public on the benefits of planting trees &amp; helping wildlife</c:v>
                </c:pt>
                <c:pt idx="5">
                  <c:v>Protection of Council owned farms to safeguard future food supply and protect the environment</c:v>
                </c:pt>
              </c:strCache>
            </c:strRef>
          </c:cat>
          <c:val>
            <c:numRef>
              <c:f>'Nature &amp; Wildlife'!$B$4:$B$9</c:f>
              <c:numCache>
                <c:formatCode>0.00%</c:formatCode>
                <c:ptCount val="6"/>
                <c:pt idx="0">
                  <c:v>1.12E-2</c:v>
                </c:pt>
                <c:pt idx="1">
                  <c:v>2.2499999999999999E-2</c:v>
                </c:pt>
                <c:pt idx="2">
                  <c:v>1.12E-2</c:v>
                </c:pt>
                <c:pt idx="3">
                  <c:v>1.12E-2</c:v>
                </c:pt>
                <c:pt idx="4">
                  <c:v>2.2499999999999999E-2</c:v>
                </c:pt>
                <c:pt idx="5">
                  <c:v>2.2499999999999999E-2</c:v>
                </c:pt>
              </c:numCache>
            </c:numRef>
          </c:val>
          <c:extLst>
            <c:ext xmlns:c16="http://schemas.microsoft.com/office/drawing/2014/chart" uri="{C3380CC4-5D6E-409C-BE32-E72D297353CC}">
              <c16:uniqueId val="{00000000-8E5F-4014-BA7B-133A3DF28F48}"/>
            </c:ext>
          </c:extLst>
        </c:ser>
        <c:ser>
          <c:idx val="1"/>
          <c:order val="1"/>
          <c:tx>
            <c:strRef>
              <c:f>'Nature &amp; Wildlife'!$D$3</c:f>
              <c:strCache>
                <c:ptCount val="1"/>
                <c:pt idx="0">
                  <c:v>Fairly unimportant</c:v>
                </c:pt>
              </c:strCache>
            </c:strRef>
          </c:tx>
          <c:spPr>
            <a:solidFill>
              <a:srgbClr val="507CB6"/>
            </a:solidFill>
            <a:ln>
              <a:prstDash val="solid"/>
            </a:ln>
          </c:spPr>
          <c:invertIfNegative val="0"/>
          <c:cat>
            <c:strRef>
              <c:f>'Nature &amp; Wildlife'!$A$4:$A$9</c:f>
              <c:strCache>
                <c:ptCount val="6"/>
                <c:pt idx="0">
                  <c:v>Revised wildlife friendly cutting and maintenance regime for all road verges and public open space</c:v>
                </c:pt>
                <c:pt idx="1">
                  <c:v>Identification of publicly owned land for tree planting and re-wilding</c:v>
                </c:pt>
                <c:pt idx="2">
                  <c:v>Establishing a 'Nature Recovery Network' to provide areas where nature can thrive</c:v>
                </c:pt>
                <c:pt idx="3">
                  <c:v>Publication and implementation of the Wiltshire Green Infrastructure and Open Space strategy</c:v>
                </c:pt>
                <c:pt idx="4">
                  <c:v>Education of the Wiltshire public on the benefits of planting trees &amp; helping wildlife</c:v>
                </c:pt>
                <c:pt idx="5">
                  <c:v>Protection of Council owned farms to safeguard future food supply and protect the environment</c:v>
                </c:pt>
              </c:strCache>
            </c:strRef>
          </c:cat>
          <c:val>
            <c:numRef>
              <c:f>'Nature &amp; Wildlife'!$D$4:$D$9</c:f>
              <c:numCache>
                <c:formatCode>0.00%</c:formatCode>
                <c:ptCount val="6"/>
                <c:pt idx="0">
                  <c:v>1.12E-2</c:v>
                </c:pt>
                <c:pt idx="1">
                  <c:v>0</c:v>
                </c:pt>
                <c:pt idx="2">
                  <c:v>0</c:v>
                </c:pt>
                <c:pt idx="3">
                  <c:v>0</c:v>
                </c:pt>
                <c:pt idx="4">
                  <c:v>1.12E-2</c:v>
                </c:pt>
                <c:pt idx="5">
                  <c:v>0</c:v>
                </c:pt>
              </c:numCache>
            </c:numRef>
          </c:val>
          <c:extLst>
            <c:ext xmlns:c16="http://schemas.microsoft.com/office/drawing/2014/chart" uri="{C3380CC4-5D6E-409C-BE32-E72D297353CC}">
              <c16:uniqueId val="{00000001-8E5F-4014-BA7B-133A3DF28F48}"/>
            </c:ext>
          </c:extLst>
        </c:ser>
        <c:ser>
          <c:idx val="2"/>
          <c:order val="2"/>
          <c:tx>
            <c:strRef>
              <c:f>'Nature &amp; Wildlife'!$F$3</c:f>
              <c:strCache>
                <c:ptCount val="1"/>
                <c:pt idx="0">
                  <c:v>Neutral</c:v>
                </c:pt>
              </c:strCache>
            </c:strRef>
          </c:tx>
          <c:spPr>
            <a:solidFill>
              <a:srgbClr val="F9BE00"/>
            </a:solidFill>
            <a:ln>
              <a:prstDash val="solid"/>
            </a:ln>
          </c:spPr>
          <c:invertIfNegative val="0"/>
          <c:cat>
            <c:strRef>
              <c:f>'Nature &amp; Wildlife'!$A$4:$A$9</c:f>
              <c:strCache>
                <c:ptCount val="6"/>
                <c:pt idx="0">
                  <c:v>Revised wildlife friendly cutting and maintenance regime for all road verges and public open space</c:v>
                </c:pt>
                <c:pt idx="1">
                  <c:v>Identification of publicly owned land for tree planting and re-wilding</c:v>
                </c:pt>
                <c:pt idx="2">
                  <c:v>Establishing a 'Nature Recovery Network' to provide areas where nature can thrive</c:v>
                </c:pt>
                <c:pt idx="3">
                  <c:v>Publication and implementation of the Wiltshire Green Infrastructure and Open Space strategy</c:v>
                </c:pt>
                <c:pt idx="4">
                  <c:v>Education of the Wiltshire public on the benefits of planting trees &amp; helping wildlife</c:v>
                </c:pt>
                <c:pt idx="5">
                  <c:v>Protection of Council owned farms to safeguard future food supply and protect the environment</c:v>
                </c:pt>
              </c:strCache>
            </c:strRef>
          </c:cat>
          <c:val>
            <c:numRef>
              <c:f>'Nature &amp; Wildlife'!$F$4:$F$9</c:f>
              <c:numCache>
                <c:formatCode>0.00%</c:formatCode>
                <c:ptCount val="6"/>
                <c:pt idx="0">
                  <c:v>1.12E-2</c:v>
                </c:pt>
                <c:pt idx="1">
                  <c:v>3.3700000000000001E-2</c:v>
                </c:pt>
                <c:pt idx="2">
                  <c:v>2.2499999999999999E-2</c:v>
                </c:pt>
                <c:pt idx="3">
                  <c:v>5.62E-2</c:v>
                </c:pt>
                <c:pt idx="4">
                  <c:v>3.3700000000000001E-2</c:v>
                </c:pt>
                <c:pt idx="5">
                  <c:v>6.7400000000000002E-2</c:v>
                </c:pt>
              </c:numCache>
            </c:numRef>
          </c:val>
          <c:extLst>
            <c:ext xmlns:c16="http://schemas.microsoft.com/office/drawing/2014/chart" uri="{C3380CC4-5D6E-409C-BE32-E72D297353CC}">
              <c16:uniqueId val="{00000002-8E5F-4014-BA7B-133A3DF28F48}"/>
            </c:ext>
          </c:extLst>
        </c:ser>
        <c:ser>
          <c:idx val="3"/>
          <c:order val="3"/>
          <c:tx>
            <c:strRef>
              <c:f>'Nature &amp; Wildlife'!$H$3</c:f>
              <c:strCache>
                <c:ptCount val="1"/>
                <c:pt idx="0">
                  <c:v>Fairly important</c:v>
                </c:pt>
              </c:strCache>
            </c:strRef>
          </c:tx>
          <c:spPr>
            <a:solidFill>
              <a:srgbClr val="6BC8CD"/>
            </a:solidFill>
            <a:ln>
              <a:prstDash val="solid"/>
            </a:ln>
          </c:spPr>
          <c:invertIfNegative val="0"/>
          <c:cat>
            <c:strRef>
              <c:f>'Nature &amp; Wildlife'!$A$4:$A$9</c:f>
              <c:strCache>
                <c:ptCount val="6"/>
                <c:pt idx="0">
                  <c:v>Revised wildlife friendly cutting and maintenance regime for all road verges and public open space</c:v>
                </c:pt>
                <c:pt idx="1">
                  <c:v>Identification of publicly owned land for tree planting and re-wilding</c:v>
                </c:pt>
                <c:pt idx="2">
                  <c:v>Establishing a 'Nature Recovery Network' to provide areas where nature can thrive</c:v>
                </c:pt>
                <c:pt idx="3">
                  <c:v>Publication and implementation of the Wiltshire Green Infrastructure and Open Space strategy</c:v>
                </c:pt>
                <c:pt idx="4">
                  <c:v>Education of the Wiltshire public on the benefits of planting trees &amp; helping wildlife</c:v>
                </c:pt>
                <c:pt idx="5">
                  <c:v>Protection of Council owned farms to safeguard future food supply and protect the environment</c:v>
                </c:pt>
              </c:strCache>
            </c:strRef>
          </c:cat>
          <c:val>
            <c:numRef>
              <c:f>'Nature &amp; Wildlife'!$H$4:$H$9</c:f>
              <c:numCache>
                <c:formatCode>0.00%</c:formatCode>
                <c:ptCount val="6"/>
                <c:pt idx="0">
                  <c:v>0.16850000000000001</c:v>
                </c:pt>
                <c:pt idx="1">
                  <c:v>0.1573</c:v>
                </c:pt>
                <c:pt idx="2">
                  <c:v>0.23599999999999999</c:v>
                </c:pt>
                <c:pt idx="3">
                  <c:v>0.2697</c:v>
                </c:pt>
                <c:pt idx="4">
                  <c:v>0.28089999999999998</c:v>
                </c:pt>
                <c:pt idx="5">
                  <c:v>0.28089999999999998</c:v>
                </c:pt>
              </c:numCache>
            </c:numRef>
          </c:val>
          <c:extLst>
            <c:ext xmlns:c16="http://schemas.microsoft.com/office/drawing/2014/chart" uri="{C3380CC4-5D6E-409C-BE32-E72D297353CC}">
              <c16:uniqueId val="{00000003-8E5F-4014-BA7B-133A3DF28F48}"/>
            </c:ext>
          </c:extLst>
        </c:ser>
        <c:ser>
          <c:idx val="4"/>
          <c:order val="4"/>
          <c:tx>
            <c:strRef>
              <c:f>'Nature &amp; Wildlife'!$J$3</c:f>
              <c:strCache>
                <c:ptCount val="1"/>
                <c:pt idx="0">
                  <c:v>Very important</c:v>
                </c:pt>
              </c:strCache>
            </c:strRef>
          </c:tx>
          <c:spPr>
            <a:solidFill>
              <a:srgbClr val="FF8B4F"/>
            </a:solidFill>
            <a:ln>
              <a:prstDash val="solid"/>
            </a:ln>
          </c:spPr>
          <c:invertIfNegative val="0"/>
          <c:cat>
            <c:strRef>
              <c:f>'Nature &amp; Wildlife'!$A$4:$A$9</c:f>
              <c:strCache>
                <c:ptCount val="6"/>
                <c:pt idx="0">
                  <c:v>Revised wildlife friendly cutting and maintenance regime for all road verges and public open space</c:v>
                </c:pt>
                <c:pt idx="1">
                  <c:v>Identification of publicly owned land for tree planting and re-wilding</c:v>
                </c:pt>
                <c:pt idx="2">
                  <c:v>Establishing a 'Nature Recovery Network' to provide areas where nature can thrive</c:v>
                </c:pt>
                <c:pt idx="3">
                  <c:v>Publication and implementation of the Wiltshire Green Infrastructure and Open Space strategy</c:v>
                </c:pt>
                <c:pt idx="4">
                  <c:v>Education of the Wiltshire public on the benefits of planting trees &amp; helping wildlife</c:v>
                </c:pt>
                <c:pt idx="5">
                  <c:v>Protection of Council owned farms to safeguard future food supply and protect the environment</c:v>
                </c:pt>
              </c:strCache>
            </c:strRef>
          </c:cat>
          <c:val>
            <c:numRef>
              <c:f>'Nature &amp; Wildlife'!$J$4:$J$9</c:f>
              <c:numCache>
                <c:formatCode>0.00%</c:formatCode>
                <c:ptCount val="6"/>
                <c:pt idx="0">
                  <c:v>0.79780000000000006</c:v>
                </c:pt>
                <c:pt idx="1">
                  <c:v>0.78650000000000009</c:v>
                </c:pt>
                <c:pt idx="2">
                  <c:v>0.73030000000000006</c:v>
                </c:pt>
                <c:pt idx="3">
                  <c:v>0.66290000000000004</c:v>
                </c:pt>
                <c:pt idx="4">
                  <c:v>0.65170000000000006</c:v>
                </c:pt>
                <c:pt idx="5">
                  <c:v>0.62919999999999998</c:v>
                </c:pt>
              </c:numCache>
            </c:numRef>
          </c:val>
          <c:extLst>
            <c:ext xmlns:c16="http://schemas.microsoft.com/office/drawing/2014/chart" uri="{C3380CC4-5D6E-409C-BE32-E72D297353CC}">
              <c16:uniqueId val="{00000004-8E5F-4014-BA7B-133A3DF28F48}"/>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0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legend>
      <c:legendPos val="r"/>
      <c:layout/>
      <c:overlay val="0"/>
    </c:legend>
    <c:plotVisOnly val="0"/>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'Leadership &amp; Outreach'!$B$3</c:f>
              <c:strCache>
                <c:ptCount val="1"/>
                <c:pt idx="0">
                  <c:v>Not important</c:v>
                </c:pt>
              </c:strCache>
            </c:strRef>
          </c:tx>
          <c:spPr>
            <a:solidFill>
              <a:srgbClr val="00BF6F"/>
            </a:solidFill>
            <a:ln>
              <a:prstDash val="solid"/>
            </a:ln>
          </c:spPr>
          <c:invertIfNegative val="0"/>
          <c:cat>
            <c:strRef>
              <c:f>'Leadership &amp; Outreach'!$A$4:$A$10</c:f>
              <c:strCache>
                <c:ptCount val="7"/>
                <c:pt idx="0">
                  <c:v>Immediate education of Wiltshire Council members on the urgency and seriousness of the climate &amp; ecological emergencies</c:v>
                </c:pt>
                <c:pt idx="1">
                  <c:v>Wiltshire Council to support and consult with local initiatives, experts and interest groups to take actions to support the councils goal of carbon neutral by 2030</c:v>
                </c:pt>
                <c:pt idx="2">
                  <c:v>Commitment to zero carbon targets for all Council suppliers and contractors</c:v>
                </c:pt>
                <c:pt idx="3">
                  <c:v>Low carbon requirements and high environmental standards and for all Council procurement and sourcing</c:v>
                </c:pt>
                <c:pt idx="4">
                  <c:v>Joint zero carbon planning in partnership with major Wiltshire organisations (eg military, business, farmers etc)</c:v>
                </c:pt>
                <c:pt idx="5">
                  <c:v>Sharing of information on progress by parish, town councils and Area Boards</c:v>
                </c:pt>
                <c:pt idx="6">
                  <c:v>Increased engagement/outreach by Wiltshire Council with local community groups</c:v>
                </c:pt>
              </c:strCache>
            </c:strRef>
          </c:cat>
          <c:val>
            <c:numRef>
              <c:f>'Leadership &amp; Outreach'!$B$4:$B$10</c:f>
              <c:numCache>
                <c:formatCode>0.00%</c:formatCode>
                <c:ptCount val="7"/>
                <c:pt idx="0">
                  <c:v>2.2499999999999999E-2</c:v>
                </c:pt>
                <c:pt idx="1">
                  <c:v>1.12E-2</c:v>
                </c:pt>
                <c:pt idx="2">
                  <c:v>1.12E-2</c:v>
                </c:pt>
                <c:pt idx="3">
                  <c:v>0</c:v>
                </c:pt>
                <c:pt idx="4">
                  <c:v>1.12E-2</c:v>
                </c:pt>
                <c:pt idx="5">
                  <c:v>1.12E-2</c:v>
                </c:pt>
                <c:pt idx="6">
                  <c:v>1.12E-2</c:v>
                </c:pt>
              </c:numCache>
            </c:numRef>
          </c:val>
          <c:extLst>
            <c:ext xmlns:c16="http://schemas.microsoft.com/office/drawing/2014/chart" uri="{C3380CC4-5D6E-409C-BE32-E72D297353CC}">
              <c16:uniqueId val="{00000000-6B01-4592-9C20-91D2EE49BB91}"/>
            </c:ext>
          </c:extLst>
        </c:ser>
        <c:ser>
          <c:idx val="1"/>
          <c:order val="1"/>
          <c:tx>
            <c:strRef>
              <c:f>'Leadership &amp; Outreach'!$D$3</c:f>
              <c:strCache>
                <c:ptCount val="1"/>
                <c:pt idx="0">
                  <c:v>Fairly unimportant</c:v>
                </c:pt>
              </c:strCache>
            </c:strRef>
          </c:tx>
          <c:spPr>
            <a:solidFill>
              <a:srgbClr val="507CB6"/>
            </a:solidFill>
            <a:ln>
              <a:prstDash val="solid"/>
            </a:ln>
          </c:spPr>
          <c:invertIfNegative val="0"/>
          <c:cat>
            <c:strRef>
              <c:f>'Leadership &amp; Outreach'!$A$4:$A$10</c:f>
              <c:strCache>
                <c:ptCount val="7"/>
                <c:pt idx="0">
                  <c:v>Immediate education of Wiltshire Council members on the urgency and seriousness of the climate &amp; ecological emergencies</c:v>
                </c:pt>
                <c:pt idx="1">
                  <c:v>Wiltshire Council to support and consult with local initiatives, experts and interest groups to take actions to support the councils goal of carbon neutral by 2030</c:v>
                </c:pt>
                <c:pt idx="2">
                  <c:v>Commitment to zero carbon targets for all Council suppliers and contractors</c:v>
                </c:pt>
                <c:pt idx="3">
                  <c:v>Low carbon requirements and high environmental standards and for all Council procurement and sourcing</c:v>
                </c:pt>
                <c:pt idx="4">
                  <c:v>Joint zero carbon planning in partnership with major Wiltshire organisations (eg military, business, farmers etc)</c:v>
                </c:pt>
                <c:pt idx="5">
                  <c:v>Sharing of information on progress by parish, town councils and Area Boards</c:v>
                </c:pt>
                <c:pt idx="6">
                  <c:v>Increased engagement/outreach by Wiltshire Council with local community groups</c:v>
                </c:pt>
              </c:strCache>
            </c:strRef>
          </c:cat>
          <c:val>
            <c:numRef>
              <c:f>'Leadership &amp; Outreach'!$D$4:$D$10</c:f>
              <c:numCache>
                <c:formatCode>0.00%</c:formatCode>
                <c:ptCount val="7"/>
                <c:pt idx="0">
                  <c:v>0</c:v>
                </c:pt>
                <c:pt idx="1">
                  <c:v>0</c:v>
                </c:pt>
                <c:pt idx="2">
                  <c:v>1.12E-2</c:v>
                </c:pt>
                <c:pt idx="3">
                  <c:v>1.12E-2</c:v>
                </c:pt>
                <c:pt idx="4">
                  <c:v>1.12E-2</c:v>
                </c:pt>
                <c:pt idx="5">
                  <c:v>0</c:v>
                </c:pt>
                <c:pt idx="6">
                  <c:v>0</c:v>
                </c:pt>
              </c:numCache>
            </c:numRef>
          </c:val>
          <c:extLst>
            <c:ext xmlns:c16="http://schemas.microsoft.com/office/drawing/2014/chart" uri="{C3380CC4-5D6E-409C-BE32-E72D297353CC}">
              <c16:uniqueId val="{00000001-6B01-4592-9C20-91D2EE49BB91}"/>
            </c:ext>
          </c:extLst>
        </c:ser>
        <c:ser>
          <c:idx val="2"/>
          <c:order val="2"/>
          <c:tx>
            <c:strRef>
              <c:f>'Leadership &amp; Outreach'!$F$3</c:f>
              <c:strCache>
                <c:ptCount val="1"/>
                <c:pt idx="0">
                  <c:v>Neutral</c:v>
                </c:pt>
              </c:strCache>
            </c:strRef>
          </c:tx>
          <c:spPr>
            <a:solidFill>
              <a:srgbClr val="F9BE00"/>
            </a:solidFill>
            <a:ln>
              <a:prstDash val="solid"/>
            </a:ln>
          </c:spPr>
          <c:invertIfNegative val="0"/>
          <c:cat>
            <c:strRef>
              <c:f>'Leadership &amp; Outreach'!$A$4:$A$10</c:f>
              <c:strCache>
                <c:ptCount val="7"/>
                <c:pt idx="0">
                  <c:v>Immediate education of Wiltshire Council members on the urgency and seriousness of the climate &amp; ecological emergencies</c:v>
                </c:pt>
                <c:pt idx="1">
                  <c:v>Wiltshire Council to support and consult with local initiatives, experts and interest groups to take actions to support the councils goal of carbon neutral by 2030</c:v>
                </c:pt>
                <c:pt idx="2">
                  <c:v>Commitment to zero carbon targets for all Council suppliers and contractors</c:v>
                </c:pt>
                <c:pt idx="3">
                  <c:v>Low carbon requirements and high environmental standards and for all Council procurement and sourcing</c:v>
                </c:pt>
                <c:pt idx="4">
                  <c:v>Joint zero carbon planning in partnership with major Wiltshire organisations (eg military, business, farmers etc)</c:v>
                </c:pt>
                <c:pt idx="5">
                  <c:v>Sharing of information on progress by parish, town councils and Area Boards</c:v>
                </c:pt>
                <c:pt idx="6">
                  <c:v>Increased engagement/outreach by Wiltshire Council with local community groups</c:v>
                </c:pt>
              </c:strCache>
            </c:strRef>
          </c:cat>
          <c:val>
            <c:numRef>
              <c:f>'Leadership &amp; Outreach'!$F$4:$F$10</c:f>
              <c:numCache>
                <c:formatCode>0.00%</c:formatCode>
                <c:ptCount val="7"/>
                <c:pt idx="0">
                  <c:v>7.8700000000000006E-2</c:v>
                </c:pt>
                <c:pt idx="1">
                  <c:v>4.4900000000000002E-2</c:v>
                </c:pt>
                <c:pt idx="2">
                  <c:v>6.7400000000000002E-2</c:v>
                </c:pt>
                <c:pt idx="3">
                  <c:v>4.4900000000000002E-2</c:v>
                </c:pt>
                <c:pt idx="4">
                  <c:v>8.9900000000000008E-2</c:v>
                </c:pt>
                <c:pt idx="5">
                  <c:v>6.7400000000000002E-2</c:v>
                </c:pt>
                <c:pt idx="6">
                  <c:v>6.7400000000000002E-2</c:v>
                </c:pt>
              </c:numCache>
            </c:numRef>
          </c:val>
          <c:extLst>
            <c:ext xmlns:c16="http://schemas.microsoft.com/office/drawing/2014/chart" uri="{C3380CC4-5D6E-409C-BE32-E72D297353CC}">
              <c16:uniqueId val="{00000002-6B01-4592-9C20-91D2EE49BB91}"/>
            </c:ext>
          </c:extLst>
        </c:ser>
        <c:ser>
          <c:idx val="3"/>
          <c:order val="3"/>
          <c:tx>
            <c:strRef>
              <c:f>'Leadership &amp; Outreach'!$H$3</c:f>
              <c:strCache>
                <c:ptCount val="1"/>
                <c:pt idx="0">
                  <c:v>Fairly important</c:v>
                </c:pt>
              </c:strCache>
            </c:strRef>
          </c:tx>
          <c:spPr>
            <a:solidFill>
              <a:srgbClr val="6BC8CD"/>
            </a:solidFill>
            <a:ln>
              <a:prstDash val="solid"/>
            </a:ln>
          </c:spPr>
          <c:invertIfNegative val="0"/>
          <c:cat>
            <c:strRef>
              <c:f>'Leadership &amp; Outreach'!$A$4:$A$10</c:f>
              <c:strCache>
                <c:ptCount val="7"/>
                <c:pt idx="0">
                  <c:v>Immediate education of Wiltshire Council members on the urgency and seriousness of the climate &amp; ecological emergencies</c:v>
                </c:pt>
                <c:pt idx="1">
                  <c:v>Wiltshire Council to support and consult with local initiatives, experts and interest groups to take actions to support the councils goal of carbon neutral by 2030</c:v>
                </c:pt>
                <c:pt idx="2">
                  <c:v>Commitment to zero carbon targets for all Council suppliers and contractors</c:v>
                </c:pt>
                <c:pt idx="3">
                  <c:v>Low carbon requirements and high environmental standards and for all Council procurement and sourcing</c:v>
                </c:pt>
                <c:pt idx="4">
                  <c:v>Joint zero carbon planning in partnership with major Wiltshire organisations (eg military, business, farmers etc)</c:v>
                </c:pt>
                <c:pt idx="5">
                  <c:v>Sharing of information on progress by parish, town councils and Area Boards</c:v>
                </c:pt>
                <c:pt idx="6">
                  <c:v>Increased engagement/outreach by Wiltshire Council with local community groups</c:v>
                </c:pt>
              </c:strCache>
            </c:strRef>
          </c:cat>
          <c:val>
            <c:numRef>
              <c:f>'Leadership &amp; Outreach'!$H$4:$H$10</c:f>
              <c:numCache>
                <c:formatCode>0.00%</c:formatCode>
                <c:ptCount val="7"/>
                <c:pt idx="0">
                  <c:v>0.1124</c:v>
                </c:pt>
                <c:pt idx="1">
                  <c:v>0.191</c:v>
                </c:pt>
                <c:pt idx="2">
                  <c:v>0.17979999999999999</c:v>
                </c:pt>
                <c:pt idx="3">
                  <c:v>0.2472</c:v>
                </c:pt>
                <c:pt idx="4">
                  <c:v>0.191</c:v>
                </c:pt>
                <c:pt idx="5">
                  <c:v>0.28089999999999998</c:v>
                </c:pt>
                <c:pt idx="6">
                  <c:v>0.28089999999999998</c:v>
                </c:pt>
              </c:numCache>
            </c:numRef>
          </c:val>
          <c:extLst>
            <c:ext xmlns:c16="http://schemas.microsoft.com/office/drawing/2014/chart" uri="{C3380CC4-5D6E-409C-BE32-E72D297353CC}">
              <c16:uniqueId val="{00000003-6B01-4592-9C20-91D2EE49BB91}"/>
            </c:ext>
          </c:extLst>
        </c:ser>
        <c:ser>
          <c:idx val="4"/>
          <c:order val="4"/>
          <c:tx>
            <c:strRef>
              <c:f>'Leadership &amp; Outreach'!$J$3</c:f>
              <c:strCache>
                <c:ptCount val="1"/>
                <c:pt idx="0">
                  <c:v>Very important</c:v>
                </c:pt>
              </c:strCache>
            </c:strRef>
          </c:tx>
          <c:spPr>
            <a:solidFill>
              <a:srgbClr val="FF8B4F"/>
            </a:solidFill>
            <a:ln>
              <a:prstDash val="solid"/>
            </a:ln>
          </c:spPr>
          <c:invertIfNegative val="0"/>
          <c:cat>
            <c:strRef>
              <c:f>'Leadership &amp; Outreach'!$A$4:$A$10</c:f>
              <c:strCache>
                <c:ptCount val="7"/>
                <c:pt idx="0">
                  <c:v>Immediate education of Wiltshire Council members on the urgency and seriousness of the climate &amp; ecological emergencies</c:v>
                </c:pt>
                <c:pt idx="1">
                  <c:v>Wiltshire Council to support and consult with local initiatives, experts and interest groups to take actions to support the councils goal of carbon neutral by 2030</c:v>
                </c:pt>
                <c:pt idx="2">
                  <c:v>Commitment to zero carbon targets for all Council suppliers and contractors</c:v>
                </c:pt>
                <c:pt idx="3">
                  <c:v>Low carbon requirements and high environmental standards and for all Council procurement and sourcing</c:v>
                </c:pt>
                <c:pt idx="4">
                  <c:v>Joint zero carbon planning in partnership with major Wiltshire organisations (eg military, business, farmers etc)</c:v>
                </c:pt>
                <c:pt idx="5">
                  <c:v>Sharing of information on progress by parish, town councils and Area Boards</c:v>
                </c:pt>
                <c:pt idx="6">
                  <c:v>Increased engagement/outreach by Wiltshire Council with local community groups</c:v>
                </c:pt>
              </c:strCache>
            </c:strRef>
          </c:cat>
          <c:val>
            <c:numRef>
              <c:f>'Leadership &amp; Outreach'!$J$4:$J$10</c:f>
              <c:numCache>
                <c:formatCode>0.00%</c:formatCode>
                <c:ptCount val="7"/>
                <c:pt idx="0">
                  <c:v>0.78650000000000009</c:v>
                </c:pt>
                <c:pt idx="1">
                  <c:v>0.75280000000000002</c:v>
                </c:pt>
                <c:pt idx="2">
                  <c:v>0.73030000000000006</c:v>
                </c:pt>
                <c:pt idx="3">
                  <c:v>0.6966</c:v>
                </c:pt>
                <c:pt idx="4">
                  <c:v>0.6966</c:v>
                </c:pt>
                <c:pt idx="5">
                  <c:v>0.64040000000000008</c:v>
                </c:pt>
                <c:pt idx="6">
                  <c:v>0.64040000000000008</c:v>
                </c:pt>
              </c:numCache>
            </c:numRef>
          </c:val>
          <c:extLst>
            <c:ext xmlns:c16="http://schemas.microsoft.com/office/drawing/2014/chart" uri="{C3380CC4-5D6E-409C-BE32-E72D297353CC}">
              <c16:uniqueId val="{00000004-6B01-4592-9C20-91D2EE49BB91}"/>
            </c:ext>
          </c:extLst>
        </c:ser>
        <c:dLbls>
          <c:showLegendKey val="0"/>
          <c:showVal val="0"/>
          <c:showCatName val="0"/>
          <c:showSerName val="0"/>
          <c:showPercent val="0"/>
          <c:showBubbleSize val="0"/>
        </c:dLbls>
        <c:gapWidth val="150"/>
        <c:axId val="10"/>
        <c:axId val="100"/>
      </c:barChart>
      <c:valAx>
        <c:axId val="100"/>
        <c:scaling>
          <c:orientation val="minMax"/>
        </c:scaling>
        <c:delete val="0"/>
        <c:axPos val="l"/>
        <c:majorGridlines/>
        <c:numFmt formatCode="0.00%" sourceLinked="1"/>
        <c:majorTickMark val="out"/>
        <c:minorTickMark val="none"/>
        <c:tickLblPos val="nextTo"/>
        <c:crossAx val="10"/>
        <c:crosses val="autoZero"/>
        <c:crossBetween val="between"/>
      </c:valAx>
      <c:catAx>
        <c:axId val="10"/>
        <c:scaling>
          <c:orientation val="minMax"/>
        </c:scaling>
        <c:delete val="0"/>
        <c:axPos val="b"/>
        <c:numFmt formatCode="General" sourceLinked="1"/>
        <c:majorTickMark val="out"/>
        <c:minorTickMark val="none"/>
        <c:tickLblPos val="nextTo"/>
        <c:crossAx val="100"/>
        <c:crosses val="autoZero"/>
        <c:auto val="0"/>
        <c:lblAlgn val="ctr"/>
        <c:lblOffset val="100"/>
        <c:noMultiLvlLbl val="0"/>
      </c:catAx>
    </c:plotArea>
    <c:legend>
      <c:legendPos val="r"/>
      <c:layout/>
      <c:overlay val="0"/>
    </c:legend>
    <c:plotVisOnly val="0"/>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0.8156</cdr:x>
      <cdr:y>0.72475</cdr:y>
    </cdr:from>
    <cdr:to>
      <cdr:x>0.86641</cdr:x>
      <cdr:y>0.76121</cdr:y>
    </cdr:to>
    <cdr:sp macro="" textlink="">
      <cdr:nvSpPr>
        <cdr:cNvPr id="2" name="Arrow: Left-Right 1">
          <a:extLst xmlns:a="http://schemas.openxmlformats.org/drawingml/2006/main">
            <a:ext uri="{FF2B5EF4-FFF2-40B4-BE49-F238E27FC236}">
              <a16:creationId xmlns:a16="http://schemas.microsoft.com/office/drawing/2014/main" id="{C9E66C2A-EDBD-43CF-9E70-8DF1CC47D124}"/>
            </a:ext>
          </a:extLst>
        </cdr:cNvPr>
        <cdr:cNvSpPr/>
      </cdr:nvSpPr>
      <cdr:spPr>
        <a:xfrm xmlns:a="http://schemas.openxmlformats.org/drawingml/2006/main">
          <a:off x="9944209" y="4397499"/>
          <a:ext cx="619434" cy="221226"/>
        </a:xfrm>
        <a:prstGeom xmlns:a="http://schemas.openxmlformats.org/drawingml/2006/main" prst="leftRightArrow">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lang="en-GB"/>
        </a:p>
      </cdr:txBody>
    </cdr:sp>
  </cdr:relSizeAnchor>
  <cdr:relSizeAnchor xmlns:cdr="http://schemas.openxmlformats.org/drawingml/2006/chartDrawing">
    <cdr:from>
      <cdr:x>0.11124</cdr:x>
      <cdr:y>0.75878</cdr:y>
    </cdr:from>
    <cdr:to>
      <cdr:x>0.19229</cdr:x>
      <cdr:y>0.81897</cdr:y>
    </cdr:to>
    <cdr:sp macro="" textlink="">
      <cdr:nvSpPr>
        <cdr:cNvPr id="3" name="TextBox 2">
          <a:extLst xmlns:a="http://schemas.openxmlformats.org/drawingml/2006/main">
            <a:ext uri="{FF2B5EF4-FFF2-40B4-BE49-F238E27FC236}">
              <a16:creationId xmlns:a16="http://schemas.microsoft.com/office/drawing/2014/main" id="{F4A719E6-E808-41AE-8CAA-43F9A3CE3DA3}"/>
            </a:ext>
          </a:extLst>
        </cdr:cNvPr>
        <cdr:cNvSpPr txBox="1"/>
      </cdr:nvSpPr>
      <cdr:spPr>
        <a:xfrm xmlns:a="http://schemas.openxmlformats.org/drawingml/2006/main">
          <a:off x="1356347" y="4603977"/>
          <a:ext cx="988142" cy="36520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2400" dirty="0"/>
            <a:t>97%</a:t>
          </a:r>
        </a:p>
      </cdr:txBody>
    </cdr:sp>
  </cdr:relSizeAnchor>
  <cdr:relSizeAnchor xmlns:cdr="http://schemas.openxmlformats.org/drawingml/2006/chartDrawing">
    <cdr:from>
      <cdr:x>0.24701</cdr:x>
      <cdr:y>0.76121</cdr:y>
    </cdr:from>
    <cdr:to>
      <cdr:x>0.32806</cdr:x>
      <cdr:y>0.8214</cdr:y>
    </cdr:to>
    <cdr:sp macro="" textlink="">
      <cdr:nvSpPr>
        <cdr:cNvPr id="4" name="TextBox 1">
          <a:extLst xmlns:a="http://schemas.openxmlformats.org/drawingml/2006/main">
            <a:ext uri="{FF2B5EF4-FFF2-40B4-BE49-F238E27FC236}">
              <a16:creationId xmlns:a16="http://schemas.microsoft.com/office/drawing/2014/main" id="{E1514B59-3046-475A-95AE-8AF498F70E7C}"/>
            </a:ext>
          </a:extLst>
        </cdr:cNvPr>
        <cdr:cNvSpPr txBox="1"/>
      </cdr:nvSpPr>
      <cdr:spPr>
        <a:xfrm xmlns:a="http://schemas.openxmlformats.org/drawingml/2006/main">
          <a:off x="3011680" y="4618725"/>
          <a:ext cx="988142" cy="36520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2400" dirty="0"/>
            <a:t>94%</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5CA29F-0676-4608-A490-856DF959330B}" type="datetimeFigureOut">
              <a:rPr lang="en-GB" smtClean="0"/>
              <a:t>06/08/2020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66FCBF-7E17-4AB2-8C78-DE55799E1A05}" type="slidenum">
              <a:rPr lang="en-GB" smtClean="0"/>
              <a:t>‹#›</a:t>
            </a:fld>
            <a:endParaRPr lang="en-GB"/>
          </a:p>
        </p:txBody>
      </p:sp>
    </p:spTree>
    <p:extLst>
      <p:ext uri="{BB962C8B-B14F-4D97-AF65-F5344CB8AC3E}">
        <p14:creationId xmlns:p14="http://schemas.microsoft.com/office/powerpoint/2010/main" val="1847983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66FCBF-7E17-4AB2-8C78-DE55799E1A05}" type="slidenum">
              <a:rPr lang="en-GB" smtClean="0"/>
              <a:t>4</a:t>
            </a:fld>
            <a:endParaRPr lang="en-GB"/>
          </a:p>
        </p:txBody>
      </p:sp>
    </p:spTree>
    <p:extLst>
      <p:ext uri="{BB962C8B-B14F-4D97-AF65-F5344CB8AC3E}">
        <p14:creationId xmlns:p14="http://schemas.microsoft.com/office/powerpoint/2010/main" val="12585975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66FCBF-7E17-4AB2-8C78-DE55799E1A05}" type="slidenum">
              <a:rPr lang="en-GB" smtClean="0"/>
              <a:t>15</a:t>
            </a:fld>
            <a:endParaRPr lang="en-GB"/>
          </a:p>
        </p:txBody>
      </p:sp>
    </p:spTree>
    <p:extLst>
      <p:ext uri="{BB962C8B-B14F-4D97-AF65-F5344CB8AC3E}">
        <p14:creationId xmlns:p14="http://schemas.microsoft.com/office/powerpoint/2010/main" val="23235272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66FCBF-7E17-4AB2-8C78-DE55799E1A05}" type="slidenum">
              <a:rPr lang="en-GB" smtClean="0"/>
              <a:t>16</a:t>
            </a:fld>
            <a:endParaRPr lang="en-GB"/>
          </a:p>
        </p:txBody>
      </p:sp>
    </p:spTree>
    <p:extLst>
      <p:ext uri="{BB962C8B-B14F-4D97-AF65-F5344CB8AC3E}">
        <p14:creationId xmlns:p14="http://schemas.microsoft.com/office/powerpoint/2010/main" val="809471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66FCBF-7E17-4AB2-8C78-DE55799E1A05}" type="slidenum">
              <a:rPr lang="en-GB" smtClean="0"/>
              <a:t>17</a:t>
            </a:fld>
            <a:endParaRPr lang="en-GB"/>
          </a:p>
        </p:txBody>
      </p:sp>
    </p:spTree>
    <p:extLst>
      <p:ext uri="{BB962C8B-B14F-4D97-AF65-F5344CB8AC3E}">
        <p14:creationId xmlns:p14="http://schemas.microsoft.com/office/powerpoint/2010/main" val="240791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66FCBF-7E17-4AB2-8C78-DE55799E1A05}" type="slidenum">
              <a:rPr lang="en-GB" smtClean="0"/>
              <a:t>5</a:t>
            </a:fld>
            <a:endParaRPr lang="en-GB"/>
          </a:p>
        </p:txBody>
      </p:sp>
    </p:spTree>
    <p:extLst>
      <p:ext uri="{BB962C8B-B14F-4D97-AF65-F5344CB8AC3E}">
        <p14:creationId xmlns:p14="http://schemas.microsoft.com/office/powerpoint/2010/main" val="1183945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66FCBF-7E17-4AB2-8C78-DE55799E1A05}" type="slidenum">
              <a:rPr lang="en-GB" smtClean="0"/>
              <a:t>7</a:t>
            </a:fld>
            <a:endParaRPr lang="en-GB"/>
          </a:p>
        </p:txBody>
      </p:sp>
    </p:spTree>
    <p:extLst>
      <p:ext uri="{BB962C8B-B14F-4D97-AF65-F5344CB8AC3E}">
        <p14:creationId xmlns:p14="http://schemas.microsoft.com/office/powerpoint/2010/main" val="2194844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66FCBF-7E17-4AB2-8C78-DE55799E1A05}" type="slidenum">
              <a:rPr lang="en-GB" smtClean="0"/>
              <a:t>8</a:t>
            </a:fld>
            <a:endParaRPr lang="en-GB"/>
          </a:p>
        </p:txBody>
      </p:sp>
    </p:spTree>
    <p:extLst>
      <p:ext uri="{BB962C8B-B14F-4D97-AF65-F5344CB8AC3E}">
        <p14:creationId xmlns:p14="http://schemas.microsoft.com/office/powerpoint/2010/main" val="3092711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66FCBF-7E17-4AB2-8C78-DE55799E1A05}" type="slidenum">
              <a:rPr lang="en-GB" smtClean="0"/>
              <a:t>10</a:t>
            </a:fld>
            <a:endParaRPr lang="en-GB"/>
          </a:p>
        </p:txBody>
      </p:sp>
    </p:spTree>
    <p:extLst>
      <p:ext uri="{BB962C8B-B14F-4D97-AF65-F5344CB8AC3E}">
        <p14:creationId xmlns:p14="http://schemas.microsoft.com/office/powerpoint/2010/main" val="3430684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66FCBF-7E17-4AB2-8C78-DE55799E1A05}" type="slidenum">
              <a:rPr lang="en-GB" smtClean="0"/>
              <a:t>11</a:t>
            </a:fld>
            <a:endParaRPr lang="en-GB"/>
          </a:p>
        </p:txBody>
      </p:sp>
    </p:spTree>
    <p:extLst>
      <p:ext uri="{BB962C8B-B14F-4D97-AF65-F5344CB8AC3E}">
        <p14:creationId xmlns:p14="http://schemas.microsoft.com/office/powerpoint/2010/main" val="2653198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66FCBF-7E17-4AB2-8C78-DE55799E1A05}" type="slidenum">
              <a:rPr lang="en-GB" smtClean="0"/>
              <a:t>12</a:t>
            </a:fld>
            <a:endParaRPr lang="en-GB"/>
          </a:p>
        </p:txBody>
      </p:sp>
    </p:spTree>
    <p:extLst>
      <p:ext uri="{BB962C8B-B14F-4D97-AF65-F5344CB8AC3E}">
        <p14:creationId xmlns:p14="http://schemas.microsoft.com/office/powerpoint/2010/main" val="40363847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66FCBF-7E17-4AB2-8C78-DE55799E1A05}" type="slidenum">
              <a:rPr lang="en-GB" smtClean="0"/>
              <a:t>13</a:t>
            </a:fld>
            <a:endParaRPr lang="en-GB"/>
          </a:p>
        </p:txBody>
      </p:sp>
    </p:spTree>
    <p:extLst>
      <p:ext uri="{BB962C8B-B14F-4D97-AF65-F5344CB8AC3E}">
        <p14:creationId xmlns:p14="http://schemas.microsoft.com/office/powerpoint/2010/main" val="36268095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66FCBF-7E17-4AB2-8C78-DE55799E1A05}" type="slidenum">
              <a:rPr lang="en-GB" smtClean="0"/>
              <a:t>14</a:t>
            </a:fld>
            <a:endParaRPr lang="en-GB"/>
          </a:p>
        </p:txBody>
      </p:sp>
    </p:spTree>
    <p:extLst>
      <p:ext uri="{BB962C8B-B14F-4D97-AF65-F5344CB8AC3E}">
        <p14:creationId xmlns:p14="http://schemas.microsoft.com/office/powerpoint/2010/main" val="3090230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8/6/2020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30332-45F6-4A18-8381-2F90FF1EA4D1}"/>
              </a:ext>
            </a:extLst>
          </p:cNvPr>
          <p:cNvSpPr>
            <a:spLocks noGrp="1"/>
          </p:cNvSpPr>
          <p:nvPr>
            <p:ph type="ctrTitle"/>
          </p:nvPr>
        </p:nvSpPr>
        <p:spPr>
          <a:xfrm>
            <a:off x="2621972" y="2746117"/>
            <a:ext cx="6873703" cy="1096899"/>
          </a:xfrm>
        </p:spPr>
        <p:txBody>
          <a:bodyPr/>
          <a:lstStyle/>
          <a:p>
            <a:r>
              <a:rPr lang="en-GB" sz="6000" dirty="0"/>
              <a:t>GREEN RECOVERY! </a:t>
            </a:r>
          </a:p>
        </p:txBody>
      </p:sp>
      <p:sp>
        <p:nvSpPr>
          <p:cNvPr id="3" name="Subtitle 2">
            <a:extLst>
              <a:ext uri="{FF2B5EF4-FFF2-40B4-BE49-F238E27FC236}">
                <a16:creationId xmlns:a16="http://schemas.microsoft.com/office/drawing/2014/main" id="{B626D645-B596-4F58-842D-B4F74F9D5F03}"/>
              </a:ext>
            </a:extLst>
          </p:cNvPr>
          <p:cNvSpPr>
            <a:spLocks noGrp="1"/>
          </p:cNvSpPr>
          <p:nvPr>
            <p:ph type="subTitle" idx="1"/>
          </p:nvPr>
        </p:nvSpPr>
        <p:spPr>
          <a:xfrm>
            <a:off x="1728740" y="3843014"/>
            <a:ext cx="7766936" cy="1096899"/>
          </a:xfrm>
        </p:spPr>
        <p:txBody>
          <a:bodyPr>
            <a:normAutofit/>
          </a:bodyPr>
          <a:lstStyle/>
          <a:p>
            <a:r>
              <a:rPr lang="en-GB" sz="2800" dirty="0"/>
              <a:t>SURVEY RESULTS</a:t>
            </a:r>
          </a:p>
        </p:txBody>
      </p:sp>
      <p:pic>
        <p:nvPicPr>
          <p:cNvPr id="5" name="Picture 4" descr="A picture containing food&#10;&#10;Description automatically generated">
            <a:extLst>
              <a:ext uri="{FF2B5EF4-FFF2-40B4-BE49-F238E27FC236}">
                <a16:creationId xmlns:a16="http://schemas.microsoft.com/office/drawing/2014/main" id="{55C61E50-26C5-4978-A530-AD9BF51632F7}"/>
              </a:ext>
            </a:extLst>
          </p:cNvPr>
          <p:cNvPicPr>
            <a:picLocks noChangeAspect="1"/>
          </p:cNvPicPr>
          <p:nvPr/>
        </p:nvPicPr>
        <p:blipFill>
          <a:blip r:embed="rId2"/>
          <a:stretch>
            <a:fillRect/>
          </a:stretch>
        </p:blipFill>
        <p:spPr>
          <a:xfrm>
            <a:off x="901787" y="297987"/>
            <a:ext cx="2430631" cy="2106547"/>
          </a:xfrm>
          <a:prstGeom prst="rect">
            <a:avLst/>
          </a:prstGeom>
        </p:spPr>
      </p:pic>
    </p:spTree>
    <p:extLst>
      <p:ext uri="{BB962C8B-B14F-4D97-AF65-F5344CB8AC3E}">
        <p14:creationId xmlns:p14="http://schemas.microsoft.com/office/powerpoint/2010/main" val="3797477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D5536-D652-4206-B418-03838363C3DE}"/>
              </a:ext>
            </a:extLst>
          </p:cNvPr>
          <p:cNvSpPr>
            <a:spLocks noGrp="1"/>
          </p:cNvSpPr>
          <p:nvPr>
            <p:ph type="title"/>
          </p:nvPr>
        </p:nvSpPr>
        <p:spPr>
          <a:xfrm>
            <a:off x="677334" y="609600"/>
            <a:ext cx="8596668" cy="676275"/>
          </a:xfrm>
        </p:spPr>
        <p:txBody>
          <a:bodyPr/>
          <a:lstStyle/>
          <a:p>
            <a:r>
              <a:rPr lang="en-GB" dirty="0"/>
              <a:t>Energy &amp; Power</a:t>
            </a:r>
          </a:p>
        </p:txBody>
      </p:sp>
      <p:sp>
        <p:nvSpPr>
          <p:cNvPr id="3" name="Content Placeholder 2">
            <a:extLst>
              <a:ext uri="{FF2B5EF4-FFF2-40B4-BE49-F238E27FC236}">
                <a16:creationId xmlns:a16="http://schemas.microsoft.com/office/drawing/2014/main" id="{E2B696FE-BFF4-4D6E-9AE2-784D09040A2B}"/>
              </a:ext>
            </a:extLst>
          </p:cNvPr>
          <p:cNvSpPr>
            <a:spLocks noGrp="1"/>
          </p:cNvSpPr>
          <p:nvPr>
            <p:ph idx="1"/>
          </p:nvPr>
        </p:nvSpPr>
        <p:spPr>
          <a:xfrm>
            <a:off x="428625" y="1315217"/>
            <a:ext cx="9911129" cy="5260502"/>
          </a:xfrm>
        </p:spPr>
        <p:txBody>
          <a:bodyPr>
            <a:normAutofit/>
          </a:bodyPr>
          <a:lstStyle/>
          <a:p>
            <a:r>
              <a:rPr lang="en-GB" dirty="0"/>
              <a:t>This </a:t>
            </a:r>
            <a:r>
              <a:rPr lang="en-GB" b="1" dirty="0"/>
              <a:t>should be integrated</a:t>
            </a:r>
            <a:r>
              <a:rPr lang="en-GB" dirty="0"/>
              <a:t>, there are lots of community energy initiatives, support them!</a:t>
            </a:r>
          </a:p>
          <a:p>
            <a:r>
              <a:rPr lang="en-GB" dirty="0"/>
              <a:t>New houses should be required to have </a:t>
            </a:r>
            <a:r>
              <a:rPr lang="en-GB" b="1" dirty="0"/>
              <a:t>Solar Panels and be orientated for best use </a:t>
            </a:r>
            <a:r>
              <a:rPr lang="en-GB" dirty="0"/>
              <a:t>of solar panels.</a:t>
            </a:r>
          </a:p>
          <a:p>
            <a:r>
              <a:rPr lang="en-GB" b="1" dirty="0"/>
              <a:t>Education about CO2e reduction </a:t>
            </a:r>
            <a:r>
              <a:rPr lang="en-GB" dirty="0"/>
              <a:t>and about people can do to support the 2030 target.</a:t>
            </a:r>
          </a:p>
          <a:p>
            <a:r>
              <a:rPr lang="en-GB" dirty="0"/>
              <a:t>Investigation of potential for </a:t>
            </a:r>
            <a:r>
              <a:rPr lang="en-GB" b="1" dirty="0"/>
              <a:t>District Heat Networks </a:t>
            </a:r>
            <a:r>
              <a:rPr lang="en-GB" dirty="0"/>
              <a:t>for county's major settlements.</a:t>
            </a:r>
          </a:p>
          <a:p>
            <a:r>
              <a:rPr lang="en-GB" b="1" dirty="0"/>
              <a:t>Install solar panels or wind turbines </a:t>
            </a:r>
            <a:r>
              <a:rPr lang="en-GB" dirty="0"/>
              <a:t>in all suitable existing council-owned assets.</a:t>
            </a:r>
          </a:p>
          <a:p>
            <a:r>
              <a:rPr lang="en-GB" dirty="0"/>
              <a:t>Investigate </a:t>
            </a:r>
            <a:r>
              <a:rPr lang="en-GB" b="1" dirty="0"/>
              <a:t>scope for hydro-electric </a:t>
            </a:r>
            <a:r>
              <a:rPr lang="en-GB" dirty="0"/>
              <a:t>power generation in </a:t>
            </a:r>
            <a:r>
              <a:rPr lang="en-GB" dirty="0" err="1"/>
              <a:t>Malmesbury</a:t>
            </a:r>
            <a:r>
              <a:rPr lang="en-GB" dirty="0"/>
              <a:t>.</a:t>
            </a:r>
          </a:p>
          <a:p>
            <a:r>
              <a:rPr lang="en-GB" dirty="0"/>
              <a:t>Develop strategies to </a:t>
            </a:r>
            <a:r>
              <a:rPr lang="en-GB" b="1" dirty="0"/>
              <a:t>enable national, community and individual generators </a:t>
            </a:r>
            <a:r>
              <a:rPr lang="en-GB" dirty="0"/>
              <a:t>to build resilience into fluctuating renewable electricity supplies through provision of local energy storage.  </a:t>
            </a:r>
          </a:p>
          <a:p>
            <a:r>
              <a:rPr lang="en-GB" dirty="0"/>
              <a:t>Not </a:t>
            </a:r>
            <a:r>
              <a:rPr lang="en-GB" b="1" dirty="0"/>
              <a:t>at the cost of agriculture</a:t>
            </a:r>
            <a:r>
              <a:rPr lang="en-GB" dirty="0"/>
              <a:t>, we need roofing to support solar not land.</a:t>
            </a:r>
          </a:p>
          <a:p>
            <a:r>
              <a:rPr lang="en-GB" dirty="0"/>
              <a:t>Solar farms which </a:t>
            </a:r>
            <a:r>
              <a:rPr lang="en-GB" b="1" dirty="0"/>
              <a:t>disfigure the countryside </a:t>
            </a:r>
            <a:r>
              <a:rPr lang="en-GB" dirty="0"/>
              <a:t>&amp; make </a:t>
            </a:r>
            <a:r>
              <a:rPr lang="en-GB" b="1" dirty="0"/>
              <a:t>poor use of agricultural land</a:t>
            </a:r>
            <a:r>
              <a:rPr lang="en-GB" dirty="0"/>
              <a:t> - the first option should be solar panels on existing buildings, including commercial buildings, warehouses etc.</a:t>
            </a:r>
          </a:p>
          <a:p>
            <a:endParaRPr lang="en-GB" dirty="0"/>
          </a:p>
          <a:p>
            <a:endParaRPr lang="en-GB" dirty="0"/>
          </a:p>
          <a:p>
            <a:endParaRPr lang="en-GB" dirty="0"/>
          </a:p>
          <a:p>
            <a:endParaRPr lang="en-GB" dirty="0"/>
          </a:p>
        </p:txBody>
      </p:sp>
      <p:sp>
        <p:nvSpPr>
          <p:cNvPr id="4" name="Subtitle 2">
            <a:extLst>
              <a:ext uri="{FF2B5EF4-FFF2-40B4-BE49-F238E27FC236}">
                <a16:creationId xmlns:a16="http://schemas.microsoft.com/office/drawing/2014/main" id="{7F16AE79-55A8-409B-9351-D8A0606DFD4D}"/>
              </a:ext>
            </a:extLst>
          </p:cNvPr>
          <p:cNvSpPr txBox="1">
            <a:spLocks/>
          </p:cNvSpPr>
          <p:nvPr/>
        </p:nvSpPr>
        <p:spPr>
          <a:xfrm>
            <a:off x="1205443" y="282281"/>
            <a:ext cx="8225722" cy="54844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GB" sz="2400" dirty="0">
                <a:solidFill>
                  <a:schemeClr val="tx1">
                    <a:lumMod val="50000"/>
                    <a:lumOff val="50000"/>
                  </a:schemeClr>
                </a:solidFill>
              </a:rPr>
              <a:t>Other areas you told us the Council should be considering;</a:t>
            </a:r>
          </a:p>
        </p:txBody>
      </p:sp>
      <p:grpSp>
        <p:nvGrpSpPr>
          <p:cNvPr id="5" name="Group 4"/>
          <p:cNvGrpSpPr/>
          <p:nvPr/>
        </p:nvGrpSpPr>
        <p:grpSpPr>
          <a:xfrm>
            <a:off x="9335475" y="1198547"/>
            <a:ext cx="2554509" cy="3978477"/>
            <a:chOff x="9335475" y="1198547"/>
            <a:chExt cx="2554509" cy="3978477"/>
          </a:xfrm>
        </p:grpSpPr>
        <p:sp>
          <p:nvSpPr>
            <p:cNvPr id="7" name="TextBox 6">
              <a:extLst>
                <a:ext uri="{FF2B5EF4-FFF2-40B4-BE49-F238E27FC236}">
                  <a16:creationId xmlns:a16="http://schemas.microsoft.com/office/drawing/2014/main" id="{9349121D-FDF7-43C4-BA8B-461F108A3EEA}"/>
                </a:ext>
              </a:extLst>
            </p:cNvPr>
            <p:cNvSpPr txBox="1"/>
            <p:nvPr/>
          </p:nvSpPr>
          <p:spPr>
            <a:xfrm>
              <a:off x="9335475" y="1198547"/>
              <a:ext cx="2554509" cy="2862322"/>
            </a:xfrm>
            <a:prstGeom prst="rect">
              <a:avLst/>
            </a:prstGeom>
            <a:solidFill>
              <a:schemeClr val="bg1">
                <a:lumMod val="95000"/>
                <a:alpha val="80000"/>
              </a:schemeClr>
            </a:solidFill>
            <a:ln w="15875">
              <a:solidFill>
                <a:schemeClr val="accent1"/>
              </a:solidFill>
            </a:ln>
          </p:spPr>
          <p:txBody>
            <a:bodyPr wrap="square" rtlCol="0">
              <a:spAutoFit/>
            </a:bodyPr>
            <a:lstStyle/>
            <a:p>
              <a:r>
                <a:rPr lang="en-GB" dirty="0"/>
                <a:t>As you can see, a few were concerned about the replacement of agricultural land with Solar panels so this highlights the need for careful consideration &amp; creative thinking when it comes to providing solutions.</a:t>
              </a:r>
              <a:endParaRPr lang="en-GB" i="1" dirty="0"/>
            </a:p>
          </p:txBody>
        </p:sp>
        <p:cxnSp>
          <p:nvCxnSpPr>
            <p:cNvPr id="8" name="Straight Arrow Connector 7">
              <a:extLst>
                <a:ext uri="{FF2B5EF4-FFF2-40B4-BE49-F238E27FC236}">
                  <a16:creationId xmlns:a16="http://schemas.microsoft.com/office/drawing/2014/main" id="{EF3678FC-DC18-4C81-BB12-3D61CB236A94}"/>
                </a:ext>
              </a:extLst>
            </p:cNvPr>
            <p:cNvCxnSpPr>
              <a:cxnSpLocks/>
            </p:cNvCxnSpPr>
            <p:nvPr/>
          </p:nvCxnSpPr>
          <p:spPr>
            <a:xfrm flipH="1">
              <a:off x="10016197" y="4060869"/>
              <a:ext cx="793603" cy="11161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06795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5"/>
                                        </p:tgtEl>
                                        <p:attrNameLst>
                                          <p:attrName>style.visibility</p:attrName>
                                        </p:attrNameLst>
                                      </p:cBhvr>
                                      <p:to>
                                        <p:strVal val="visible"/>
                                      </p:to>
                                    </p:set>
                                    <p:anim calcmode="lin" valueType="num">
                                      <p:cBhvr>
                                        <p:cTn id="52" dur="500" fill="hold"/>
                                        <p:tgtEl>
                                          <p:spTgt spid="5"/>
                                        </p:tgtEl>
                                        <p:attrNameLst>
                                          <p:attrName>ppt_w</p:attrName>
                                        </p:attrNameLst>
                                      </p:cBhvr>
                                      <p:tavLst>
                                        <p:tav tm="0">
                                          <p:val>
                                            <p:fltVal val="0"/>
                                          </p:val>
                                        </p:tav>
                                        <p:tav tm="100000">
                                          <p:val>
                                            <p:strVal val="#ppt_w"/>
                                          </p:val>
                                        </p:tav>
                                      </p:tavLst>
                                    </p:anim>
                                    <p:anim calcmode="lin" valueType="num">
                                      <p:cBhvr>
                                        <p:cTn id="53" dur="500" fill="hold"/>
                                        <p:tgtEl>
                                          <p:spTgt spid="5"/>
                                        </p:tgtEl>
                                        <p:attrNameLst>
                                          <p:attrName>ppt_h</p:attrName>
                                        </p:attrNameLst>
                                      </p:cBhvr>
                                      <p:tavLst>
                                        <p:tav tm="0">
                                          <p:val>
                                            <p:fltVal val="0"/>
                                          </p:val>
                                        </p:tav>
                                        <p:tav tm="100000">
                                          <p:val>
                                            <p:strVal val="#ppt_h"/>
                                          </p:val>
                                        </p:tav>
                                      </p:tavLst>
                                    </p:anim>
                                    <p:animEffect transition="in" filter="fade">
                                      <p:cBhvr>
                                        <p:cTn id="5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6A9176F-35E4-46D9-AA3D-46D0DF68EB8D}"/>
              </a:ext>
            </a:extLst>
          </p:cNvPr>
          <p:cNvSpPr>
            <a:spLocks noGrp="1"/>
          </p:cNvSpPr>
          <p:nvPr>
            <p:ph type="title"/>
          </p:nvPr>
        </p:nvSpPr>
        <p:spPr>
          <a:xfrm>
            <a:off x="397705" y="161778"/>
            <a:ext cx="8596668" cy="628650"/>
          </a:xfrm>
        </p:spPr>
        <p:txBody>
          <a:bodyPr>
            <a:normAutofit fontScale="90000"/>
          </a:bodyPr>
          <a:lstStyle/>
          <a:p>
            <a:r>
              <a:rPr lang="en-GB" dirty="0"/>
              <a:t>Nature &amp; Wildlife</a:t>
            </a:r>
          </a:p>
        </p:txBody>
      </p:sp>
      <p:graphicFrame>
        <p:nvGraphicFramePr>
          <p:cNvPr id="14" name="Chart 13">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2426274615"/>
              </p:ext>
            </p:extLst>
          </p:nvPr>
        </p:nvGraphicFramePr>
        <p:xfrm>
          <a:off x="-470" y="790428"/>
          <a:ext cx="12192469" cy="606757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A23728B0-183E-4BC7-9F72-62F149AFEF52}"/>
              </a:ext>
            </a:extLst>
          </p:cNvPr>
          <p:cNvSpPr txBox="1"/>
          <p:nvPr/>
        </p:nvSpPr>
        <p:spPr>
          <a:xfrm>
            <a:off x="4214814" y="372866"/>
            <a:ext cx="7485864" cy="923330"/>
          </a:xfrm>
          <a:prstGeom prst="rect">
            <a:avLst/>
          </a:prstGeom>
          <a:solidFill>
            <a:schemeClr val="bg1">
              <a:lumMod val="95000"/>
              <a:alpha val="80000"/>
            </a:schemeClr>
          </a:solidFill>
          <a:ln w="15875">
            <a:solidFill>
              <a:schemeClr val="accent1"/>
            </a:solidFill>
          </a:ln>
        </p:spPr>
        <p:txBody>
          <a:bodyPr wrap="square" rtlCol="0">
            <a:spAutoFit/>
          </a:bodyPr>
          <a:lstStyle/>
          <a:p>
            <a:r>
              <a:rPr lang="en-GB" dirty="0"/>
              <a:t>Arguably, this could be considered the most important category so far as the percentage of responses in the ‘very important’ &amp; ‘important’ categories for all options remained above 90%. </a:t>
            </a:r>
            <a:endParaRPr lang="en-GB" i="1" dirty="0"/>
          </a:p>
        </p:txBody>
      </p:sp>
      <p:sp>
        <p:nvSpPr>
          <p:cNvPr id="2" name="Arrow: Left-Right 1">
            <a:extLst>
              <a:ext uri="{FF2B5EF4-FFF2-40B4-BE49-F238E27FC236}">
                <a16:creationId xmlns:a16="http://schemas.microsoft.com/office/drawing/2014/main" id="{C9E66C2A-EDBD-43CF-9E70-8DF1CC47D124}"/>
              </a:ext>
            </a:extLst>
          </p:cNvPr>
          <p:cNvSpPr/>
          <p:nvPr/>
        </p:nvSpPr>
        <p:spPr>
          <a:xfrm>
            <a:off x="1504336" y="5187927"/>
            <a:ext cx="619434" cy="22122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Arrow: Left-Right 2">
            <a:extLst>
              <a:ext uri="{FF2B5EF4-FFF2-40B4-BE49-F238E27FC236}">
                <a16:creationId xmlns:a16="http://schemas.microsoft.com/office/drawing/2014/main" id="{C09DEC74-653B-4DC1-993F-3CF528CD6475}"/>
              </a:ext>
            </a:extLst>
          </p:cNvPr>
          <p:cNvSpPr/>
          <p:nvPr/>
        </p:nvSpPr>
        <p:spPr>
          <a:xfrm>
            <a:off x="3210312" y="5187927"/>
            <a:ext cx="619434" cy="22122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Arrow: Left-Right 6">
            <a:extLst>
              <a:ext uri="{FF2B5EF4-FFF2-40B4-BE49-F238E27FC236}">
                <a16:creationId xmlns:a16="http://schemas.microsoft.com/office/drawing/2014/main" id="{7FB4965D-19D4-4AB2-842E-60B7A0604E40}"/>
              </a:ext>
            </a:extLst>
          </p:cNvPr>
          <p:cNvSpPr/>
          <p:nvPr/>
        </p:nvSpPr>
        <p:spPr>
          <a:xfrm>
            <a:off x="4901540" y="5187927"/>
            <a:ext cx="619434" cy="22122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Arrow: Left-Right 7">
            <a:extLst>
              <a:ext uri="{FF2B5EF4-FFF2-40B4-BE49-F238E27FC236}">
                <a16:creationId xmlns:a16="http://schemas.microsoft.com/office/drawing/2014/main" id="{FC8D9927-FBCA-4A40-B88C-0306472FE2D9}"/>
              </a:ext>
            </a:extLst>
          </p:cNvPr>
          <p:cNvSpPr/>
          <p:nvPr/>
        </p:nvSpPr>
        <p:spPr>
          <a:xfrm>
            <a:off x="6558663" y="5187927"/>
            <a:ext cx="619434" cy="22122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Arrow: Left-Right 15">
            <a:extLst>
              <a:ext uri="{FF2B5EF4-FFF2-40B4-BE49-F238E27FC236}">
                <a16:creationId xmlns:a16="http://schemas.microsoft.com/office/drawing/2014/main" id="{E76F83C0-CFD3-4F32-9B0E-D5FC6C6E0421}"/>
              </a:ext>
            </a:extLst>
          </p:cNvPr>
          <p:cNvSpPr/>
          <p:nvPr/>
        </p:nvSpPr>
        <p:spPr>
          <a:xfrm>
            <a:off x="8255921" y="5187927"/>
            <a:ext cx="619434" cy="22122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1">
            <a:extLst>
              <a:ext uri="{FF2B5EF4-FFF2-40B4-BE49-F238E27FC236}">
                <a16:creationId xmlns:a16="http://schemas.microsoft.com/office/drawing/2014/main" id="{1D23C68C-C2BF-4E7B-897B-2464866CC657}"/>
              </a:ext>
            </a:extLst>
          </p:cNvPr>
          <p:cNvSpPr txBox="1"/>
          <p:nvPr/>
        </p:nvSpPr>
        <p:spPr>
          <a:xfrm>
            <a:off x="4702438" y="5409153"/>
            <a:ext cx="988142" cy="36520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sz="2400" dirty="0"/>
              <a:t>97%</a:t>
            </a:r>
          </a:p>
        </p:txBody>
      </p:sp>
      <p:sp>
        <p:nvSpPr>
          <p:cNvPr id="25" name="TextBox 1">
            <a:extLst>
              <a:ext uri="{FF2B5EF4-FFF2-40B4-BE49-F238E27FC236}">
                <a16:creationId xmlns:a16="http://schemas.microsoft.com/office/drawing/2014/main" id="{E1514B59-3046-475A-95AE-8AF498F70E7C}"/>
              </a:ext>
            </a:extLst>
          </p:cNvPr>
          <p:cNvSpPr txBox="1"/>
          <p:nvPr/>
        </p:nvSpPr>
        <p:spPr>
          <a:xfrm>
            <a:off x="6374309" y="5409153"/>
            <a:ext cx="988142" cy="36520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sz="2400" dirty="0"/>
              <a:t>93%</a:t>
            </a:r>
          </a:p>
        </p:txBody>
      </p:sp>
      <p:sp>
        <p:nvSpPr>
          <p:cNvPr id="18" name="TextBox 1">
            <a:extLst>
              <a:ext uri="{FF2B5EF4-FFF2-40B4-BE49-F238E27FC236}">
                <a16:creationId xmlns:a16="http://schemas.microsoft.com/office/drawing/2014/main" id="{CB20F11D-9342-4D6B-AEFD-7862F94D54B6}"/>
              </a:ext>
            </a:extLst>
          </p:cNvPr>
          <p:cNvSpPr txBox="1"/>
          <p:nvPr/>
        </p:nvSpPr>
        <p:spPr>
          <a:xfrm>
            <a:off x="8062873" y="5409153"/>
            <a:ext cx="988142" cy="36520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sz="2400" dirty="0"/>
              <a:t>93%</a:t>
            </a:r>
          </a:p>
        </p:txBody>
      </p:sp>
      <p:sp>
        <p:nvSpPr>
          <p:cNvPr id="28" name="TextBox 1">
            <a:extLst>
              <a:ext uri="{FF2B5EF4-FFF2-40B4-BE49-F238E27FC236}">
                <a16:creationId xmlns:a16="http://schemas.microsoft.com/office/drawing/2014/main" id="{09F8C17E-E587-4E9D-AD2C-75D7CCE12ECE}"/>
              </a:ext>
            </a:extLst>
          </p:cNvPr>
          <p:cNvSpPr txBox="1"/>
          <p:nvPr/>
        </p:nvSpPr>
        <p:spPr>
          <a:xfrm>
            <a:off x="9751437" y="5409153"/>
            <a:ext cx="988142" cy="36520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sz="2400" dirty="0"/>
              <a:t>91%</a:t>
            </a:r>
          </a:p>
        </p:txBody>
      </p:sp>
      <p:sp>
        <p:nvSpPr>
          <p:cNvPr id="15" name="TextBox 1">
            <a:extLst>
              <a:ext uri="{FF2B5EF4-FFF2-40B4-BE49-F238E27FC236}">
                <a16:creationId xmlns:a16="http://schemas.microsoft.com/office/drawing/2014/main" id="{A23728B0-183E-4BC7-9F72-62F149AFEF52}"/>
              </a:ext>
            </a:extLst>
          </p:cNvPr>
          <p:cNvSpPr txBox="1"/>
          <p:nvPr/>
        </p:nvSpPr>
        <p:spPr>
          <a:xfrm>
            <a:off x="6700913" y="1427040"/>
            <a:ext cx="4999765" cy="646379"/>
          </a:xfrm>
          <a:prstGeom prst="rect">
            <a:avLst/>
          </a:prstGeom>
          <a:solidFill>
            <a:schemeClr val="bg1">
              <a:lumMod val="95000"/>
              <a:alpha val="80000"/>
            </a:schemeClr>
          </a:solidFill>
          <a:ln w="15875">
            <a:solidFill>
              <a:schemeClr val="accent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800" dirty="0"/>
              <a:t>This was also the area in which people had the most to say, here's a short essay in brief..</a:t>
            </a:r>
            <a:endParaRPr lang="en-GB" sz="1800" i="1" dirty="0"/>
          </a:p>
        </p:txBody>
      </p:sp>
    </p:spTree>
    <p:extLst>
      <p:ext uri="{BB962C8B-B14F-4D97-AF65-F5344CB8AC3E}">
        <p14:creationId xmlns:p14="http://schemas.microsoft.com/office/powerpoint/2010/main" val="360681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ppt_w</p:attrName>
                                        </p:attrNameLst>
                                      </p:cBhvr>
                                      <p:tavLst>
                                        <p:tav tm="0">
                                          <p:val>
                                            <p:fltVal val="0"/>
                                          </p:val>
                                        </p:tav>
                                        <p:tav tm="100000">
                                          <p:val>
                                            <p:strVal val="#ppt_w"/>
                                          </p:val>
                                        </p:tav>
                                      </p:tavLst>
                                    </p:anim>
                                    <p:anim calcmode="lin" valueType="num">
                                      <p:cBhvr>
                                        <p:cTn id="15" dur="500" fill="hold"/>
                                        <p:tgtEl>
                                          <p:spTgt spid="15"/>
                                        </p:tgtEl>
                                        <p:attrNameLst>
                                          <p:attrName>ppt_h</p:attrName>
                                        </p:attrNameLst>
                                      </p:cBhvr>
                                      <p:tavLst>
                                        <p:tav tm="0">
                                          <p:val>
                                            <p:fltVal val="0"/>
                                          </p:val>
                                        </p:tav>
                                        <p:tav tm="100000">
                                          <p:val>
                                            <p:strVal val="#ppt_h"/>
                                          </p:val>
                                        </p:tav>
                                      </p:tavLst>
                                    </p:anim>
                                    <p:animEffect transition="in" filter="fade">
                                      <p:cBhvr>
                                        <p:cTn id="1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D5536-D652-4206-B418-03838363C3DE}"/>
              </a:ext>
            </a:extLst>
          </p:cNvPr>
          <p:cNvSpPr>
            <a:spLocks noGrp="1"/>
          </p:cNvSpPr>
          <p:nvPr>
            <p:ph type="title"/>
          </p:nvPr>
        </p:nvSpPr>
        <p:spPr>
          <a:xfrm>
            <a:off x="677334" y="609600"/>
            <a:ext cx="8596668" cy="676275"/>
          </a:xfrm>
        </p:spPr>
        <p:txBody>
          <a:bodyPr/>
          <a:lstStyle/>
          <a:p>
            <a:r>
              <a:rPr lang="en-GB" dirty="0"/>
              <a:t>Nature &amp; Wildlife</a:t>
            </a:r>
          </a:p>
        </p:txBody>
      </p:sp>
      <p:sp>
        <p:nvSpPr>
          <p:cNvPr id="3" name="Content Placeholder 2">
            <a:extLst>
              <a:ext uri="{FF2B5EF4-FFF2-40B4-BE49-F238E27FC236}">
                <a16:creationId xmlns:a16="http://schemas.microsoft.com/office/drawing/2014/main" id="{E2B696FE-BFF4-4D6E-9AE2-784D09040A2B}"/>
              </a:ext>
            </a:extLst>
          </p:cNvPr>
          <p:cNvSpPr>
            <a:spLocks noGrp="1"/>
          </p:cNvSpPr>
          <p:nvPr>
            <p:ph idx="1"/>
          </p:nvPr>
        </p:nvSpPr>
        <p:spPr>
          <a:xfrm>
            <a:off x="428625" y="1315216"/>
            <a:ext cx="10727055" cy="5437276"/>
          </a:xfrm>
        </p:spPr>
        <p:txBody>
          <a:bodyPr>
            <a:normAutofit/>
          </a:bodyPr>
          <a:lstStyle/>
          <a:p>
            <a:r>
              <a:rPr lang="en-GB" b="1" dirty="0"/>
              <a:t>Education of Highways officers</a:t>
            </a:r>
            <a:r>
              <a:rPr lang="en-GB" dirty="0"/>
              <a:t> on the importance of trees and how to manage them adjacent to the highway without damaging the highway.</a:t>
            </a:r>
          </a:p>
          <a:p>
            <a:r>
              <a:rPr lang="en-GB" b="1" dirty="0"/>
              <a:t>Handing over to the local community </a:t>
            </a:r>
            <a:r>
              <a:rPr lang="en-GB" dirty="0"/>
              <a:t>the wildlife plan/verges/parks/natural land in stewardship. </a:t>
            </a:r>
          </a:p>
          <a:p>
            <a:r>
              <a:rPr lang="en-GB" b="1" dirty="0"/>
              <a:t>Ecosystem restoration projects</a:t>
            </a:r>
            <a:r>
              <a:rPr lang="en-GB" dirty="0"/>
              <a:t> to ensure that the land is restored so species can thrive. </a:t>
            </a:r>
          </a:p>
          <a:p>
            <a:r>
              <a:rPr lang="en-GB" dirty="0"/>
              <a:t>Designation of land as </a:t>
            </a:r>
            <a:r>
              <a:rPr lang="en-GB" b="1" dirty="0"/>
              <a:t>protected/spaces where humans are not allowed </a:t>
            </a:r>
            <a:r>
              <a:rPr lang="en-GB" dirty="0"/>
              <a:t>to go.</a:t>
            </a:r>
          </a:p>
          <a:p>
            <a:r>
              <a:rPr lang="en-GB" b="1" dirty="0"/>
              <a:t>Ban on all hunting/trapping/snaring</a:t>
            </a:r>
            <a:r>
              <a:rPr lang="en-GB" dirty="0"/>
              <a:t> allowing populations of badgers, foxes, birds of prey, weasels. </a:t>
            </a:r>
          </a:p>
          <a:p>
            <a:r>
              <a:rPr lang="en-GB" b="1" dirty="0"/>
              <a:t>Support for small independent farmers</a:t>
            </a:r>
            <a:r>
              <a:rPr lang="en-GB" dirty="0"/>
              <a:t> as they are the lifeblood of the local food system. </a:t>
            </a:r>
          </a:p>
          <a:p>
            <a:r>
              <a:rPr lang="en-GB" dirty="0"/>
              <a:t>Introduction of Council owned farms to </a:t>
            </a:r>
            <a:r>
              <a:rPr lang="en-GB" b="1" dirty="0"/>
              <a:t>move away from factory farming </a:t>
            </a:r>
            <a:r>
              <a:rPr lang="en-GB" dirty="0"/>
              <a:t>which is one of the biggest contributing factors to climate and environmental crisis and source of zoonotic pandemics.</a:t>
            </a:r>
          </a:p>
          <a:p>
            <a:r>
              <a:rPr lang="en-GB" dirty="0"/>
              <a:t>Designate un-used land as </a:t>
            </a:r>
            <a:r>
              <a:rPr lang="en-GB" b="1" dirty="0"/>
              <a:t>common land </a:t>
            </a:r>
            <a:r>
              <a:rPr lang="en-GB" dirty="0"/>
              <a:t>and cultivate it for </a:t>
            </a:r>
            <a:r>
              <a:rPr lang="en-GB" b="1" dirty="0"/>
              <a:t>wildlife/local food production</a:t>
            </a:r>
            <a:r>
              <a:rPr lang="en-GB" dirty="0"/>
              <a:t>.</a:t>
            </a:r>
          </a:p>
          <a:p>
            <a:r>
              <a:rPr lang="en-GB" sz="1800" dirty="0">
                <a:solidFill>
                  <a:srgbClr val="333333"/>
                </a:solidFill>
                <a:effectLst/>
                <a:latin typeface="Arial" panose="020B0604020202020204" pitchFamily="34" charset="0"/>
                <a:ea typeface="Times New Roman" panose="02020603050405020304" pitchFamily="18" charset="0"/>
              </a:rPr>
              <a:t>Promote self help/voluntary action to 'clean up' and restore local urban and rural environment. </a:t>
            </a:r>
          </a:p>
          <a:p>
            <a:r>
              <a:rPr lang="en-GB" sz="1800" dirty="0">
                <a:solidFill>
                  <a:srgbClr val="333333"/>
                </a:solidFill>
                <a:effectLst/>
                <a:latin typeface="Arial" panose="020B0604020202020204" pitchFamily="34" charset="0"/>
                <a:ea typeface="Times New Roman" panose="02020603050405020304" pitchFamily="18" charset="0"/>
              </a:rPr>
              <a:t>Cease charges and improve access for bulk refuse delivery to remove 'incentive' for rural fly tipping.</a:t>
            </a:r>
          </a:p>
          <a:p>
            <a:r>
              <a:rPr lang="en-GB" sz="1800" dirty="0">
                <a:solidFill>
                  <a:srgbClr val="333333"/>
                </a:solidFill>
                <a:effectLst/>
                <a:latin typeface="Arial" panose="020B0604020202020204" pitchFamily="34" charset="0"/>
                <a:ea typeface="Times New Roman" panose="02020603050405020304" pitchFamily="18" charset="0"/>
              </a:rPr>
              <a:t>Assist all Council farm tenants to </a:t>
            </a:r>
            <a:r>
              <a:rPr lang="en-GB" sz="1800" b="1" dirty="0">
                <a:solidFill>
                  <a:srgbClr val="333333"/>
                </a:solidFill>
                <a:effectLst/>
                <a:latin typeface="Arial" panose="020B0604020202020204" pitchFamily="34" charset="0"/>
                <a:ea typeface="Times New Roman" panose="02020603050405020304" pitchFamily="18" charset="0"/>
              </a:rPr>
              <a:t>convert to agroecological practices</a:t>
            </a:r>
            <a:r>
              <a:rPr lang="en-GB" sz="1800" dirty="0">
                <a:solidFill>
                  <a:srgbClr val="333333"/>
                </a:solidFill>
                <a:effectLst/>
                <a:latin typeface="Arial" panose="020B0604020202020204" pitchFamily="34" charset="0"/>
                <a:ea typeface="Times New Roman" panose="02020603050405020304" pitchFamily="18" charset="0"/>
              </a:rPr>
              <a:t>.</a:t>
            </a:r>
          </a:p>
          <a:p>
            <a:pPr marL="0" indent="0">
              <a:buNone/>
            </a:pPr>
            <a:endParaRPr lang="en-GB" dirty="0"/>
          </a:p>
          <a:p>
            <a:endParaRPr lang="en-GB" dirty="0"/>
          </a:p>
          <a:p>
            <a:endParaRPr lang="en-GB" dirty="0"/>
          </a:p>
          <a:p>
            <a:endParaRPr lang="en-GB" dirty="0"/>
          </a:p>
        </p:txBody>
      </p:sp>
      <p:sp>
        <p:nvSpPr>
          <p:cNvPr id="4" name="Subtitle 2">
            <a:extLst>
              <a:ext uri="{FF2B5EF4-FFF2-40B4-BE49-F238E27FC236}">
                <a16:creationId xmlns:a16="http://schemas.microsoft.com/office/drawing/2014/main" id="{7F16AE79-55A8-409B-9351-D8A0606DFD4D}"/>
              </a:ext>
            </a:extLst>
          </p:cNvPr>
          <p:cNvSpPr txBox="1">
            <a:spLocks/>
          </p:cNvSpPr>
          <p:nvPr/>
        </p:nvSpPr>
        <p:spPr>
          <a:xfrm>
            <a:off x="1205443" y="282281"/>
            <a:ext cx="8225722" cy="54844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GB" sz="2400" dirty="0">
                <a:solidFill>
                  <a:schemeClr val="tx1">
                    <a:lumMod val="50000"/>
                    <a:lumOff val="50000"/>
                  </a:schemeClr>
                </a:solidFill>
              </a:rPr>
              <a:t>Other areas you told us the Council should be considering;</a:t>
            </a:r>
          </a:p>
        </p:txBody>
      </p:sp>
    </p:spTree>
    <p:extLst>
      <p:ext uri="{BB962C8B-B14F-4D97-AF65-F5344CB8AC3E}">
        <p14:creationId xmlns:p14="http://schemas.microsoft.com/office/powerpoint/2010/main" val="3971983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D5536-D652-4206-B418-03838363C3DE}"/>
              </a:ext>
            </a:extLst>
          </p:cNvPr>
          <p:cNvSpPr>
            <a:spLocks noGrp="1"/>
          </p:cNvSpPr>
          <p:nvPr>
            <p:ph type="title"/>
          </p:nvPr>
        </p:nvSpPr>
        <p:spPr>
          <a:xfrm>
            <a:off x="677334" y="609600"/>
            <a:ext cx="8596668" cy="676275"/>
          </a:xfrm>
        </p:spPr>
        <p:txBody>
          <a:bodyPr/>
          <a:lstStyle/>
          <a:p>
            <a:r>
              <a:rPr lang="en-GB" dirty="0"/>
              <a:t>Nature &amp; Wildlife</a:t>
            </a:r>
          </a:p>
        </p:txBody>
      </p:sp>
      <p:sp>
        <p:nvSpPr>
          <p:cNvPr id="3" name="Content Placeholder 2">
            <a:extLst>
              <a:ext uri="{FF2B5EF4-FFF2-40B4-BE49-F238E27FC236}">
                <a16:creationId xmlns:a16="http://schemas.microsoft.com/office/drawing/2014/main" id="{E2B696FE-BFF4-4D6E-9AE2-784D09040A2B}"/>
              </a:ext>
            </a:extLst>
          </p:cNvPr>
          <p:cNvSpPr>
            <a:spLocks noGrp="1"/>
          </p:cNvSpPr>
          <p:nvPr>
            <p:ph idx="1"/>
          </p:nvPr>
        </p:nvSpPr>
        <p:spPr>
          <a:xfrm>
            <a:off x="428624" y="1315216"/>
            <a:ext cx="11106883" cy="5542784"/>
          </a:xfrm>
        </p:spPr>
        <p:txBody>
          <a:bodyPr>
            <a:normAutofit/>
          </a:bodyPr>
          <a:lstStyle/>
          <a:p>
            <a:r>
              <a:rPr lang="en-GB" sz="1800" dirty="0">
                <a:solidFill>
                  <a:srgbClr val="333333"/>
                </a:solidFill>
                <a:effectLst/>
                <a:latin typeface="+mj-lt"/>
                <a:ea typeface="Times New Roman" panose="02020603050405020304" pitchFamily="18" charset="0"/>
              </a:rPr>
              <a:t>Increased funding for Wiltshire wildlife &amp; linking them with schools to educate.</a:t>
            </a:r>
          </a:p>
          <a:p>
            <a:r>
              <a:rPr lang="en-GB" sz="1800" dirty="0">
                <a:solidFill>
                  <a:srgbClr val="333333"/>
                </a:solidFill>
                <a:effectLst/>
                <a:latin typeface="+mj-lt"/>
                <a:ea typeface="Times New Roman" panose="02020603050405020304" pitchFamily="18" charset="0"/>
              </a:rPr>
              <a:t>Lobbying Govt. to ensure that the Agriculture Bill helps drive down carbon emissions from agriculture.</a:t>
            </a:r>
          </a:p>
          <a:p>
            <a:r>
              <a:rPr lang="en-GB" sz="1800" dirty="0">
                <a:solidFill>
                  <a:srgbClr val="333333"/>
                </a:solidFill>
                <a:effectLst/>
                <a:latin typeface="+mj-lt"/>
                <a:ea typeface="Times New Roman" panose="02020603050405020304" pitchFamily="18" charset="0"/>
                <a:cs typeface="Times New Roman" panose="02020603050405020304" pitchFamily="18" charset="0"/>
              </a:rPr>
              <a:t>Encourage reduction in farming with herbicides, fungicides, insecticides &amp; artificial chemical fertilisers. </a:t>
            </a:r>
            <a:endParaRPr lang="en-GB" sz="1800" dirty="0">
              <a:effectLst/>
              <a:latin typeface="+mj-lt"/>
              <a:ea typeface="Calibri" panose="020F0502020204030204" pitchFamily="34" charset="0"/>
              <a:cs typeface="Times New Roman" panose="02020603050405020304" pitchFamily="18" charset="0"/>
            </a:endParaRPr>
          </a:p>
          <a:p>
            <a:r>
              <a:rPr lang="en-GB" sz="1800" b="1" dirty="0">
                <a:solidFill>
                  <a:srgbClr val="333333"/>
                </a:solidFill>
                <a:effectLst/>
                <a:latin typeface="+mj-lt"/>
                <a:ea typeface="Times New Roman" panose="02020603050405020304" pitchFamily="18" charset="0"/>
                <a:cs typeface="Times New Roman" panose="02020603050405020304" pitchFamily="18" charset="0"/>
              </a:rPr>
              <a:t>Educate public </a:t>
            </a:r>
            <a:r>
              <a:rPr lang="en-GB" sz="1800" dirty="0">
                <a:solidFill>
                  <a:srgbClr val="333333"/>
                </a:solidFill>
                <a:effectLst/>
                <a:latin typeface="+mj-lt"/>
                <a:ea typeface="Times New Roman" panose="02020603050405020304" pitchFamily="18" charset="0"/>
                <a:cs typeface="Times New Roman" panose="02020603050405020304" pitchFamily="18" charset="0"/>
              </a:rPr>
              <a:t>on dangers/harm to both wildlife and human animals by use of toxins on open land. </a:t>
            </a:r>
            <a:endParaRPr lang="en-GB" sz="1800" dirty="0">
              <a:effectLst/>
              <a:latin typeface="+mj-lt"/>
              <a:ea typeface="Calibri" panose="020F0502020204030204" pitchFamily="34" charset="0"/>
              <a:cs typeface="Times New Roman" panose="02020603050405020304" pitchFamily="18" charset="0"/>
            </a:endParaRPr>
          </a:p>
          <a:p>
            <a:r>
              <a:rPr lang="en-GB" sz="1800" dirty="0">
                <a:solidFill>
                  <a:srgbClr val="333333"/>
                </a:solidFill>
                <a:effectLst/>
                <a:latin typeface="+mj-lt"/>
                <a:ea typeface="Times New Roman" panose="02020603050405020304" pitchFamily="18" charset="0"/>
                <a:cs typeface="Times New Roman" panose="02020603050405020304" pitchFamily="18" charset="0"/>
              </a:rPr>
              <a:t>Buy </a:t>
            </a:r>
            <a:r>
              <a:rPr lang="en-GB" sz="1800" b="1" dirty="0">
                <a:solidFill>
                  <a:srgbClr val="333333"/>
                </a:solidFill>
                <a:effectLst/>
                <a:latin typeface="+mj-lt"/>
                <a:ea typeface="Times New Roman" panose="02020603050405020304" pitchFamily="18" charset="0"/>
                <a:cs typeface="Times New Roman" panose="02020603050405020304" pitchFamily="18" charset="0"/>
              </a:rPr>
              <a:t>environmentally friendly</a:t>
            </a:r>
            <a:r>
              <a:rPr lang="en-GB" sz="1800" dirty="0">
                <a:solidFill>
                  <a:srgbClr val="333333"/>
                </a:solidFill>
                <a:effectLst/>
                <a:latin typeface="+mj-lt"/>
                <a:ea typeface="Times New Roman" panose="02020603050405020304" pitchFamily="18" charset="0"/>
                <a:cs typeface="Times New Roman" panose="02020603050405020304" pitchFamily="18" charset="0"/>
              </a:rPr>
              <a:t>, buy </a:t>
            </a:r>
            <a:r>
              <a:rPr lang="en-GB" sz="1800" b="1" dirty="0">
                <a:solidFill>
                  <a:srgbClr val="333333"/>
                </a:solidFill>
                <a:effectLst/>
                <a:latin typeface="+mj-lt"/>
                <a:ea typeface="Times New Roman" panose="02020603050405020304" pitchFamily="18" charset="0"/>
                <a:cs typeface="Times New Roman" panose="02020603050405020304" pitchFamily="18" charset="0"/>
              </a:rPr>
              <a:t>people friendly</a:t>
            </a:r>
            <a:r>
              <a:rPr lang="en-GB" sz="1800" dirty="0">
                <a:solidFill>
                  <a:srgbClr val="333333"/>
                </a:solidFill>
                <a:effectLst/>
                <a:latin typeface="+mj-lt"/>
                <a:ea typeface="Times New Roman" panose="02020603050405020304" pitchFamily="18" charset="0"/>
                <a:cs typeface="Times New Roman" panose="02020603050405020304" pitchFamily="18" charset="0"/>
              </a:rPr>
              <a:t>, buy </a:t>
            </a:r>
            <a:r>
              <a:rPr lang="en-GB" sz="1800" b="1" dirty="0">
                <a:solidFill>
                  <a:srgbClr val="333333"/>
                </a:solidFill>
                <a:effectLst/>
                <a:latin typeface="+mj-lt"/>
                <a:ea typeface="Times New Roman" panose="02020603050405020304" pitchFamily="18" charset="0"/>
                <a:cs typeface="Times New Roman" panose="02020603050405020304" pitchFamily="18" charset="0"/>
              </a:rPr>
              <a:t>organic</a:t>
            </a:r>
            <a:r>
              <a:rPr lang="en-GB" sz="1800" dirty="0">
                <a:solidFill>
                  <a:srgbClr val="333333"/>
                </a:solidFill>
                <a:effectLst/>
                <a:latin typeface="+mj-lt"/>
                <a:ea typeface="Times New Roman" panose="02020603050405020304" pitchFamily="18" charset="0"/>
                <a:cs typeface="Times New Roman" panose="02020603050405020304" pitchFamily="18" charset="0"/>
              </a:rPr>
              <a:t>.  </a:t>
            </a:r>
            <a:endParaRPr lang="en-GB" sz="1800" dirty="0">
              <a:effectLst/>
              <a:latin typeface="+mj-lt"/>
              <a:ea typeface="Calibri" panose="020F0502020204030204" pitchFamily="34" charset="0"/>
              <a:cs typeface="Times New Roman" panose="02020603050405020304" pitchFamily="18" charset="0"/>
            </a:endParaRPr>
          </a:p>
          <a:p>
            <a:r>
              <a:rPr lang="en-GB" sz="1800" dirty="0">
                <a:solidFill>
                  <a:srgbClr val="333333"/>
                </a:solidFill>
                <a:effectLst/>
                <a:latin typeface="+mj-lt"/>
                <a:ea typeface="Times New Roman" panose="02020603050405020304" pitchFamily="18" charset="0"/>
              </a:rPr>
              <a:t>Make provision of nesting cavity bricks, bat boxes/cavities, insect crevices/houses part of planning </a:t>
            </a:r>
            <a:r>
              <a:rPr lang="en-GB" sz="1800" dirty="0" smtClean="0">
                <a:solidFill>
                  <a:srgbClr val="333333"/>
                </a:solidFill>
                <a:effectLst/>
                <a:latin typeface="+mj-lt"/>
                <a:ea typeface="Times New Roman" panose="02020603050405020304" pitchFamily="18" charset="0"/>
              </a:rPr>
              <a:t>permissions.</a:t>
            </a:r>
            <a:endParaRPr lang="en-GB" sz="1800" dirty="0">
              <a:solidFill>
                <a:srgbClr val="333333"/>
              </a:solidFill>
              <a:effectLst/>
              <a:latin typeface="+mj-lt"/>
              <a:ea typeface="Times New Roman" panose="02020603050405020304" pitchFamily="18" charset="0"/>
            </a:endParaRPr>
          </a:p>
          <a:p>
            <a:r>
              <a:rPr lang="en-GB" sz="1800" dirty="0">
                <a:solidFill>
                  <a:srgbClr val="333333"/>
                </a:solidFill>
                <a:effectLst/>
                <a:latin typeface="+mj-lt"/>
                <a:ea typeface="Times New Roman" panose="02020603050405020304" pitchFamily="18" charset="0"/>
              </a:rPr>
              <a:t>Encourage contracts with agricultural business that include nature-friendly farming practices and cooperation with tree and hedge planting initiatives.</a:t>
            </a:r>
          </a:p>
          <a:p>
            <a:r>
              <a:rPr lang="en-GB" sz="1800" dirty="0">
                <a:solidFill>
                  <a:srgbClr val="333333"/>
                </a:solidFill>
                <a:effectLst/>
                <a:latin typeface="+mj-lt"/>
                <a:ea typeface="Times New Roman" panose="02020603050405020304" pitchFamily="18" charset="0"/>
                <a:cs typeface="Times New Roman" panose="02020603050405020304" pitchFamily="18" charset="0"/>
              </a:rPr>
              <a:t>Stop or encourage cessation deep ploughing of land releasing carbon and damaging soils.</a:t>
            </a:r>
            <a:endParaRPr lang="en-GB" sz="1800" dirty="0">
              <a:solidFill>
                <a:srgbClr val="333333"/>
              </a:solidFill>
              <a:effectLst/>
              <a:latin typeface="+mj-lt"/>
              <a:ea typeface="Times New Roman" panose="02020603050405020304" pitchFamily="18" charset="0"/>
            </a:endParaRPr>
          </a:p>
          <a:p>
            <a:r>
              <a:rPr lang="en-GB" sz="1800" b="1" dirty="0">
                <a:solidFill>
                  <a:srgbClr val="333333"/>
                </a:solidFill>
                <a:effectLst/>
                <a:latin typeface="+mj-lt"/>
                <a:ea typeface="Times New Roman" panose="02020603050405020304" pitchFamily="18" charset="0"/>
              </a:rPr>
              <a:t>Subsidies for farms </a:t>
            </a:r>
            <a:r>
              <a:rPr lang="en-GB" sz="1800" dirty="0">
                <a:solidFill>
                  <a:srgbClr val="333333"/>
                </a:solidFill>
                <a:effectLst/>
                <a:latin typeface="+mj-lt"/>
                <a:ea typeface="Times New Roman" panose="02020603050405020304" pitchFamily="18" charset="0"/>
              </a:rPr>
              <a:t>proven to be organic or wildlife friendly.</a:t>
            </a:r>
          </a:p>
          <a:p>
            <a:r>
              <a:rPr lang="en-GB" sz="1800" dirty="0">
                <a:solidFill>
                  <a:srgbClr val="333333"/>
                </a:solidFill>
                <a:effectLst/>
                <a:latin typeface="+mj-lt"/>
                <a:ea typeface="Times New Roman" panose="02020603050405020304" pitchFamily="18" charset="0"/>
                <a:cs typeface="Times New Roman" panose="02020603050405020304" pitchFamily="18" charset="0"/>
              </a:rPr>
              <a:t>Significant </a:t>
            </a:r>
            <a:r>
              <a:rPr lang="en-GB" sz="1800" b="1" dirty="0">
                <a:solidFill>
                  <a:srgbClr val="333333"/>
                </a:solidFill>
                <a:effectLst/>
                <a:latin typeface="+mj-lt"/>
                <a:ea typeface="Times New Roman" panose="02020603050405020304" pitchFamily="18" charset="0"/>
                <a:cs typeface="Times New Roman" panose="02020603050405020304" pitchFamily="18" charset="0"/>
              </a:rPr>
              <a:t>reduction of meat in school</a:t>
            </a:r>
            <a:r>
              <a:rPr lang="en-GB" sz="1800" dirty="0">
                <a:solidFill>
                  <a:srgbClr val="333333"/>
                </a:solidFill>
                <a:effectLst/>
                <a:latin typeface="+mj-lt"/>
                <a:ea typeface="Times New Roman" panose="02020603050405020304" pitchFamily="18" charset="0"/>
                <a:cs typeface="Times New Roman" panose="02020603050405020304" pitchFamily="18" charset="0"/>
              </a:rPr>
              <a:t> meals &amp; council controlled food supplies.</a:t>
            </a:r>
          </a:p>
          <a:p>
            <a:r>
              <a:rPr lang="en-GB" sz="1800" dirty="0">
                <a:solidFill>
                  <a:srgbClr val="333333"/>
                </a:solidFill>
                <a:effectLst/>
                <a:latin typeface="+mj-lt"/>
                <a:ea typeface="Times New Roman" panose="02020603050405020304" pitchFamily="18" charset="0"/>
              </a:rPr>
              <a:t>Adopt ecological practices for council owned green space management.</a:t>
            </a:r>
          </a:p>
          <a:p>
            <a:endParaRPr lang="en-GB" dirty="0"/>
          </a:p>
          <a:p>
            <a:endParaRPr lang="en-GB" dirty="0"/>
          </a:p>
          <a:p>
            <a:endParaRPr lang="en-GB" dirty="0"/>
          </a:p>
        </p:txBody>
      </p:sp>
      <p:sp>
        <p:nvSpPr>
          <p:cNvPr id="4" name="Subtitle 2">
            <a:extLst>
              <a:ext uri="{FF2B5EF4-FFF2-40B4-BE49-F238E27FC236}">
                <a16:creationId xmlns:a16="http://schemas.microsoft.com/office/drawing/2014/main" id="{7F16AE79-55A8-409B-9351-D8A0606DFD4D}"/>
              </a:ext>
            </a:extLst>
          </p:cNvPr>
          <p:cNvSpPr txBox="1">
            <a:spLocks/>
          </p:cNvSpPr>
          <p:nvPr/>
        </p:nvSpPr>
        <p:spPr>
          <a:xfrm>
            <a:off x="1205443" y="282281"/>
            <a:ext cx="8225722" cy="54844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GB" sz="2400" dirty="0">
                <a:solidFill>
                  <a:schemeClr val="tx1">
                    <a:lumMod val="50000"/>
                    <a:lumOff val="50000"/>
                  </a:schemeClr>
                </a:solidFill>
              </a:rPr>
              <a:t>Other areas you told us the Council should be considering;</a:t>
            </a:r>
          </a:p>
        </p:txBody>
      </p:sp>
    </p:spTree>
    <p:extLst>
      <p:ext uri="{BB962C8B-B14F-4D97-AF65-F5344CB8AC3E}">
        <p14:creationId xmlns:p14="http://schemas.microsoft.com/office/powerpoint/2010/main" val="1008932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6A9176F-35E4-46D9-AA3D-46D0DF68EB8D}"/>
              </a:ext>
            </a:extLst>
          </p:cNvPr>
          <p:cNvSpPr>
            <a:spLocks noGrp="1"/>
          </p:cNvSpPr>
          <p:nvPr>
            <p:ph type="title"/>
          </p:nvPr>
        </p:nvSpPr>
        <p:spPr>
          <a:xfrm>
            <a:off x="397705" y="161778"/>
            <a:ext cx="8596668" cy="628650"/>
          </a:xfrm>
        </p:spPr>
        <p:txBody>
          <a:bodyPr>
            <a:normAutofit fontScale="90000"/>
          </a:bodyPr>
          <a:lstStyle/>
          <a:p>
            <a:r>
              <a:rPr lang="en-GB" dirty="0"/>
              <a:t>Leadership &amp; Outreach</a:t>
            </a:r>
          </a:p>
        </p:txBody>
      </p:sp>
      <p:graphicFrame>
        <p:nvGraphicFramePr>
          <p:cNvPr id="15" name="Chart 14">
            <a:extLst>
              <a:ext uri="{FF2B5EF4-FFF2-40B4-BE49-F238E27FC236}">
                <a16:creationId xmlns:a16="http://schemas.microsoft.com/office/drawing/2014/main" id="{00000000-0008-0000-0500-000002000000}"/>
              </a:ext>
            </a:extLst>
          </p:cNvPr>
          <p:cNvGraphicFramePr>
            <a:graphicFrameLocks/>
          </p:cNvGraphicFramePr>
          <p:nvPr>
            <p:extLst>
              <p:ext uri="{D42A27DB-BD31-4B8C-83A1-F6EECF244321}">
                <p14:modId xmlns:p14="http://schemas.microsoft.com/office/powerpoint/2010/main" val="4094236121"/>
              </p:ext>
            </p:extLst>
          </p:nvPr>
        </p:nvGraphicFramePr>
        <p:xfrm>
          <a:off x="0" y="790428"/>
          <a:ext cx="12192000" cy="6067572"/>
        </p:xfrm>
        <a:graphic>
          <a:graphicData uri="http://schemas.openxmlformats.org/drawingml/2006/chart">
            <c:chart xmlns:c="http://schemas.openxmlformats.org/drawingml/2006/chart" xmlns:r="http://schemas.openxmlformats.org/officeDocument/2006/relationships" r:id="rId3"/>
          </a:graphicData>
        </a:graphic>
      </p:graphicFrame>
      <p:grpSp>
        <p:nvGrpSpPr>
          <p:cNvPr id="3" name="Group 2"/>
          <p:cNvGrpSpPr/>
          <p:nvPr/>
        </p:nvGrpSpPr>
        <p:grpSpPr>
          <a:xfrm>
            <a:off x="3377381" y="161778"/>
            <a:ext cx="3995873" cy="3080977"/>
            <a:chOff x="3377381" y="161778"/>
            <a:chExt cx="3995873" cy="3080977"/>
          </a:xfrm>
        </p:grpSpPr>
        <p:sp>
          <p:nvSpPr>
            <p:cNvPr id="6" name="TextBox 5">
              <a:extLst>
                <a:ext uri="{FF2B5EF4-FFF2-40B4-BE49-F238E27FC236}">
                  <a16:creationId xmlns:a16="http://schemas.microsoft.com/office/drawing/2014/main" id="{C92DC772-23A3-458F-9A80-5B2083956F64}"/>
                </a:ext>
              </a:extLst>
            </p:cNvPr>
            <p:cNvSpPr txBox="1"/>
            <p:nvPr/>
          </p:nvSpPr>
          <p:spPr>
            <a:xfrm>
              <a:off x="4818745" y="161778"/>
              <a:ext cx="2554509" cy="2308324"/>
            </a:xfrm>
            <a:prstGeom prst="rect">
              <a:avLst/>
            </a:prstGeom>
            <a:solidFill>
              <a:schemeClr val="bg1">
                <a:lumMod val="95000"/>
                <a:alpha val="80000"/>
              </a:schemeClr>
            </a:solidFill>
            <a:ln w="15875">
              <a:solidFill>
                <a:schemeClr val="accent1"/>
              </a:solidFill>
            </a:ln>
          </p:spPr>
          <p:txBody>
            <a:bodyPr wrap="square" rtlCol="0">
              <a:spAutoFit/>
            </a:bodyPr>
            <a:lstStyle/>
            <a:p>
              <a:r>
                <a:rPr lang="en-GB" dirty="0"/>
                <a:t>These two areas received the most ‘important’ &amp; ‘very important’ ratings in total, which would indicate these were overall rated the most important.</a:t>
              </a:r>
              <a:endParaRPr lang="en-GB" i="1" dirty="0"/>
            </a:p>
          </p:txBody>
        </p:sp>
        <p:grpSp>
          <p:nvGrpSpPr>
            <p:cNvPr id="2" name="Group 1"/>
            <p:cNvGrpSpPr/>
            <p:nvPr/>
          </p:nvGrpSpPr>
          <p:grpSpPr>
            <a:xfrm>
              <a:off x="3377381" y="1076632"/>
              <a:ext cx="2094271" cy="2166123"/>
              <a:chOff x="3377381" y="1076632"/>
              <a:chExt cx="2094271" cy="2166123"/>
            </a:xfrm>
          </p:grpSpPr>
          <p:cxnSp>
            <p:nvCxnSpPr>
              <p:cNvPr id="11" name="Straight Arrow Connector 10">
                <a:extLst>
                  <a:ext uri="{FF2B5EF4-FFF2-40B4-BE49-F238E27FC236}">
                    <a16:creationId xmlns:a16="http://schemas.microsoft.com/office/drawing/2014/main" id="{6EBEBEFF-CDE1-4704-BDE9-E7D0A569110C}"/>
                  </a:ext>
                </a:extLst>
              </p:cNvPr>
              <p:cNvCxnSpPr>
                <a:cxnSpLocks/>
              </p:cNvCxnSpPr>
              <p:nvPr/>
            </p:nvCxnSpPr>
            <p:spPr>
              <a:xfrm flipH="1">
                <a:off x="3377381" y="1076632"/>
                <a:ext cx="1430593" cy="18479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5696436F-F026-4933-A5AD-340F104070F9}"/>
                  </a:ext>
                </a:extLst>
              </p:cNvPr>
              <p:cNvCxnSpPr>
                <a:cxnSpLocks/>
              </p:cNvCxnSpPr>
              <p:nvPr/>
            </p:nvCxnSpPr>
            <p:spPr>
              <a:xfrm flipH="1">
                <a:off x="4818745" y="2470102"/>
                <a:ext cx="652907" cy="7726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710818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D5536-D652-4206-B418-03838363C3DE}"/>
              </a:ext>
            </a:extLst>
          </p:cNvPr>
          <p:cNvSpPr>
            <a:spLocks noGrp="1"/>
          </p:cNvSpPr>
          <p:nvPr>
            <p:ph type="title"/>
          </p:nvPr>
        </p:nvSpPr>
        <p:spPr>
          <a:xfrm>
            <a:off x="677334" y="609600"/>
            <a:ext cx="8596668" cy="676275"/>
          </a:xfrm>
        </p:spPr>
        <p:txBody>
          <a:bodyPr/>
          <a:lstStyle/>
          <a:p>
            <a:r>
              <a:rPr lang="en-GB" dirty="0"/>
              <a:t>Leadership &amp; Outreach</a:t>
            </a:r>
          </a:p>
        </p:txBody>
      </p:sp>
      <p:sp>
        <p:nvSpPr>
          <p:cNvPr id="3" name="Content Placeholder 2">
            <a:extLst>
              <a:ext uri="{FF2B5EF4-FFF2-40B4-BE49-F238E27FC236}">
                <a16:creationId xmlns:a16="http://schemas.microsoft.com/office/drawing/2014/main" id="{E2B696FE-BFF4-4D6E-9AE2-784D09040A2B}"/>
              </a:ext>
            </a:extLst>
          </p:cNvPr>
          <p:cNvSpPr>
            <a:spLocks noGrp="1"/>
          </p:cNvSpPr>
          <p:nvPr>
            <p:ph idx="1"/>
          </p:nvPr>
        </p:nvSpPr>
        <p:spPr>
          <a:xfrm>
            <a:off x="428624" y="1315216"/>
            <a:ext cx="11008409" cy="5260503"/>
          </a:xfrm>
        </p:spPr>
        <p:txBody>
          <a:bodyPr>
            <a:noAutofit/>
          </a:bodyPr>
          <a:lstStyle/>
          <a:p>
            <a:r>
              <a:rPr lang="en-GB" sz="1700" dirty="0">
                <a:solidFill>
                  <a:srgbClr val="333333"/>
                </a:solidFill>
                <a:effectLst/>
                <a:ea typeface="Times New Roman" panose="02020603050405020304" pitchFamily="18" charset="0"/>
                <a:cs typeface="Arial" panose="020B0604020202020204" pitchFamily="34" charset="0"/>
              </a:rPr>
              <a:t>WC to undertake </a:t>
            </a:r>
            <a:r>
              <a:rPr lang="en-GB" sz="1700" b="1" dirty="0">
                <a:solidFill>
                  <a:srgbClr val="333333"/>
                </a:solidFill>
                <a:effectLst/>
                <a:ea typeface="Times New Roman" panose="02020603050405020304" pitchFamily="18" charset="0"/>
                <a:cs typeface="Arial" panose="020B0604020202020204" pitchFamily="34" charset="0"/>
              </a:rPr>
              <a:t>training to understand the climate crisis </a:t>
            </a:r>
            <a:r>
              <a:rPr lang="en-GB" sz="1700" dirty="0">
                <a:solidFill>
                  <a:srgbClr val="333333"/>
                </a:solidFill>
                <a:effectLst/>
                <a:ea typeface="Times New Roman" panose="02020603050405020304" pitchFamily="18" charset="0"/>
                <a:cs typeface="Arial" panose="020B0604020202020204" pitchFamily="34" charset="0"/>
              </a:rPr>
              <a:t>such as 'The Carbon Literacy Project’</a:t>
            </a:r>
          </a:p>
          <a:p>
            <a:r>
              <a:rPr lang="en-GB" sz="1700" dirty="0">
                <a:solidFill>
                  <a:srgbClr val="333333"/>
                </a:solidFill>
                <a:effectLst/>
                <a:ea typeface="Times New Roman" panose="02020603050405020304" pitchFamily="18" charset="0"/>
                <a:cs typeface="Arial" panose="020B0604020202020204" pitchFamily="34" charset="0"/>
              </a:rPr>
              <a:t>Set up </a:t>
            </a:r>
            <a:r>
              <a:rPr lang="en-GB" sz="1700" b="1" dirty="0">
                <a:solidFill>
                  <a:srgbClr val="333333"/>
                </a:solidFill>
                <a:effectLst/>
                <a:ea typeface="Times New Roman" panose="02020603050405020304" pitchFamily="18" charset="0"/>
                <a:cs typeface="Arial" panose="020B0604020202020204" pitchFamily="34" charset="0"/>
              </a:rPr>
              <a:t>targeting and reporting process to monitor </a:t>
            </a:r>
            <a:r>
              <a:rPr lang="en-GB" sz="1700" dirty="0">
                <a:solidFill>
                  <a:srgbClr val="333333"/>
                </a:solidFill>
                <a:effectLst/>
                <a:ea typeface="Times New Roman" panose="02020603050405020304" pitchFamily="18" charset="0"/>
                <a:cs typeface="Arial" panose="020B0604020202020204" pitchFamily="34" charset="0"/>
              </a:rPr>
              <a:t>councils progress.</a:t>
            </a:r>
            <a:endParaRPr lang="en-GB" sz="1700" dirty="0">
              <a:effectLst/>
              <a:ea typeface="Calibri" panose="020F0502020204030204" pitchFamily="34" charset="0"/>
              <a:cs typeface="Arial" panose="020B0604020202020204" pitchFamily="34" charset="0"/>
            </a:endParaRPr>
          </a:p>
          <a:p>
            <a:r>
              <a:rPr lang="en-GB" sz="1700" b="1" dirty="0">
                <a:solidFill>
                  <a:srgbClr val="333333"/>
                </a:solidFill>
                <a:effectLst/>
                <a:ea typeface="Times New Roman" panose="02020603050405020304" pitchFamily="18" charset="0"/>
                <a:cs typeface="Arial" panose="020B0604020202020204" pitchFamily="34" charset="0"/>
              </a:rPr>
              <a:t>Education and support services </a:t>
            </a:r>
            <a:r>
              <a:rPr lang="en-GB" sz="1700" dirty="0">
                <a:solidFill>
                  <a:srgbClr val="333333"/>
                </a:solidFill>
                <a:effectLst/>
                <a:ea typeface="Times New Roman" panose="02020603050405020304" pitchFamily="18" charset="0"/>
                <a:cs typeface="Arial" panose="020B0604020202020204" pitchFamily="34" charset="0"/>
              </a:rPr>
              <a:t>to help the population to see what is needed </a:t>
            </a:r>
            <a:r>
              <a:rPr lang="en-GB" sz="1700" dirty="0">
                <a:solidFill>
                  <a:srgbClr val="333333"/>
                </a:solidFill>
                <a:ea typeface="Times New Roman" panose="02020603050405020304" pitchFamily="18" charset="0"/>
                <a:cs typeface="Arial" panose="020B0604020202020204" pitchFamily="34" charset="0"/>
              </a:rPr>
              <a:t>and</a:t>
            </a:r>
            <a:r>
              <a:rPr lang="en-GB" sz="1700" dirty="0">
                <a:solidFill>
                  <a:srgbClr val="333333"/>
                </a:solidFill>
                <a:effectLst/>
                <a:ea typeface="Times New Roman" panose="02020603050405020304" pitchFamily="18" charset="0"/>
                <a:cs typeface="Arial" panose="020B0604020202020204" pitchFamily="34" charset="0"/>
              </a:rPr>
              <a:t> what can be achieved. </a:t>
            </a:r>
            <a:endParaRPr lang="en-GB" sz="1700" dirty="0">
              <a:effectLst/>
              <a:ea typeface="Calibri" panose="020F0502020204030204" pitchFamily="34" charset="0"/>
              <a:cs typeface="Arial" panose="020B0604020202020204" pitchFamily="34" charset="0"/>
            </a:endParaRPr>
          </a:p>
          <a:p>
            <a:r>
              <a:rPr lang="en-GB" sz="1700" b="1" dirty="0">
                <a:solidFill>
                  <a:srgbClr val="333333"/>
                </a:solidFill>
                <a:effectLst/>
                <a:ea typeface="Times New Roman" panose="02020603050405020304" pitchFamily="18" charset="0"/>
                <a:cs typeface="Arial" panose="020B0604020202020204" pitchFamily="34" charset="0"/>
              </a:rPr>
              <a:t>Lobbying for better policy and regulation </a:t>
            </a:r>
            <a:r>
              <a:rPr lang="en-GB" sz="1700" dirty="0">
                <a:solidFill>
                  <a:srgbClr val="333333"/>
                </a:solidFill>
                <a:effectLst/>
                <a:ea typeface="Times New Roman" panose="02020603050405020304" pitchFamily="18" charset="0"/>
                <a:cs typeface="Arial" panose="020B0604020202020204" pitchFamily="34" charset="0"/>
              </a:rPr>
              <a:t>via LGA and directly to Govt and w</a:t>
            </a:r>
            <a:r>
              <a:rPr lang="en-GB" sz="1700" dirty="0">
                <a:solidFill>
                  <a:srgbClr val="333333"/>
                </a:solidFill>
                <a:ea typeface="Times New Roman" panose="02020603050405020304" pitchFamily="18" charset="0"/>
                <a:cs typeface="Arial" panose="020B0604020202020204" pitchFamily="34" charset="0"/>
              </a:rPr>
              <a:t>ork with Wiltshire's MPs.</a:t>
            </a:r>
          </a:p>
          <a:p>
            <a:r>
              <a:rPr lang="en-GB" sz="1700" dirty="0">
                <a:solidFill>
                  <a:srgbClr val="333333"/>
                </a:solidFill>
                <a:effectLst/>
                <a:ea typeface="Times New Roman" panose="02020603050405020304" pitchFamily="18" charset="0"/>
                <a:cs typeface="Arial" panose="020B0604020202020204" pitchFamily="34" charset="0"/>
              </a:rPr>
              <a:t>WC to </a:t>
            </a:r>
            <a:r>
              <a:rPr lang="en-GB" sz="1700" b="1" dirty="0">
                <a:solidFill>
                  <a:srgbClr val="333333"/>
                </a:solidFill>
                <a:effectLst/>
                <a:ea typeface="Times New Roman" panose="02020603050405020304" pitchFamily="18" charset="0"/>
                <a:cs typeface="Arial" panose="020B0604020202020204" pitchFamily="34" charset="0"/>
              </a:rPr>
              <a:t>lobby Govt. for financial support for zero carbon </a:t>
            </a:r>
            <a:r>
              <a:rPr lang="en-GB" sz="1700" dirty="0">
                <a:solidFill>
                  <a:srgbClr val="333333"/>
                </a:solidFill>
                <a:effectLst/>
                <a:ea typeface="Times New Roman" panose="02020603050405020304" pitchFamily="18" charset="0"/>
                <a:cs typeface="Arial" panose="020B0604020202020204" pitchFamily="34" charset="0"/>
              </a:rPr>
              <a:t>and carbon reducing investment grants.</a:t>
            </a:r>
            <a:endParaRPr lang="en-GB" sz="1700" dirty="0">
              <a:solidFill>
                <a:srgbClr val="333333"/>
              </a:solidFill>
              <a:ea typeface="Times New Roman" panose="02020603050405020304" pitchFamily="18" charset="0"/>
              <a:cs typeface="Arial" panose="020B0604020202020204" pitchFamily="34" charset="0"/>
            </a:endParaRPr>
          </a:p>
          <a:p>
            <a:r>
              <a:rPr lang="en-GB" sz="1700" dirty="0">
                <a:solidFill>
                  <a:srgbClr val="333333"/>
                </a:solidFill>
                <a:ea typeface="Times New Roman" panose="02020603050405020304" pitchFamily="18" charset="0"/>
                <a:cs typeface="Arial" panose="020B0604020202020204" pitchFamily="34" charset="0"/>
              </a:rPr>
              <a:t>T</a:t>
            </a:r>
            <a:r>
              <a:rPr lang="en-GB" sz="1700" dirty="0">
                <a:solidFill>
                  <a:srgbClr val="333333"/>
                </a:solidFill>
                <a:effectLst/>
                <a:ea typeface="Times New Roman" panose="02020603050405020304" pitchFamily="18" charset="0"/>
                <a:cs typeface="Arial" panose="020B0604020202020204" pitchFamily="34" charset="0"/>
              </a:rPr>
              <a:t>owns to </a:t>
            </a:r>
            <a:r>
              <a:rPr lang="en-GB" sz="1700" b="1" dirty="0">
                <a:solidFill>
                  <a:srgbClr val="333333"/>
                </a:solidFill>
                <a:effectLst/>
                <a:ea typeface="Times New Roman" panose="02020603050405020304" pitchFamily="18" charset="0"/>
                <a:cs typeface="Arial" panose="020B0604020202020204" pitchFamily="34" charset="0"/>
              </a:rPr>
              <a:t>encourage environmental community champions </a:t>
            </a:r>
            <a:r>
              <a:rPr lang="en-GB" sz="1700" dirty="0">
                <a:solidFill>
                  <a:srgbClr val="333333"/>
                </a:solidFill>
                <a:effectLst/>
                <a:ea typeface="Times New Roman" panose="02020603050405020304" pitchFamily="18" charset="0"/>
                <a:cs typeface="Arial" panose="020B0604020202020204" pitchFamily="34" charset="0"/>
              </a:rPr>
              <a:t>e.g. schools and businesses.</a:t>
            </a:r>
          </a:p>
          <a:p>
            <a:r>
              <a:rPr lang="en-GB" sz="1700" dirty="0">
                <a:solidFill>
                  <a:srgbClr val="333333"/>
                </a:solidFill>
                <a:effectLst/>
                <a:ea typeface="Times New Roman" panose="02020603050405020304" pitchFamily="18" charset="0"/>
                <a:cs typeface="Arial" panose="020B0604020202020204" pitchFamily="34" charset="0"/>
              </a:rPr>
              <a:t>All schools to include </a:t>
            </a:r>
            <a:r>
              <a:rPr lang="en-GB" sz="1700" b="1" dirty="0">
                <a:solidFill>
                  <a:srgbClr val="333333"/>
                </a:solidFill>
                <a:effectLst/>
                <a:ea typeface="Times New Roman" panose="02020603050405020304" pitchFamily="18" charset="0"/>
                <a:cs typeface="Arial" panose="020B0604020202020204" pitchFamily="34" charset="0"/>
              </a:rPr>
              <a:t>climate and biodiversity awareness education </a:t>
            </a:r>
            <a:r>
              <a:rPr lang="en-GB" sz="1700" dirty="0">
                <a:solidFill>
                  <a:srgbClr val="333333"/>
                </a:solidFill>
                <a:effectLst/>
                <a:ea typeface="Times New Roman" panose="02020603050405020304" pitchFamily="18" charset="0"/>
                <a:cs typeface="Arial" panose="020B0604020202020204" pitchFamily="34" charset="0"/>
              </a:rPr>
              <a:t>with regular updates.</a:t>
            </a:r>
          </a:p>
          <a:p>
            <a:r>
              <a:rPr lang="en-GB" sz="1700" dirty="0">
                <a:solidFill>
                  <a:srgbClr val="333333"/>
                </a:solidFill>
                <a:effectLst/>
                <a:ea typeface="Times New Roman" panose="02020603050405020304" pitchFamily="18" charset="0"/>
                <a:cs typeface="Arial" panose="020B0604020202020204" pitchFamily="34" charset="0"/>
              </a:rPr>
              <a:t>Combine </a:t>
            </a:r>
            <a:r>
              <a:rPr lang="en-GB" sz="1700" b="1" dirty="0">
                <a:solidFill>
                  <a:srgbClr val="333333"/>
                </a:solidFill>
                <a:effectLst/>
                <a:ea typeface="Times New Roman" panose="02020603050405020304" pitchFamily="18" charset="0"/>
                <a:cs typeface="Arial" panose="020B0604020202020204" pitchFamily="34" charset="0"/>
              </a:rPr>
              <a:t>engagement and working with the current political power </a:t>
            </a:r>
            <a:r>
              <a:rPr lang="en-GB" sz="1700" dirty="0">
                <a:solidFill>
                  <a:srgbClr val="333333"/>
                </a:solidFill>
                <a:effectLst/>
                <a:ea typeface="Times New Roman" panose="02020603050405020304" pitchFamily="18" charset="0"/>
                <a:cs typeface="Arial" panose="020B0604020202020204" pitchFamily="34" charset="0"/>
              </a:rPr>
              <a:t>to sway more decisions towards Climate Emergency mitigation; Currently, the green lobby is seen to be 'too left wing' to work with, not sufficiently apolitical.</a:t>
            </a:r>
            <a:endParaRPr lang="en-GB" sz="1700" dirty="0">
              <a:effectLst/>
              <a:ea typeface="Calibri" panose="020F0502020204030204" pitchFamily="34" charset="0"/>
              <a:cs typeface="Arial" panose="020B0604020202020204" pitchFamily="34" charset="0"/>
            </a:endParaRPr>
          </a:p>
          <a:p>
            <a:r>
              <a:rPr lang="en-GB" sz="1700" b="1" dirty="0">
                <a:solidFill>
                  <a:srgbClr val="333333"/>
                </a:solidFill>
                <a:effectLst/>
                <a:ea typeface="Times New Roman" panose="02020603050405020304" pitchFamily="18" charset="0"/>
                <a:cs typeface="Arial" panose="020B0604020202020204" pitchFamily="34" charset="0"/>
              </a:rPr>
              <a:t>Value for money must remain an objective </a:t>
            </a:r>
            <a:r>
              <a:rPr lang="en-GB" sz="1700" dirty="0">
                <a:solidFill>
                  <a:srgbClr val="333333"/>
                </a:solidFill>
                <a:effectLst/>
                <a:ea typeface="Times New Roman" panose="02020603050405020304" pitchFamily="18" charset="0"/>
                <a:cs typeface="Arial" panose="020B0604020202020204" pitchFamily="34" charset="0"/>
              </a:rPr>
              <a:t>and not a reliance on the public sector. </a:t>
            </a:r>
          </a:p>
          <a:p>
            <a:r>
              <a:rPr lang="en-GB" sz="1700" dirty="0">
                <a:solidFill>
                  <a:srgbClr val="333333"/>
                </a:solidFill>
                <a:effectLst/>
                <a:ea typeface="Times New Roman" panose="02020603050405020304" pitchFamily="18" charset="0"/>
                <a:cs typeface="Arial" panose="020B0604020202020204" pitchFamily="34" charset="0"/>
              </a:rPr>
              <a:t>WC members need to </a:t>
            </a:r>
            <a:r>
              <a:rPr lang="en-GB" sz="1700" b="1" dirty="0">
                <a:solidFill>
                  <a:srgbClr val="333333"/>
                </a:solidFill>
                <a:effectLst/>
                <a:ea typeface="Times New Roman" panose="02020603050405020304" pitchFamily="18" charset="0"/>
                <a:cs typeface="Arial" panose="020B0604020202020204" pitchFamily="34" charset="0"/>
              </a:rPr>
              <a:t>declare whether or not they believe climate change</a:t>
            </a:r>
            <a:r>
              <a:rPr lang="en-GB" sz="1700" dirty="0">
                <a:solidFill>
                  <a:srgbClr val="333333"/>
                </a:solidFill>
                <a:effectLst/>
                <a:ea typeface="Times New Roman" panose="02020603050405020304" pitchFamily="18" charset="0"/>
                <a:cs typeface="Arial" panose="020B0604020202020204" pitchFamily="34" charset="0"/>
              </a:rPr>
              <a:t> and explain their reasons.</a:t>
            </a:r>
          </a:p>
          <a:p>
            <a:r>
              <a:rPr lang="en-GB" sz="1700" dirty="0">
                <a:solidFill>
                  <a:srgbClr val="333333"/>
                </a:solidFill>
                <a:effectLst/>
                <a:ea typeface="Times New Roman" panose="02020603050405020304" pitchFamily="18" charset="0"/>
                <a:cs typeface="Arial" panose="020B0604020202020204" pitchFamily="34" charset="0"/>
              </a:rPr>
              <a:t>Greater learning &amp; </a:t>
            </a:r>
            <a:r>
              <a:rPr lang="en-GB" sz="1700" b="1" dirty="0">
                <a:solidFill>
                  <a:srgbClr val="333333"/>
                </a:solidFill>
                <a:effectLst/>
                <a:ea typeface="Times New Roman" panose="02020603050405020304" pitchFamily="18" charset="0"/>
                <a:cs typeface="Arial" panose="020B0604020202020204" pitchFamily="34" charset="0"/>
              </a:rPr>
              <a:t>partnership with neighbouring local climate aware authorities </a:t>
            </a:r>
            <a:r>
              <a:rPr lang="en-GB" sz="1700" dirty="0">
                <a:solidFill>
                  <a:srgbClr val="333333"/>
                </a:solidFill>
                <a:effectLst/>
                <a:ea typeface="Times New Roman" panose="02020603050405020304" pitchFamily="18" charset="0"/>
                <a:cs typeface="Arial" panose="020B0604020202020204" pitchFamily="34" charset="0"/>
              </a:rPr>
              <a:t>e.g. Bristol &amp; Stroud.</a:t>
            </a:r>
            <a:endParaRPr lang="en-GB" sz="1700" dirty="0">
              <a:effectLst/>
              <a:ea typeface="Calibri" panose="020F0502020204030204" pitchFamily="34" charset="0"/>
              <a:cs typeface="Arial" panose="020B0604020202020204" pitchFamily="34" charset="0"/>
            </a:endParaRPr>
          </a:p>
          <a:p>
            <a:r>
              <a:rPr lang="en-GB" sz="1700" dirty="0">
                <a:solidFill>
                  <a:srgbClr val="333333"/>
                </a:solidFill>
                <a:effectLst/>
                <a:ea typeface="Times New Roman" panose="02020603050405020304" pitchFamily="18" charset="0"/>
                <a:cs typeface="Arial" panose="020B0604020202020204" pitchFamily="34" charset="0"/>
              </a:rPr>
              <a:t>Support of local </a:t>
            </a:r>
            <a:r>
              <a:rPr lang="en-GB" sz="1700" b="1" dirty="0">
                <a:solidFill>
                  <a:srgbClr val="333333"/>
                </a:solidFill>
                <a:effectLst/>
                <a:ea typeface="Times New Roman" panose="02020603050405020304" pitchFamily="18" charset="0"/>
                <a:cs typeface="Arial" panose="020B0604020202020204" pitchFamily="34" charset="0"/>
              </a:rPr>
              <a:t>businesses and supplies to lower ‘supply miles</a:t>
            </a:r>
            <a:r>
              <a:rPr lang="en-GB" sz="1700" dirty="0">
                <a:solidFill>
                  <a:srgbClr val="333333"/>
                </a:solidFill>
                <a:effectLst/>
                <a:ea typeface="Times New Roman" panose="02020603050405020304" pitchFamily="18" charset="0"/>
                <a:cs typeface="Arial" panose="020B0604020202020204" pitchFamily="34" charset="0"/>
              </a:rPr>
              <a:t>’ and help sustainability.</a:t>
            </a:r>
            <a:endParaRPr lang="en-GB" sz="1700" dirty="0">
              <a:cs typeface="Arial" panose="020B0604020202020204" pitchFamily="34" charset="0"/>
            </a:endParaRPr>
          </a:p>
        </p:txBody>
      </p:sp>
      <p:sp>
        <p:nvSpPr>
          <p:cNvPr id="4" name="Subtitle 2">
            <a:extLst>
              <a:ext uri="{FF2B5EF4-FFF2-40B4-BE49-F238E27FC236}">
                <a16:creationId xmlns:a16="http://schemas.microsoft.com/office/drawing/2014/main" id="{7F16AE79-55A8-409B-9351-D8A0606DFD4D}"/>
              </a:ext>
            </a:extLst>
          </p:cNvPr>
          <p:cNvSpPr txBox="1">
            <a:spLocks/>
          </p:cNvSpPr>
          <p:nvPr/>
        </p:nvSpPr>
        <p:spPr>
          <a:xfrm>
            <a:off x="1205443" y="282281"/>
            <a:ext cx="8225722" cy="54844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GB" sz="2400" dirty="0">
                <a:solidFill>
                  <a:schemeClr val="tx1">
                    <a:lumMod val="50000"/>
                    <a:lumOff val="50000"/>
                  </a:schemeClr>
                </a:solidFill>
              </a:rPr>
              <a:t>Other areas you told us the Council should be considering;</a:t>
            </a:r>
          </a:p>
        </p:txBody>
      </p:sp>
    </p:spTree>
    <p:extLst>
      <p:ext uri="{BB962C8B-B14F-4D97-AF65-F5344CB8AC3E}">
        <p14:creationId xmlns:p14="http://schemas.microsoft.com/office/powerpoint/2010/main" val="3765374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D5536-D652-4206-B418-03838363C3DE}"/>
              </a:ext>
            </a:extLst>
          </p:cNvPr>
          <p:cNvSpPr>
            <a:spLocks noGrp="1"/>
          </p:cNvSpPr>
          <p:nvPr>
            <p:ph type="title"/>
          </p:nvPr>
        </p:nvSpPr>
        <p:spPr>
          <a:xfrm>
            <a:off x="428624" y="282281"/>
            <a:ext cx="8596668" cy="676275"/>
          </a:xfrm>
        </p:spPr>
        <p:txBody>
          <a:bodyPr>
            <a:normAutofit fontScale="90000"/>
          </a:bodyPr>
          <a:lstStyle/>
          <a:p>
            <a:r>
              <a:rPr lang="en-GB" dirty="0"/>
              <a:t>We asked what else you think the council should be doing, and you told us…</a:t>
            </a:r>
          </a:p>
        </p:txBody>
      </p:sp>
      <p:sp>
        <p:nvSpPr>
          <p:cNvPr id="3" name="Content Placeholder 2">
            <a:extLst>
              <a:ext uri="{FF2B5EF4-FFF2-40B4-BE49-F238E27FC236}">
                <a16:creationId xmlns:a16="http://schemas.microsoft.com/office/drawing/2014/main" id="{E2B696FE-BFF4-4D6E-9AE2-784D09040A2B}"/>
              </a:ext>
            </a:extLst>
          </p:cNvPr>
          <p:cNvSpPr>
            <a:spLocks noGrp="1"/>
          </p:cNvSpPr>
          <p:nvPr>
            <p:ph idx="1"/>
          </p:nvPr>
        </p:nvSpPr>
        <p:spPr>
          <a:xfrm>
            <a:off x="428624" y="1393371"/>
            <a:ext cx="10729913" cy="5182348"/>
          </a:xfrm>
        </p:spPr>
        <p:txBody>
          <a:bodyPr>
            <a:normAutofit/>
          </a:bodyPr>
          <a:lstStyle/>
          <a:p>
            <a:r>
              <a:rPr lang="en-GB" dirty="0"/>
              <a:t>Using </a:t>
            </a:r>
            <a:r>
              <a:rPr lang="en-GB" b="1" dirty="0"/>
              <a:t>Large scale change</a:t>
            </a:r>
            <a:r>
              <a:rPr lang="en-GB" dirty="0"/>
              <a:t> such as the Doughnut Theory of Economics by Kate </a:t>
            </a:r>
            <a:r>
              <a:rPr lang="en-GB" dirty="0" err="1"/>
              <a:t>Raworth</a:t>
            </a:r>
            <a:r>
              <a:rPr lang="en-GB" dirty="0"/>
              <a:t>.</a:t>
            </a:r>
          </a:p>
          <a:p>
            <a:r>
              <a:rPr lang="en-GB" b="1" dirty="0"/>
              <a:t>Promote cost saving aspect</a:t>
            </a:r>
            <a:r>
              <a:rPr lang="en-GB" dirty="0"/>
              <a:t> of solutions to get more people on board.</a:t>
            </a:r>
          </a:p>
          <a:p>
            <a:r>
              <a:rPr lang="en-GB" b="1" dirty="0"/>
              <a:t>Better waste management</a:t>
            </a:r>
            <a:r>
              <a:rPr lang="en-GB" dirty="0"/>
              <a:t>, less waste miles, no incineration &amp; use of electric waste vehicles.</a:t>
            </a:r>
          </a:p>
          <a:p>
            <a:r>
              <a:rPr lang="en-GB" dirty="0"/>
              <a:t>Council </a:t>
            </a:r>
            <a:r>
              <a:rPr lang="en-GB" b="1" dirty="0"/>
              <a:t>events to be plant based </a:t>
            </a:r>
            <a:r>
              <a:rPr lang="en-GB" dirty="0"/>
              <a:t>and educate public why.</a:t>
            </a:r>
          </a:p>
          <a:p>
            <a:r>
              <a:rPr lang="en-GB" b="1" dirty="0"/>
              <a:t>Educate farmers </a:t>
            </a:r>
            <a:r>
              <a:rPr lang="en-GB" dirty="0"/>
              <a:t>on carbon impact and benefits of organic.</a:t>
            </a:r>
          </a:p>
          <a:p>
            <a:r>
              <a:rPr lang="en-GB" dirty="0"/>
              <a:t>Promotion of technology that enables working from home, </a:t>
            </a:r>
            <a:r>
              <a:rPr lang="en-GB" b="1" dirty="0"/>
              <a:t>reduce commuting</a:t>
            </a:r>
            <a:r>
              <a:rPr lang="en-GB" dirty="0"/>
              <a:t>.</a:t>
            </a:r>
          </a:p>
          <a:p>
            <a:r>
              <a:rPr lang="en-GB" dirty="0"/>
              <a:t>County-wide </a:t>
            </a:r>
            <a:r>
              <a:rPr lang="en-GB" b="1" dirty="0"/>
              <a:t>ban on plastic packaging</a:t>
            </a:r>
            <a:r>
              <a:rPr lang="en-GB" dirty="0"/>
              <a:t>.</a:t>
            </a:r>
          </a:p>
          <a:p>
            <a:r>
              <a:rPr lang="en-GB" dirty="0"/>
              <a:t>Calculate what actions will gain the </a:t>
            </a:r>
            <a:r>
              <a:rPr lang="en-GB" b="1" dirty="0"/>
              <a:t>greatest CO2 reduction for the money </a:t>
            </a:r>
            <a:r>
              <a:rPr lang="en-GB" dirty="0"/>
              <a:t>available.</a:t>
            </a:r>
          </a:p>
          <a:p>
            <a:r>
              <a:rPr lang="en-GB" dirty="0"/>
              <a:t>Establish a </a:t>
            </a:r>
            <a:r>
              <a:rPr lang="en-GB" b="1" dirty="0"/>
              <a:t>citizen's climate assembly </a:t>
            </a:r>
            <a:r>
              <a:rPr lang="en-GB" dirty="0"/>
              <a:t>to create healthy dialogue between different groups.</a:t>
            </a:r>
          </a:p>
          <a:p>
            <a:r>
              <a:rPr lang="en-GB" b="1" dirty="0"/>
              <a:t>Instant fines for littering</a:t>
            </a:r>
            <a:r>
              <a:rPr lang="en-GB" dirty="0"/>
              <a:t>, fly tipping and dog mess, zero tolerance approach.</a:t>
            </a:r>
          </a:p>
          <a:p>
            <a:r>
              <a:rPr lang="en-GB" b="1" dirty="0"/>
              <a:t>Push back on central government on areas where clashes exist </a:t>
            </a:r>
            <a:r>
              <a:rPr lang="en-GB" dirty="0"/>
              <a:t>on reaching net zero by 2030.</a:t>
            </a:r>
          </a:p>
          <a:p>
            <a:r>
              <a:rPr lang="en-GB" b="1" dirty="0"/>
              <a:t>Consultancy with residents on plans </a:t>
            </a:r>
            <a:r>
              <a:rPr lang="en-GB" dirty="0"/>
              <a:t>to build on any countryside plot.</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962900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D5536-D652-4206-B418-03838363C3DE}"/>
              </a:ext>
            </a:extLst>
          </p:cNvPr>
          <p:cNvSpPr>
            <a:spLocks noGrp="1"/>
          </p:cNvSpPr>
          <p:nvPr>
            <p:ph type="title"/>
          </p:nvPr>
        </p:nvSpPr>
        <p:spPr>
          <a:xfrm>
            <a:off x="428624" y="282281"/>
            <a:ext cx="8596668" cy="676275"/>
          </a:xfrm>
        </p:spPr>
        <p:txBody>
          <a:bodyPr>
            <a:normAutofit fontScale="90000"/>
          </a:bodyPr>
          <a:lstStyle/>
          <a:p>
            <a:r>
              <a:rPr lang="en-GB" dirty="0"/>
              <a:t>We asked what else you think the council should be doing, and you told us…</a:t>
            </a:r>
          </a:p>
        </p:txBody>
      </p:sp>
      <p:sp>
        <p:nvSpPr>
          <p:cNvPr id="3" name="Content Placeholder 2">
            <a:extLst>
              <a:ext uri="{FF2B5EF4-FFF2-40B4-BE49-F238E27FC236}">
                <a16:creationId xmlns:a16="http://schemas.microsoft.com/office/drawing/2014/main" id="{E2B696FE-BFF4-4D6E-9AE2-784D09040A2B}"/>
              </a:ext>
            </a:extLst>
          </p:cNvPr>
          <p:cNvSpPr>
            <a:spLocks noGrp="1"/>
          </p:cNvSpPr>
          <p:nvPr>
            <p:ph idx="1"/>
          </p:nvPr>
        </p:nvSpPr>
        <p:spPr>
          <a:xfrm>
            <a:off x="428624" y="1393371"/>
            <a:ext cx="9432827" cy="5182348"/>
          </a:xfrm>
        </p:spPr>
        <p:txBody>
          <a:bodyPr>
            <a:normAutofit/>
          </a:bodyPr>
          <a:lstStyle/>
          <a:p>
            <a:r>
              <a:rPr lang="en-GB" b="1" dirty="0">
                <a:cs typeface="Arial" panose="020B0604020202020204" pitchFamily="34" charset="0"/>
              </a:rPr>
              <a:t>Centre of excellence </a:t>
            </a:r>
            <a:r>
              <a:rPr lang="en-GB" dirty="0">
                <a:cs typeface="Arial" panose="020B0604020202020204" pitchFamily="34" charset="0"/>
              </a:rPr>
              <a:t>to catalyse local growth in green tech, infrastructure, transport &amp; agroforestry.</a:t>
            </a:r>
          </a:p>
          <a:p>
            <a:r>
              <a:rPr lang="en-GB" sz="1800" dirty="0">
                <a:effectLst/>
                <a:ea typeface="Times New Roman" panose="02020603050405020304" pitchFamily="18" charset="0"/>
                <a:cs typeface="Arial" panose="020B0604020202020204" pitchFamily="34" charset="0"/>
              </a:rPr>
              <a:t>Educate female school children about </a:t>
            </a:r>
            <a:r>
              <a:rPr lang="en-GB" sz="1800" b="1" dirty="0">
                <a:effectLst/>
                <a:ea typeface="Times New Roman" panose="02020603050405020304" pitchFamily="18" charset="0"/>
                <a:cs typeface="Arial" panose="020B0604020202020204" pitchFamily="34" charset="0"/>
              </a:rPr>
              <a:t>re-useable menstruation products</a:t>
            </a:r>
            <a:r>
              <a:rPr lang="en-GB" sz="1800" dirty="0">
                <a:effectLst/>
                <a:ea typeface="Times New Roman" panose="02020603050405020304" pitchFamily="18" charset="0"/>
                <a:cs typeface="Arial" panose="020B0604020202020204" pitchFamily="34" charset="0"/>
              </a:rPr>
              <a:t>.</a:t>
            </a:r>
          </a:p>
          <a:p>
            <a:r>
              <a:rPr lang="en-GB" sz="1800" b="1" dirty="0">
                <a:effectLst/>
                <a:ea typeface="Times New Roman" panose="02020603050405020304" pitchFamily="18" charset="0"/>
                <a:cs typeface="Arial" panose="020B0604020202020204" pitchFamily="34" charset="0"/>
              </a:rPr>
              <a:t>Prevent the incinerator project in Westbury</a:t>
            </a:r>
            <a:r>
              <a:rPr lang="en-GB" sz="1800" dirty="0">
                <a:effectLst/>
                <a:ea typeface="Times New Roman" panose="02020603050405020304" pitchFamily="18" charset="0"/>
                <a:cs typeface="Arial" panose="020B0604020202020204" pitchFamily="34" charset="0"/>
              </a:rPr>
              <a:t>. </a:t>
            </a:r>
            <a:endParaRPr lang="en-GB" dirty="0">
              <a:ea typeface="Times New Roman" panose="02020603050405020304" pitchFamily="18" charset="0"/>
              <a:cs typeface="Arial" panose="020B0604020202020204" pitchFamily="34" charset="0"/>
            </a:endParaRPr>
          </a:p>
          <a:p>
            <a:r>
              <a:rPr lang="en-GB" b="1" dirty="0">
                <a:ea typeface="Times New Roman" panose="02020603050405020304" pitchFamily="18" charset="0"/>
                <a:cs typeface="Arial" panose="020B0604020202020204" pitchFamily="34" charset="0"/>
              </a:rPr>
              <a:t>C</a:t>
            </a:r>
            <a:r>
              <a:rPr lang="en-GB" sz="1800" b="1" dirty="0">
                <a:effectLst/>
                <a:ea typeface="Times New Roman" panose="02020603050405020304" pitchFamily="18" charset="0"/>
                <a:cs typeface="Arial" panose="020B0604020202020204" pitchFamily="34" charset="0"/>
              </a:rPr>
              <a:t>ouncil should not to apply for road building grants </a:t>
            </a:r>
            <a:r>
              <a:rPr lang="en-GB" sz="1800" dirty="0">
                <a:effectLst/>
                <a:ea typeface="Times New Roman" panose="02020603050405020304" pitchFamily="18" charset="0"/>
                <a:cs typeface="Arial" panose="020B0604020202020204" pitchFamily="34" charset="0"/>
              </a:rPr>
              <a:t>or any other that would result in a net increase in carbon emissions.</a:t>
            </a:r>
          </a:p>
          <a:p>
            <a:r>
              <a:rPr lang="en-GB" sz="1800" dirty="0">
                <a:effectLst/>
                <a:ea typeface="Times New Roman" panose="02020603050405020304" pitchFamily="18" charset="0"/>
                <a:cs typeface="Arial" panose="020B0604020202020204" pitchFamily="34" charset="0"/>
              </a:rPr>
              <a:t>Look to develop </a:t>
            </a:r>
            <a:r>
              <a:rPr lang="en-GB" sz="1800" b="1" dirty="0">
                <a:effectLst/>
                <a:ea typeface="Times New Roman" panose="02020603050405020304" pitchFamily="18" charset="0"/>
                <a:cs typeface="Arial" panose="020B0604020202020204" pitchFamily="34" charset="0"/>
              </a:rPr>
              <a:t>green industry in Wiltshire</a:t>
            </a:r>
            <a:r>
              <a:rPr lang="en-GB" b="1" dirty="0">
                <a:ea typeface="Times New Roman" panose="02020603050405020304" pitchFamily="18" charset="0"/>
                <a:cs typeface="Arial" panose="020B0604020202020204" pitchFamily="34" charset="0"/>
              </a:rPr>
              <a:t>.</a:t>
            </a:r>
          </a:p>
          <a:p>
            <a:r>
              <a:rPr lang="en-GB" sz="1800" dirty="0">
                <a:effectLst/>
                <a:ea typeface="Times New Roman" panose="02020603050405020304" pitchFamily="18" charset="0"/>
                <a:cs typeface="Arial" panose="020B0604020202020204" pitchFamily="34" charset="0"/>
              </a:rPr>
              <a:t>Move the </a:t>
            </a:r>
            <a:r>
              <a:rPr lang="en-GB" sz="1800" b="1" dirty="0">
                <a:effectLst/>
                <a:ea typeface="Times New Roman" panose="02020603050405020304" pitchFamily="18" charset="0"/>
                <a:cs typeface="Arial" panose="020B0604020202020204" pitchFamily="34" charset="0"/>
              </a:rPr>
              <a:t>engineering expertise from the aerospace industries to green </a:t>
            </a:r>
            <a:r>
              <a:rPr lang="en-GB" sz="1800" dirty="0">
                <a:effectLst/>
                <a:ea typeface="Times New Roman" panose="02020603050405020304" pitchFamily="18" charset="0"/>
                <a:cs typeface="Arial" panose="020B0604020202020204" pitchFamily="34" charset="0"/>
              </a:rPr>
              <a:t>industries. </a:t>
            </a:r>
            <a:endParaRPr lang="en-GB" sz="1800" dirty="0">
              <a:effectLst/>
              <a:ea typeface="Calibri" panose="020F0502020204030204" pitchFamily="34" charset="0"/>
              <a:cs typeface="Arial" panose="020B0604020202020204" pitchFamily="34" charset="0"/>
            </a:endParaRPr>
          </a:p>
          <a:p>
            <a:r>
              <a:rPr lang="en-GB" sz="1800" dirty="0">
                <a:effectLst/>
                <a:ea typeface="Times New Roman" panose="02020603050405020304" pitchFamily="18" charset="0"/>
                <a:cs typeface="Arial" panose="020B0604020202020204" pitchFamily="34" charset="0"/>
              </a:rPr>
              <a:t>Promotion and incentives for local farmers and industries to </a:t>
            </a:r>
            <a:r>
              <a:rPr lang="en-GB" sz="1800" b="1" dirty="0">
                <a:effectLst/>
                <a:ea typeface="Times New Roman" panose="02020603050405020304" pitchFamily="18" charset="0"/>
                <a:cs typeface="Arial" panose="020B0604020202020204" pitchFamily="34" charset="0"/>
              </a:rPr>
              <a:t>minimise transport miles for consumers</a:t>
            </a:r>
            <a:r>
              <a:rPr lang="en-GB" sz="1800" dirty="0">
                <a:effectLst/>
                <a:ea typeface="Times New Roman" panose="02020603050405020304" pitchFamily="18" charset="0"/>
                <a:cs typeface="Arial" panose="020B0604020202020204" pitchFamily="34" charset="0"/>
              </a:rPr>
              <a:t> within Wiltshire.</a:t>
            </a:r>
            <a:endParaRPr lang="en-GB" sz="1800" dirty="0">
              <a:effectLst/>
              <a:ea typeface="Calibri" panose="020F0502020204030204" pitchFamily="34" charset="0"/>
              <a:cs typeface="Arial" panose="020B0604020202020204" pitchFamily="34" charset="0"/>
            </a:endParaRPr>
          </a:p>
          <a:p>
            <a:r>
              <a:rPr lang="en-GB" sz="1800" dirty="0">
                <a:effectLst/>
                <a:ea typeface="Times New Roman" panose="02020603050405020304" pitchFamily="18" charset="0"/>
                <a:cs typeface="Arial" panose="020B0604020202020204" pitchFamily="34" charset="0"/>
              </a:rPr>
              <a:t>The Council must </a:t>
            </a:r>
            <a:r>
              <a:rPr lang="en-GB" sz="1800" b="1" dirty="0">
                <a:effectLst/>
                <a:ea typeface="Times New Roman" panose="02020603050405020304" pitchFamily="18" charset="0"/>
                <a:cs typeface="Arial" panose="020B0604020202020204" pitchFamily="34" charset="0"/>
              </a:rPr>
              <a:t>submit progress reports to Central Government </a:t>
            </a:r>
            <a:r>
              <a:rPr lang="en-GB" sz="1800" dirty="0">
                <a:effectLst/>
                <a:ea typeface="Times New Roman" panose="02020603050405020304" pitchFamily="18" charset="0"/>
                <a:cs typeface="Arial" panose="020B0604020202020204" pitchFamily="34" charset="0"/>
              </a:rPr>
              <a:t>Departments stating where action is required by Central Government when the Council lacks either the financial and expert resources or authority to execute necessary changes.</a:t>
            </a:r>
            <a:endParaRPr lang="en-GB" dirty="0"/>
          </a:p>
          <a:p>
            <a:r>
              <a:rPr lang="en-GB" dirty="0">
                <a:cs typeface="Arial" panose="020B0604020202020204" pitchFamily="34" charset="0"/>
              </a:rPr>
              <a:t>Promote a </a:t>
            </a:r>
            <a:r>
              <a:rPr lang="en-GB" b="1" dirty="0">
                <a:cs typeface="Arial" panose="020B0604020202020204" pitchFamily="34" charset="0"/>
              </a:rPr>
              <a:t>green economy</a:t>
            </a:r>
            <a:r>
              <a:rPr lang="en-GB" dirty="0">
                <a:cs typeface="Arial" panose="020B0604020202020204" pitchFamily="34" charset="0"/>
              </a:rPr>
              <a:t>.</a:t>
            </a:r>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2496728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AF8E35-C06C-426B-AAC5-A9106E441D89}"/>
              </a:ext>
            </a:extLst>
          </p:cNvPr>
          <p:cNvSpPr>
            <a:spLocks noGrp="1"/>
          </p:cNvSpPr>
          <p:nvPr>
            <p:ph idx="1"/>
          </p:nvPr>
        </p:nvSpPr>
        <p:spPr>
          <a:xfrm>
            <a:off x="428624" y="1488613"/>
            <a:ext cx="10305026" cy="5087106"/>
          </a:xfrm>
        </p:spPr>
        <p:txBody>
          <a:bodyPr>
            <a:normAutofit fontScale="92500" lnSpcReduction="20000"/>
          </a:bodyPr>
          <a:lstStyle/>
          <a:p>
            <a:r>
              <a:rPr lang="en-GB" sz="2000" b="1" dirty="0">
                <a:effectLst/>
                <a:latin typeface="Arial" panose="020B0604020202020204" pitchFamily="34" charset="0"/>
                <a:ea typeface="Times New Roman" panose="02020603050405020304" pitchFamily="18" charset="0"/>
                <a:cs typeface="Arial" panose="020B0604020202020204" pitchFamily="34" charset="0"/>
              </a:rPr>
              <a:t>Encourage re-use and not replacing </a:t>
            </a:r>
            <a:r>
              <a:rPr lang="en-GB" sz="2000" dirty="0">
                <a:effectLst/>
                <a:latin typeface="Arial" panose="020B0604020202020204" pitchFamily="34" charset="0"/>
                <a:ea typeface="Times New Roman" panose="02020603050405020304" pitchFamily="18" charset="0"/>
                <a:cs typeface="Arial" panose="020B0604020202020204" pitchFamily="34" charset="0"/>
              </a:rPr>
              <a:t>things that aren't broken.</a:t>
            </a:r>
          </a:p>
          <a:p>
            <a:r>
              <a:rPr lang="en-GB" sz="2000" dirty="0">
                <a:effectLst/>
                <a:latin typeface="Arial" panose="020B0604020202020204" pitchFamily="34" charset="0"/>
                <a:ea typeface="Times New Roman" panose="02020603050405020304" pitchFamily="18" charset="0"/>
                <a:cs typeface="Arial" panose="020B0604020202020204" pitchFamily="34" charset="0"/>
              </a:rPr>
              <a:t>Local authority schools should be </a:t>
            </a:r>
            <a:r>
              <a:rPr lang="en-GB" sz="2000" b="1" dirty="0">
                <a:effectLst/>
                <a:latin typeface="Arial" panose="020B0604020202020204" pitchFamily="34" charset="0"/>
                <a:ea typeface="Times New Roman" panose="02020603050405020304" pitchFamily="18" charset="0"/>
                <a:cs typeface="Arial" panose="020B0604020202020204" pitchFamily="34" charset="0"/>
              </a:rPr>
              <a:t>supported to launch 'grow your own' initiatives </a:t>
            </a:r>
            <a:r>
              <a:rPr lang="en-GB" sz="2000" dirty="0">
                <a:effectLst/>
                <a:latin typeface="Arial" panose="020B0604020202020204" pitchFamily="34" charset="0"/>
                <a:ea typeface="Times New Roman" panose="02020603050405020304" pitchFamily="18" charset="0"/>
                <a:cs typeface="Arial" panose="020B0604020202020204" pitchFamily="34" charset="0"/>
              </a:rPr>
              <a:t>where children help to grow food served in canteens. All schools vegetarian. </a:t>
            </a:r>
          </a:p>
          <a:p>
            <a:r>
              <a:rPr lang="en-GB" sz="2000" dirty="0">
                <a:effectLst/>
                <a:latin typeface="Arial" panose="020B0604020202020204" pitchFamily="34" charset="0"/>
                <a:ea typeface="Times New Roman" panose="02020603050405020304" pitchFamily="18" charset="0"/>
                <a:cs typeface="Arial" panose="020B0604020202020204" pitchFamily="34" charset="0"/>
              </a:rPr>
              <a:t>Strengthen </a:t>
            </a:r>
            <a:r>
              <a:rPr lang="en-GB" sz="2000" b="1" dirty="0">
                <a:effectLst/>
                <a:latin typeface="Arial" panose="020B0604020202020204" pitchFamily="34" charset="0"/>
                <a:ea typeface="Times New Roman" panose="02020603050405020304" pitchFamily="18" charset="0"/>
                <a:cs typeface="Arial" panose="020B0604020202020204" pitchFamily="34" charset="0"/>
              </a:rPr>
              <a:t>protection of all-natural environments</a:t>
            </a:r>
            <a:r>
              <a:rPr lang="en-GB" sz="2000" dirty="0">
                <a:effectLst/>
                <a:latin typeface="Arial" panose="020B0604020202020204" pitchFamily="34" charset="0"/>
                <a:ea typeface="Times New Roman" panose="02020603050405020304" pitchFamily="18" charset="0"/>
                <a:cs typeface="Arial" panose="020B0604020202020204" pitchFamily="34" charset="0"/>
              </a:rPr>
              <a:t>, gain popularity by encouraging wildlife and the enthusiasm of the public to love their wildlife - and habitats.</a:t>
            </a:r>
            <a:endParaRPr lang="en-GB" sz="2000" dirty="0">
              <a:latin typeface="Arial" panose="020B0604020202020204" pitchFamily="34" charset="0"/>
              <a:cs typeface="Arial" panose="020B0604020202020204" pitchFamily="34" charset="0"/>
            </a:endParaRPr>
          </a:p>
          <a:p>
            <a:r>
              <a:rPr lang="en-GB" sz="2000" b="1" dirty="0">
                <a:effectLst/>
                <a:latin typeface="Arial" panose="020B0604020202020204" pitchFamily="34" charset="0"/>
                <a:ea typeface="Times New Roman" panose="02020603050405020304" pitchFamily="18" charset="0"/>
                <a:cs typeface="Arial" panose="020B0604020202020204" pitchFamily="34" charset="0"/>
              </a:rPr>
              <a:t>Food waste management</a:t>
            </a:r>
            <a:r>
              <a:rPr lang="en-GB" sz="2000" dirty="0">
                <a:effectLst/>
                <a:latin typeface="Arial" panose="020B0604020202020204" pitchFamily="34" charset="0"/>
                <a:ea typeface="Times New Roman" panose="02020603050405020304" pitchFamily="18" charset="0"/>
                <a:cs typeface="Arial" panose="020B0604020202020204" pitchFamily="34" charset="0"/>
              </a:rPr>
              <a:t>.</a:t>
            </a:r>
          </a:p>
          <a:p>
            <a:r>
              <a:rPr lang="en-GB" sz="2000" dirty="0">
                <a:effectLst/>
                <a:latin typeface="Arial" panose="020B0604020202020204" pitchFamily="34" charset="0"/>
                <a:ea typeface="Times New Roman" panose="02020603050405020304" pitchFamily="18" charset="0"/>
                <a:cs typeface="Arial" panose="020B0604020202020204" pitchFamily="34" charset="0"/>
              </a:rPr>
              <a:t>Re-painting </a:t>
            </a:r>
            <a:r>
              <a:rPr lang="en-GB" sz="2000" b="1" dirty="0">
                <a:effectLst/>
                <a:latin typeface="Arial" panose="020B0604020202020204" pitchFamily="34" charset="0"/>
                <a:ea typeface="Times New Roman" panose="02020603050405020304" pitchFamily="18" charset="0"/>
                <a:cs typeface="Arial" panose="020B0604020202020204" pitchFamily="34" charset="0"/>
              </a:rPr>
              <a:t>outside walls white </a:t>
            </a:r>
            <a:r>
              <a:rPr lang="en-GB" sz="2000" dirty="0">
                <a:effectLst/>
                <a:latin typeface="Arial" panose="020B0604020202020204" pitchFamily="34" charset="0"/>
                <a:ea typeface="Times New Roman" panose="02020603050405020304" pitchFamily="18" charset="0"/>
                <a:cs typeface="Arial" panose="020B0604020202020204" pitchFamily="34" charset="0"/>
              </a:rPr>
              <a:t>to reflect heat in the summer.</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r>
              <a:rPr lang="en-GB" sz="2000" dirty="0">
                <a:effectLst/>
                <a:latin typeface="Arial" panose="020B0604020202020204" pitchFamily="34" charset="0"/>
                <a:ea typeface="Times New Roman" panose="02020603050405020304" pitchFamily="18" charset="0"/>
                <a:cs typeface="Arial" panose="020B0604020202020204" pitchFamily="34" charset="0"/>
              </a:rPr>
              <a:t>Improve air quality, </a:t>
            </a:r>
            <a:r>
              <a:rPr lang="en-GB" sz="2000" b="1" dirty="0">
                <a:effectLst/>
                <a:latin typeface="Arial" panose="020B0604020202020204" pitchFamily="34" charset="0"/>
                <a:ea typeface="Times New Roman" panose="02020603050405020304" pitchFamily="18" charset="0"/>
                <a:cs typeface="Arial" panose="020B0604020202020204" pitchFamily="34" charset="0"/>
              </a:rPr>
              <a:t>ban fires and log burners</a:t>
            </a:r>
            <a:r>
              <a:rPr lang="en-GB" sz="2000" dirty="0">
                <a:effectLst/>
                <a:latin typeface="Arial" panose="020B0604020202020204" pitchFamily="34" charset="0"/>
                <a:ea typeface="Times New Roman" panose="02020603050405020304" pitchFamily="18" charset="0"/>
                <a:cs typeface="Arial" panose="020B0604020202020204" pitchFamily="34" charset="0"/>
              </a:rPr>
              <a:t> in cities.</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r>
              <a:rPr lang="en-GB" sz="2000" dirty="0">
                <a:latin typeface="Arial" panose="020B0604020202020204" pitchFamily="34" charset="0"/>
                <a:ea typeface="Times New Roman" panose="02020603050405020304" pitchFamily="18" charset="0"/>
                <a:cs typeface="Arial" panose="020B0604020202020204" pitchFamily="34" charset="0"/>
              </a:rPr>
              <a:t>A</a:t>
            </a:r>
            <a:r>
              <a:rPr lang="en-GB" sz="2000" dirty="0">
                <a:effectLst/>
                <a:latin typeface="Arial" panose="020B0604020202020204" pitchFamily="34" charset="0"/>
                <a:ea typeface="Times New Roman" panose="02020603050405020304" pitchFamily="18" charset="0"/>
                <a:cs typeface="Arial" panose="020B0604020202020204" pitchFamily="34" charset="0"/>
              </a:rPr>
              <a:t>llow </a:t>
            </a:r>
            <a:r>
              <a:rPr lang="en-GB" sz="2000" b="1" dirty="0">
                <a:effectLst/>
                <a:latin typeface="Arial" panose="020B0604020202020204" pitchFamily="34" charset="0"/>
                <a:ea typeface="Times New Roman" panose="02020603050405020304" pitchFamily="18" charset="0"/>
                <a:cs typeface="Arial" panose="020B0604020202020204" pitchFamily="34" charset="0"/>
              </a:rPr>
              <a:t>green businesses and hubs to use empty premises </a:t>
            </a:r>
            <a:r>
              <a:rPr lang="en-GB" sz="2000" dirty="0">
                <a:effectLst/>
                <a:latin typeface="Arial" panose="020B0604020202020204" pitchFamily="34" charset="0"/>
                <a:ea typeface="Times New Roman" panose="02020603050405020304" pitchFamily="18" charset="0"/>
                <a:cs typeface="Arial" panose="020B0604020202020204" pitchFamily="34" charset="0"/>
              </a:rPr>
              <a:t>to create a vibrant high street.</a:t>
            </a:r>
            <a:endParaRPr lang="en-GB" sz="2000" dirty="0">
              <a:latin typeface="Arial" panose="020B0604020202020204" pitchFamily="34" charset="0"/>
              <a:cs typeface="Arial" panose="020B0604020202020204" pitchFamily="34" charset="0"/>
            </a:endParaRPr>
          </a:p>
          <a:p>
            <a:r>
              <a:rPr lang="en-GB" sz="2000" dirty="0">
                <a:effectLst/>
                <a:latin typeface="Arial" panose="020B0604020202020204" pitchFamily="34" charset="0"/>
                <a:ea typeface="Times New Roman" panose="02020603050405020304" pitchFamily="18" charset="0"/>
                <a:cs typeface="Arial" panose="020B0604020202020204" pitchFamily="34" charset="0"/>
              </a:rPr>
              <a:t>Time has almost entirely run out to avert the catastrophic consequences of climate breakdown. Speed is of the essence. </a:t>
            </a:r>
            <a:r>
              <a:rPr lang="en-GB" sz="2000" b="1" dirty="0">
                <a:effectLst/>
                <a:latin typeface="Arial" panose="020B0604020202020204" pitchFamily="34" charset="0"/>
                <a:ea typeface="Times New Roman" panose="02020603050405020304" pitchFamily="18" charset="0"/>
                <a:cs typeface="Arial" panose="020B0604020202020204" pitchFamily="34" charset="0"/>
              </a:rPr>
              <a:t>This is an emergency - treat it as if it is one!!</a:t>
            </a:r>
          </a:p>
          <a:p>
            <a:endParaRPr lang="en-GB" sz="2000" dirty="0">
              <a:latin typeface="Arial" panose="020B0604020202020204" pitchFamily="34" charset="0"/>
              <a:cs typeface="Arial" panose="020B0604020202020204" pitchFamily="34" charset="0"/>
            </a:endParaRPr>
          </a:p>
          <a:p>
            <a:pPr marL="0" indent="0">
              <a:buNone/>
            </a:pPr>
            <a:r>
              <a:rPr lang="en-GB" sz="2000" dirty="0">
                <a:effectLst/>
                <a:latin typeface="Arial" panose="020B0604020202020204" pitchFamily="34" charset="0"/>
                <a:ea typeface="Times New Roman" panose="02020603050405020304" pitchFamily="18" charset="0"/>
                <a:cs typeface="Arial" panose="020B0604020202020204" pitchFamily="34" charset="0"/>
              </a:rPr>
              <a:t>And just some straightforward advice for Wiltshire Council… </a:t>
            </a:r>
          </a:p>
          <a:p>
            <a:r>
              <a:rPr lang="en-GB" sz="2000" b="1" dirty="0">
                <a:effectLst/>
                <a:latin typeface="Arial" panose="020B0604020202020204" pitchFamily="34" charset="0"/>
                <a:ea typeface="Times New Roman" panose="02020603050405020304" pitchFamily="18" charset="0"/>
                <a:cs typeface="Arial" panose="020B0604020202020204" pitchFamily="34" charset="0"/>
              </a:rPr>
              <a:t>Stop tinkering around the edges, listen to the science and be bold</a:t>
            </a:r>
            <a:r>
              <a:rPr lang="en-GB" sz="2000" dirty="0">
                <a:latin typeface="Arial" panose="020B0604020202020204" pitchFamily="34" charset="0"/>
                <a:ea typeface="Times New Roman" panose="02020603050405020304" pitchFamily="18"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a:p>
            <a:endParaRPr lang="en-GB" dirty="0"/>
          </a:p>
        </p:txBody>
      </p:sp>
      <p:sp>
        <p:nvSpPr>
          <p:cNvPr id="4" name="Title 1">
            <a:extLst>
              <a:ext uri="{FF2B5EF4-FFF2-40B4-BE49-F238E27FC236}">
                <a16:creationId xmlns:a16="http://schemas.microsoft.com/office/drawing/2014/main" id="{0719F9AE-37E1-4489-9E8D-48A491BF4882}"/>
              </a:ext>
            </a:extLst>
          </p:cNvPr>
          <p:cNvSpPr>
            <a:spLocks noGrp="1"/>
          </p:cNvSpPr>
          <p:nvPr>
            <p:ph type="title"/>
          </p:nvPr>
        </p:nvSpPr>
        <p:spPr>
          <a:xfrm>
            <a:off x="428624" y="282281"/>
            <a:ext cx="8596668" cy="676275"/>
          </a:xfrm>
        </p:spPr>
        <p:txBody>
          <a:bodyPr>
            <a:normAutofit fontScale="90000"/>
          </a:bodyPr>
          <a:lstStyle/>
          <a:p>
            <a:r>
              <a:rPr lang="en-GB" dirty="0"/>
              <a:t>We asked what else you think the council should be doing, and you told us…</a:t>
            </a:r>
          </a:p>
        </p:txBody>
      </p:sp>
    </p:spTree>
    <p:extLst>
      <p:ext uri="{BB962C8B-B14F-4D97-AF65-F5344CB8AC3E}">
        <p14:creationId xmlns:p14="http://schemas.microsoft.com/office/powerpoint/2010/main" val="1969272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Effect transition="in" filter="fade">
                                      <p:cBhvr>
                                        <p:cTn id="53"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30332-45F6-4A18-8381-2F90FF1EA4D1}"/>
              </a:ext>
            </a:extLst>
          </p:cNvPr>
          <p:cNvSpPr>
            <a:spLocks noGrp="1"/>
          </p:cNvSpPr>
          <p:nvPr>
            <p:ph type="ctrTitle"/>
          </p:nvPr>
        </p:nvSpPr>
        <p:spPr>
          <a:xfrm>
            <a:off x="6787512" y="297987"/>
            <a:ext cx="1068648" cy="1096899"/>
          </a:xfrm>
        </p:spPr>
        <p:txBody>
          <a:bodyPr anchor="ctr"/>
          <a:lstStyle/>
          <a:p>
            <a:pPr algn="l"/>
            <a:r>
              <a:rPr lang="en-GB" sz="6000" dirty="0" smtClean="0"/>
              <a:t>89</a:t>
            </a:r>
            <a:endParaRPr lang="en-GB" sz="6000" dirty="0"/>
          </a:p>
        </p:txBody>
      </p:sp>
      <p:sp>
        <p:nvSpPr>
          <p:cNvPr id="3" name="Subtitle 2">
            <a:extLst>
              <a:ext uri="{FF2B5EF4-FFF2-40B4-BE49-F238E27FC236}">
                <a16:creationId xmlns:a16="http://schemas.microsoft.com/office/drawing/2014/main" id="{B626D645-B596-4F58-842D-B4F74F9D5F03}"/>
              </a:ext>
            </a:extLst>
          </p:cNvPr>
          <p:cNvSpPr>
            <a:spLocks noGrp="1"/>
          </p:cNvSpPr>
          <p:nvPr>
            <p:ph type="subTitle" idx="1"/>
          </p:nvPr>
        </p:nvSpPr>
        <p:spPr>
          <a:xfrm>
            <a:off x="3823855" y="453466"/>
            <a:ext cx="2963658" cy="785942"/>
          </a:xfrm>
        </p:spPr>
        <p:txBody>
          <a:bodyPr anchor="ctr">
            <a:normAutofit/>
          </a:bodyPr>
          <a:lstStyle/>
          <a:p>
            <a:r>
              <a:rPr lang="en-GB" sz="2800" dirty="0" smtClean="0"/>
              <a:t>Respondents = </a:t>
            </a:r>
            <a:endParaRPr lang="en-GB" sz="2800" dirty="0"/>
          </a:p>
        </p:txBody>
      </p:sp>
      <p:pic>
        <p:nvPicPr>
          <p:cNvPr id="5" name="Picture 4" descr="A picture containing food&#10;&#10;Description automatically generated">
            <a:extLst>
              <a:ext uri="{FF2B5EF4-FFF2-40B4-BE49-F238E27FC236}">
                <a16:creationId xmlns:a16="http://schemas.microsoft.com/office/drawing/2014/main" id="{55C61E50-26C5-4978-A530-AD9BF51632F7}"/>
              </a:ext>
            </a:extLst>
          </p:cNvPr>
          <p:cNvPicPr>
            <a:picLocks noChangeAspect="1"/>
          </p:cNvPicPr>
          <p:nvPr/>
        </p:nvPicPr>
        <p:blipFill>
          <a:blip r:embed="rId2"/>
          <a:stretch>
            <a:fillRect/>
          </a:stretch>
        </p:blipFill>
        <p:spPr>
          <a:xfrm>
            <a:off x="901787" y="297987"/>
            <a:ext cx="2430631" cy="2106547"/>
          </a:xfrm>
          <a:prstGeom prst="rect">
            <a:avLst/>
          </a:prstGeom>
        </p:spPr>
      </p:pic>
      <p:sp>
        <p:nvSpPr>
          <p:cNvPr id="7" name="Subtitle 2">
            <a:extLst>
              <a:ext uri="{FF2B5EF4-FFF2-40B4-BE49-F238E27FC236}">
                <a16:creationId xmlns:a16="http://schemas.microsoft.com/office/drawing/2014/main" id="{B626D645-B596-4F58-842D-B4F74F9D5F03}"/>
              </a:ext>
            </a:extLst>
          </p:cNvPr>
          <p:cNvSpPr txBox="1">
            <a:spLocks/>
          </p:cNvSpPr>
          <p:nvPr/>
        </p:nvSpPr>
        <p:spPr>
          <a:xfrm>
            <a:off x="2501146" y="1360463"/>
            <a:ext cx="4286367" cy="785942"/>
          </a:xfrm>
          <a:prstGeom prst="rect">
            <a:avLst/>
          </a:prstGeom>
        </p:spPr>
        <p:txBody>
          <a:bodyPr vert="horz" lIns="91440" tIns="45720" rIns="91440" bIns="45720" rtlCol="0" anchor="ctr">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r>
              <a:rPr lang="en-GB" sz="2800" dirty="0" smtClean="0"/>
              <a:t>Date survey open =</a:t>
            </a:r>
            <a:endParaRPr lang="en-GB" sz="2800" dirty="0"/>
          </a:p>
        </p:txBody>
      </p:sp>
      <p:sp>
        <p:nvSpPr>
          <p:cNvPr id="8" name="Title 1">
            <a:extLst>
              <a:ext uri="{FF2B5EF4-FFF2-40B4-BE49-F238E27FC236}">
                <a16:creationId xmlns:a16="http://schemas.microsoft.com/office/drawing/2014/main" id="{3C530332-45F6-4A18-8381-2F90FF1EA4D1}"/>
              </a:ext>
            </a:extLst>
          </p:cNvPr>
          <p:cNvSpPr txBox="1">
            <a:spLocks/>
          </p:cNvSpPr>
          <p:nvPr/>
        </p:nvSpPr>
        <p:spPr>
          <a:xfrm>
            <a:off x="6787513" y="1191604"/>
            <a:ext cx="4207715" cy="1096899"/>
          </a:xfrm>
          <a:prstGeom prst="rect">
            <a:avLst/>
          </a:prstGeom>
        </p:spPr>
        <p:txBody>
          <a:bodyPr vert="horz" lIns="91440" tIns="45720" rIns="91440" bIns="45720" rtlCol="0" anchor="ctr">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sz="4000" dirty="0" smtClean="0"/>
              <a:t>02/07/2020</a:t>
            </a:r>
            <a:endParaRPr lang="en-GB" sz="4000" dirty="0"/>
          </a:p>
        </p:txBody>
      </p:sp>
      <p:sp>
        <p:nvSpPr>
          <p:cNvPr id="9" name="Subtitle 2">
            <a:extLst>
              <a:ext uri="{FF2B5EF4-FFF2-40B4-BE49-F238E27FC236}">
                <a16:creationId xmlns:a16="http://schemas.microsoft.com/office/drawing/2014/main" id="{B626D645-B596-4F58-842D-B4F74F9D5F03}"/>
              </a:ext>
            </a:extLst>
          </p:cNvPr>
          <p:cNvSpPr txBox="1">
            <a:spLocks/>
          </p:cNvSpPr>
          <p:nvPr/>
        </p:nvSpPr>
        <p:spPr>
          <a:xfrm>
            <a:off x="2501146" y="2288503"/>
            <a:ext cx="4286367" cy="785942"/>
          </a:xfrm>
          <a:prstGeom prst="rect">
            <a:avLst/>
          </a:prstGeom>
        </p:spPr>
        <p:txBody>
          <a:bodyPr vert="horz" lIns="91440" tIns="45720" rIns="91440" bIns="45720" rtlCol="0" anchor="ctr">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r>
              <a:rPr lang="en-GB" sz="2800" dirty="0" smtClean="0"/>
              <a:t>Date survey closed =</a:t>
            </a:r>
            <a:endParaRPr lang="en-GB" sz="2800" dirty="0"/>
          </a:p>
        </p:txBody>
      </p:sp>
      <p:sp>
        <p:nvSpPr>
          <p:cNvPr id="10" name="Title 1">
            <a:extLst>
              <a:ext uri="{FF2B5EF4-FFF2-40B4-BE49-F238E27FC236}">
                <a16:creationId xmlns:a16="http://schemas.microsoft.com/office/drawing/2014/main" id="{3C530332-45F6-4A18-8381-2F90FF1EA4D1}"/>
              </a:ext>
            </a:extLst>
          </p:cNvPr>
          <p:cNvSpPr txBox="1">
            <a:spLocks/>
          </p:cNvSpPr>
          <p:nvPr/>
        </p:nvSpPr>
        <p:spPr>
          <a:xfrm>
            <a:off x="6787512" y="2133024"/>
            <a:ext cx="4207715" cy="1096899"/>
          </a:xfrm>
          <a:prstGeom prst="rect">
            <a:avLst/>
          </a:prstGeom>
        </p:spPr>
        <p:txBody>
          <a:bodyPr vert="horz" lIns="91440" tIns="45720" rIns="91440" bIns="45720" rtlCol="0" anchor="ctr">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sz="4000" dirty="0" smtClean="0"/>
              <a:t>14/07/2020</a:t>
            </a:r>
            <a:endParaRPr lang="en-GB" sz="4000" dirty="0"/>
          </a:p>
        </p:txBody>
      </p:sp>
      <p:sp>
        <p:nvSpPr>
          <p:cNvPr id="11" name="Subtitle 2">
            <a:extLst>
              <a:ext uri="{FF2B5EF4-FFF2-40B4-BE49-F238E27FC236}">
                <a16:creationId xmlns:a16="http://schemas.microsoft.com/office/drawing/2014/main" id="{B626D645-B596-4F58-842D-B4F74F9D5F03}"/>
              </a:ext>
            </a:extLst>
          </p:cNvPr>
          <p:cNvSpPr txBox="1">
            <a:spLocks/>
          </p:cNvSpPr>
          <p:nvPr/>
        </p:nvSpPr>
        <p:spPr>
          <a:xfrm>
            <a:off x="344105" y="3229923"/>
            <a:ext cx="9160113" cy="3420259"/>
          </a:xfrm>
          <a:prstGeom prst="rect">
            <a:avLst/>
          </a:prstGeom>
        </p:spPr>
        <p:txBody>
          <a:bodyPr vert="horz" lIns="91440" tIns="45720" rIns="91440" bIns="45720" rtlCol="0" anchor="ctr">
            <a:normAutofit fontScale="850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en-GB" sz="2800" dirty="0" smtClean="0"/>
              <a:t>The survey was distributed via our mailing list, Facebook page &amp; website. It was completed mainly by our member base which consists of different environmental groups throughout Wiltshire. As was to be expected, the results are slightly weighted but clearly shows the thoughts and feelings of WCA and its members.</a:t>
            </a:r>
          </a:p>
          <a:p>
            <a:pPr algn="ctr"/>
            <a:endParaRPr lang="en-GB" sz="2800" dirty="0" smtClean="0"/>
          </a:p>
          <a:p>
            <a:pPr algn="ctr"/>
            <a:r>
              <a:rPr lang="en-GB" sz="2800" dirty="0" smtClean="0"/>
              <a:t>We hope to develop this survey and share to a wider audience to help feed back to the Council what Wiltshire residents think are the most important areas of action.</a:t>
            </a:r>
            <a:endParaRPr lang="en-GB" sz="2800" dirty="0"/>
          </a:p>
        </p:txBody>
      </p:sp>
    </p:spTree>
    <p:extLst>
      <p:ext uri="{BB962C8B-B14F-4D97-AF65-F5344CB8AC3E}">
        <p14:creationId xmlns:p14="http://schemas.microsoft.com/office/powerpoint/2010/main" val="9533985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1000" fill="hold"/>
                                        <p:tgtEl>
                                          <p:spTgt spid="2"/>
                                        </p:tgtEl>
                                        <p:attrNameLst>
                                          <p:attrName>ppt_w</p:attrName>
                                        </p:attrNameLst>
                                      </p:cBhvr>
                                      <p:tavLst>
                                        <p:tav tm="0">
                                          <p:val>
                                            <p:fltVal val="0"/>
                                          </p:val>
                                        </p:tav>
                                        <p:tav tm="100000">
                                          <p:val>
                                            <p:strVal val="#ppt_w"/>
                                          </p:val>
                                        </p:tav>
                                      </p:tavLst>
                                    </p:anim>
                                    <p:anim calcmode="lin" valueType="num">
                                      <p:cBhvr>
                                        <p:cTn id="14" dur="1000" fill="hold"/>
                                        <p:tgtEl>
                                          <p:spTgt spid="2"/>
                                        </p:tgtEl>
                                        <p:attrNameLst>
                                          <p:attrName>ppt_h</p:attrName>
                                        </p:attrNameLst>
                                      </p:cBhvr>
                                      <p:tavLst>
                                        <p:tav tm="0">
                                          <p:val>
                                            <p:fltVal val="0"/>
                                          </p:val>
                                        </p:tav>
                                        <p:tav tm="100000">
                                          <p:val>
                                            <p:strVal val="#ppt_h"/>
                                          </p:val>
                                        </p:tav>
                                      </p:tavLst>
                                    </p:anim>
                                    <p:anim calcmode="lin" valueType="num">
                                      <p:cBhvr>
                                        <p:cTn id="15" dur="1000" fill="hold"/>
                                        <p:tgtEl>
                                          <p:spTgt spid="2"/>
                                        </p:tgtEl>
                                        <p:attrNameLst>
                                          <p:attrName>style.rotation</p:attrName>
                                        </p:attrNameLst>
                                      </p:cBhvr>
                                      <p:tavLst>
                                        <p:tav tm="0">
                                          <p:val>
                                            <p:fltVal val="90"/>
                                          </p:val>
                                        </p:tav>
                                        <p:tav tm="100000">
                                          <p:val>
                                            <p:fltVal val="0"/>
                                          </p:val>
                                        </p:tav>
                                      </p:tavLst>
                                    </p:anim>
                                    <p:animEffect transition="in" filter="fade">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1000" fill="hold"/>
                                        <p:tgtEl>
                                          <p:spTgt spid="7"/>
                                        </p:tgtEl>
                                        <p:attrNameLst>
                                          <p:attrName>ppt_w</p:attrName>
                                        </p:attrNameLst>
                                      </p:cBhvr>
                                      <p:tavLst>
                                        <p:tav tm="0">
                                          <p:val>
                                            <p:fltVal val="0"/>
                                          </p:val>
                                        </p:tav>
                                        <p:tav tm="100000">
                                          <p:val>
                                            <p:strVal val="#ppt_w"/>
                                          </p:val>
                                        </p:tav>
                                      </p:tavLst>
                                    </p:anim>
                                    <p:anim calcmode="lin" valueType="num">
                                      <p:cBhvr>
                                        <p:cTn id="22" dur="1000" fill="hold"/>
                                        <p:tgtEl>
                                          <p:spTgt spid="7"/>
                                        </p:tgtEl>
                                        <p:attrNameLst>
                                          <p:attrName>ppt_h</p:attrName>
                                        </p:attrNameLst>
                                      </p:cBhvr>
                                      <p:tavLst>
                                        <p:tav tm="0">
                                          <p:val>
                                            <p:fltVal val="0"/>
                                          </p:val>
                                        </p:tav>
                                        <p:tav tm="100000">
                                          <p:val>
                                            <p:strVal val="#ppt_h"/>
                                          </p:val>
                                        </p:tav>
                                      </p:tavLst>
                                    </p:anim>
                                    <p:anim calcmode="lin" valueType="num">
                                      <p:cBhvr>
                                        <p:cTn id="23" dur="1000" fill="hold"/>
                                        <p:tgtEl>
                                          <p:spTgt spid="7"/>
                                        </p:tgtEl>
                                        <p:attrNameLst>
                                          <p:attrName>style.rotation</p:attrName>
                                        </p:attrNameLst>
                                      </p:cBhvr>
                                      <p:tavLst>
                                        <p:tav tm="0">
                                          <p:val>
                                            <p:fltVal val="90"/>
                                          </p:val>
                                        </p:tav>
                                        <p:tav tm="100000">
                                          <p:val>
                                            <p:fltVal val="0"/>
                                          </p:val>
                                        </p:tav>
                                      </p:tavLst>
                                    </p:anim>
                                    <p:animEffect transition="in" filter="fade">
                                      <p:cBhvr>
                                        <p:cTn id="24" dur="1000"/>
                                        <p:tgtEl>
                                          <p:spTgt spid="7"/>
                                        </p:tgtEl>
                                      </p:cBhvr>
                                    </p:animEffect>
                                  </p:childTnLst>
                                </p:cTn>
                              </p:par>
                              <p:par>
                                <p:cTn id="25" presetID="3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1000" fill="hold"/>
                                        <p:tgtEl>
                                          <p:spTgt spid="8"/>
                                        </p:tgtEl>
                                        <p:attrNameLst>
                                          <p:attrName>ppt_w</p:attrName>
                                        </p:attrNameLst>
                                      </p:cBhvr>
                                      <p:tavLst>
                                        <p:tav tm="0">
                                          <p:val>
                                            <p:fltVal val="0"/>
                                          </p:val>
                                        </p:tav>
                                        <p:tav tm="100000">
                                          <p:val>
                                            <p:strVal val="#ppt_w"/>
                                          </p:val>
                                        </p:tav>
                                      </p:tavLst>
                                    </p:anim>
                                    <p:anim calcmode="lin" valueType="num">
                                      <p:cBhvr>
                                        <p:cTn id="28" dur="1000" fill="hold"/>
                                        <p:tgtEl>
                                          <p:spTgt spid="8"/>
                                        </p:tgtEl>
                                        <p:attrNameLst>
                                          <p:attrName>ppt_h</p:attrName>
                                        </p:attrNameLst>
                                      </p:cBhvr>
                                      <p:tavLst>
                                        <p:tav tm="0">
                                          <p:val>
                                            <p:fltVal val="0"/>
                                          </p:val>
                                        </p:tav>
                                        <p:tav tm="100000">
                                          <p:val>
                                            <p:strVal val="#ppt_h"/>
                                          </p:val>
                                        </p:tav>
                                      </p:tavLst>
                                    </p:anim>
                                    <p:anim calcmode="lin" valueType="num">
                                      <p:cBhvr>
                                        <p:cTn id="29" dur="1000" fill="hold"/>
                                        <p:tgtEl>
                                          <p:spTgt spid="8"/>
                                        </p:tgtEl>
                                        <p:attrNameLst>
                                          <p:attrName>style.rotation</p:attrName>
                                        </p:attrNameLst>
                                      </p:cBhvr>
                                      <p:tavLst>
                                        <p:tav tm="0">
                                          <p:val>
                                            <p:fltVal val="90"/>
                                          </p:val>
                                        </p:tav>
                                        <p:tav tm="100000">
                                          <p:val>
                                            <p:fltVal val="0"/>
                                          </p:val>
                                        </p:tav>
                                      </p:tavLst>
                                    </p:anim>
                                    <p:animEffect transition="in" filter="fade">
                                      <p:cBhvr>
                                        <p:cTn id="30" dur="10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1000" fill="hold"/>
                                        <p:tgtEl>
                                          <p:spTgt spid="9"/>
                                        </p:tgtEl>
                                        <p:attrNameLst>
                                          <p:attrName>ppt_w</p:attrName>
                                        </p:attrNameLst>
                                      </p:cBhvr>
                                      <p:tavLst>
                                        <p:tav tm="0">
                                          <p:val>
                                            <p:fltVal val="0"/>
                                          </p:val>
                                        </p:tav>
                                        <p:tav tm="100000">
                                          <p:val>
                                            <p:strVal val="#ppt_w"/>
                                          </p:val>
                                        </p:tav>
                                      </p:tavLst>
                                    </p:anim>
                                    <p:anim calcmode="lin" valueType="num">
                                      <p:cBhvr>
                                        <p:cTn id="36" dur="1000" fill="hold"/>
                                        <p:tgtEl>
                                          <p:spTgt spid="9"/>
                                        </p:tgtEl>
                                        <p:attrNameLst>
                                          <p:attrName>ppt_h</p:attrName>
                                        </p:attrNameLst>
                                      </p:cBhvr>
                                      <p:tavLst>
                                        <p:tav tm="0">
                                          <p:val>
                                            <p:fltVal val="0"/>
                                          </p:val>
                                        </p:tav>
                                        <p:tav tm="100000">
                                          <p:val>
                                            <p:strVal val="#ppt_h"/>
                                          </p:val>
                                        </p:tav>
                                      </p:tavLst>
                                    </p:anim>
                                    <p:anim calcmode="lin" valueType="num">
                                      <p:cBhvr>
                                        <p:cTn id="37" dur="1000" fill="hold"/>
                                        <p:tgtEl>
                                          <p:spTgt spid="9"/>
                                        </p:tgtEl>
                                        <p:attrNameLst>
                                          <p:attrName>style.rotation</p:attrName>
                                        </p:attrNameLst>
                                      </p:cBhvr>
                                      <p:tavLst>
                                        <p:tav tm="0">
                                          <p:val>
                                            <p:fltVal val="90"/>
                                          </p:val>
                                        </p:tav>
                                        <p:tav tm="100000">
                                          <p:val>
                                            <p:fltVal val="0"/>
                                          </p:val>
                                        </p:tav>
                                      </p:tavLst>
                                    </p:anim>
                                    <p:animEffect transition="in" filter="fade">
                                      <p:cBhvr>
                                        <p:cTn id="38" dur="1000"/>
                                        <p:tgtEl>
                                          <p:spTgt spid="9"/>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p:cTn id="41" dur="1000" fill="hold"/>
                                        <p:tgtEl>
                                          <p:spTgt spid="10"/>
                                        </p:tgtEl>
                                        <p:attrNameLst>
                                          <p:attrName>ppt_w</p:attrName>
                                        </p:attrNameLst>
                                      </p:cBhvr>
                                      <p:tavLst>
                                        <p:tav tm="0">
                                          <p:val>
                                            <p:fltVal val="0"/>
                                          </p:val>
                                        </p:tav>
                                        <p:tav tm="100000">
                                          <p:val>
                                            <p:strVal val="#ppt_w"/>
                                          </p:val>
                                        </p:tav>
                                      </p:tavLst>
                                    </p:anim>
                                    <p:anim calcmode="lin" valueType="num">
                                      <p:cBhvr>
                                        <p:cTn id="42" dur="1000" fill="hold"/>
                                        <p:tgtEl>
                                          <p:spTgt spid="10"/>
                                        </p:tgtEl>
                                        <p:attrNameLst>
                                          <p:attrName>ppt_h</p:attrName>
                                        </p:attrNameLst>
                                      </p:cBhvr>
                                      <p:tavLst>
                                        <p:tav tm="0">
                                          <p:val>
                                            <p:fltVal val="0"/>
                                          </p:val>
                                        </p:tav>
                                        <p:tav tm="100000">
                                          <p:val>
                                            <p:strVal val="#ppt_h"/>
                                          </p:val>
                                        </p:tav>
                                      </p:tavLst>
                                    </p:anim>
                                    <p:anim calcmode="lin" valueType="num">
                                      <p:cBhvr>
                                        <p:cTn id="43" dur="1000" fill="hold"/>
                                        <p:tgtEl>
                                          <p:spTgt spid="10"/>
                                        </p:tgtEl>
                                        <p:attrNameLst>
                                          <p:attrName>style.rotation</p:attrName>
                                        </p:attrNameLst>
                                      </p:cBhvr>
                                      <p:tavLst>
                                        <p:tav tm="0">
                                          <p:val>
                                            <p:fltVal val="90"/>
                                          </p:val>
                                        </p:tav>
                                        <p:tav tm="100000">
                                          <p:val>
                                            <p:fltVal val="0"/>
                                          </p:val>
                                        </p:tav>
                                      </p:tavLst>
                                    </p:anim>
                                    <p:animEffect transition="in" filter="fade">
                                      <p:cBhvr>
                                        <p:cTn id="44" dur="10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7" grpId="0"/>
      <p:bldP spid="8" grpId="0"/>
      <p:bldP spid="9"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6F083-C7E1-44AE-9BDD-8F5BFBA9EB68}"/>
              </a:ext>
            </a:extLst>
          </p:cNvPr>
          <p:cNvSpPr>
            <a:spLocks noGrp="1"/>
          </p:cNvSpPr>
          <p:nvPr>
            <p:ph type="title"/>
          </p:nvPr>
        </p:nvSpPr>
        <p:spPr>
          <a:xfrm>
            <a:off x="173831" y="228813"/>
            <a:ext cx="8596668" cy="526494"/>
          </a:xfrm>
        </p:spPr>
        <p:txBody>
          <a:bodyPr>
            <a:normAutofit fontScale="90000"/>
          </a:bodyPr>
          <a:lstStyle/>
          <a:p>
            <a:r>
              <a:rPr lang="en-GB" dirty="0"/>
              <a:t>Transport, Access &amp; Roads</a:t>
            </a:r>
          </a:p>
        </p:txBody>
      </p:sp>
      <p:graphicFrame>
        <p:nvGraphicFramePr>
          <p:cNvPr id="14" name="Content Placeholder 13">
            <a:extLst>
              <a:ext uri="{FF2B5EF4-FFF2-40B4-BE49-F238E27FC236}">
                <a16:creationId xmlns:a16="http://schemas.microsoft.com/office/drawing/2014/main" id="{00000000-0008-0000-0100-000002000000}"/>
              </a:ext>
            </a:extLst>
          </p:cNvPr>
          <p:cNvGraphicFramePr>
            <a:graphicFrameLocks noGrp="1"/>
          </p:cNvGraphicFramePr>
          <p:nvPr>
            <p:ph idx="1"/>
            <p:extLst>
              <p:ext uri="{D42A27DB-BD31-4B8C-83A1-F6EECF244321}">
                <p14:modId xmlns:p14="http://schemas.microsoft.com/office/powerpoint/2010/main" val="1479097941"/>
              </p:ext>
            </p:extLst>
          </p:nvPr>
        </p:nvGraphicFramePr>
        <p:xfrm>
          <a:off x="173831" y="1136094"/>
          <a:ext cx="11844338" cy="5721906"/>
        </p:xfrm>
        <a:graphic>
          <a:graphicData uri="http://schemas.openxmlformats.org/drawingml/2006/chart">
            <c:chart xmlns:c="http://schemas.openxmlformats.org/drawingml/2006/chart" xmlns:r="http://schemas.openxmlformats.org/officeDocument/2006/relationships" r:id="rId2"/>
          </a:graphicData>
        </a:graphic>
      </p:graphicFrame>
      <p:grpSp>
        <p:nvGrpSpPr>
          <p:cNvPr id="36" name="Group 35">
            <a:extLst>
              <a:ext uri="{FF2B5EF4-FFF2-40B4-BE49-F238E27FC236}">
                <a16:creationId xmlns:a16="http://schemas.microsoft.com/office/drawing/2014/main" id="{C1ABE297-0A0E-40AD-9C35-2AE9484C051F}"/>
              </a:ext>
            </a:extLst>
          </p:cNvPr>
          <p:cNvGrpSpPr/>
          <p:nvPr/>
        </p:nvGrpSpPr>
        <p:grpSpPr>
          <a:xfrm>
            <a:off x="1674056" y="115838"/>
            <a:ext cx="2769135" cy="2739904"/>
            <a:chOff x="1674056" y="115838"/>
            <a:chExt cx="2769135" cy="2739904"/>
          </a:xfrm>
        </p:grpSpPr>
        <p:sp>
          <p:nvSpPr>
            <p:cNvPr id="10" name="TextBox 9">
              <a:extLst>
                <a:ext uri="{FF2B5EF4-FFF2-40B4-BE49-F238E27FC236}">
                  <a16:creationId xmlns:a16="http://schemas.microsoft.com/office/drawing/2014/main" id="{4C75FB37-16FC-4BFF-93AE-C60F6782FE98}"/>
                </a:ext>
              </a:extLst>
            </p:cNvPr>
            <p:cNvSpPr txBox="1"/>
            <p:nvPr/>
          </p:nvSpPr>
          <p:spPr>
            <a:xfrm>
              <a:off x="1754755" y="115838"/>
              <a:ext cx="2688436" cy="2308324"/>
            </a:xfrm>
            <a:prstGeom prst="rect">
              <a:avLst/>
            </a:prstGeom>
            <a:solidFill>
              <a:schemeClr val="bg1">
                <a:lumMod val="95000"/>
                <a:alpha val="80000"/>
              </a:schemeClr>
            </a:solidFill>
            <a:ln w="15875">
              <a:solidFill>
                <a:schemeClr val="accent1"/>
              </a:solidFill>
            </a:ln>
          </p:spPr>
          <p:txBody>
            <a:bodyPr wrap="square" rtlCol="0">
              <a:spAutoFit/>
            </a:bodyPr>
            <a:lstStyle/>
            <a:p>
              <a:r>
                <a:rPr lang="en-GB" dirty="0"/>
                <a:t>Our survey results show that 73% of people believe that ‘Inclusion of EV charge points in planning permission for new developments’ is a very important area of council action.</a:t>
              </a:r>
            </a:p>
          </p:txBody>
        </p:sp>
        <p:cxnSp>
          <p:nvCxnSpPr>
            <p:cNvPr id="22" name="Straight Arrow Connector 21">
              <a:extLst>
                <a:ext uri="{FF2B5EF4-FFF2-40B4-BE49-F238E27FC236}">
                  <a16:creationId xmlns:a16="http://schemas.microsoft.com/office/drawing/2014/main" id="{9B47D57C-5A5A-4F8E-9FF8-0F203D7FA774}"/>
                </a:ext>
              </a:extLst>
            </p:cNvPr>
            <p:cNvCxnSpPr>
              <a:cxnSpLocks/>
            </p:cNvCxnSpPr>
            <p:nvPr/>
          </p:nvCxnSpPr>
          <p:spPr>
            <a:xfrm flipH="1">
              <a:off x="1674056" y="2424162"/>
              <a:ext cx="431409" cy="431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37" name="Group 36">
            <a:extLst>
              <a:ext uri="{FF2B5EF4-FFF2-40B4-BE49-F238E27FC236}">
                <a16:creationId xmlns:a16="http://schemas.microsoft.com/office/drawing/2014/main" id="{2E5209D6-59AA-4008-BC4C-3BDDBE366BF2}"/>
              </a:ext>
            </a:extLst>
          </p:cNvPr>
          <p:cNvGrpSpPr/>
          <p:nvPr/>
        </p:nvGrpSpPr>
        <p:grpSpPr>
          <a:xfrm>
            <a:off x="8564035" y="609600"/>
            <a:ext cx="3454134" cy="2819400"/>
            <a:chOff x="8564035" y="609600"/>
            <a:chExt cx="3454134" cy="2819400"/>
          </a:xfrm>
        </p:grpSpPr>
        <p:sp>
          <p:nvSpPr>
            <p:cNvPr id="16" name="TextBox 15">
              <a:extLst>
                <a:ext uri="{FF2B5EF4-FFF2-40B4-BE49-F238E27FC236}">
                  <a16:creationId xmlns:a16="http://schemas.microsoft.com/office/drawing/2014/main" id="{443EE79C-2C7D-46BB-8036-9D9E20BA750D}"/>
                </a:ext>
              </a:extLst>
            </p:cNvPr>
            <p:cNvSpPr txBox="1"/>
            <p:nvPr/>
          </p:nvSpPr>
          <p:spPr>
            <a:xfrm>
              <a:off x="8564035" y="609600"/>
              <a:ext cx="3454134" cy="1477328"/>
            </a:xfrm>
            <a:prstGeom prst="rect">
              <a:avLst/>
            </a:prstGeom>
            <a:solidFill>
              <a:schemeClr val="bg1">
                <a:lumMod val="95000"/>
                <a:alpha val="80000"/>
              </a:schemeClr>
            </a:solidFill>
            <a:ln w="15875">
              <a:solidFill>
                <a:schemeClr val="accent1"/>
              </a:solidFill>
            </a:ln>
          </p:spPr>
          <p:txBody>
            <a:bodyPr wrap="square" rtlCol="0">
              <a:spAutoFit/>
            </a:bodyPr>
            <a:lstStyle/>
            <a:p>
              <a:r>
                <a:rPr lang="en-GB" dirty="0"/>
                <a:t>Whilst the area which left people the most divided was not surprisingly ‘Reduced spending on roads with a halt on all new road construction’.</a:t>
              </a:r>
            </a:p>
          </p:txBody>
        </p:sp>
        <p:cxnSp>
          <p:nvCxnSpPr>
            <p:cNvPr id="23" name="Straight Arrow Connector 22">
              <a:extLst>
                <a:ext uri="{FF2B5EF4-FFF2-40B4-BE49-F238E27FC236}">
                  <a16:creationId xmlns:a16="http://schemas.microsoft.com/office/drawing/2014/main" id="{2E411C73-FCD0-4515-9636-3ED4963FA3DE}"/>
                </a:ext>
              </a:extLst>
            </p:cNvPr>
            <p:cNvCxnSpPr>
              <a:cxnSpLocks/>
            </p:cNvCxnSpPr>
            <p:nvPr/>
          </p:nvCxnSpPr>
          <p:spPr>
            <a:xfrm>
              <a:off x="9537895" y="2086928"/>
              <a:ext cx="548640" cy="13420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id="{8FE0D80C-72F9-4D68-B3E2-3AF0DD75AE91}"/>
              </a:ext>
            </a:extLst>
          </p:cNvPr>
          <p:cNvGrpSpPr/>
          <p:nvPr/>
        </p:nvGrpSpPr>
        <p:grpSpPr>
          <a:xfrm>
            <a:off x="4975668" y="163324"/>
            <a:ext cx="3454134" cy="2903433"/>
            <a:chOff x="4975668" y="163324"/>
            <a:chExt cx="3454134" cy="2903433"/>
          </a:xfrm>
        </p:grpSpPr>
        <p:sp>
          <p:nvSpPr>
            <p:cNvPr id="20" name="TextBox 19">
              <a:extLst>
                <a:ext uri="{FF2B5EF4-FFF2-40B4-BE49-F238E27FC236}">
                  <a16:creationId xmlns:a16="http://schemas.microsoft.com/office/drawing/2014/main" id="{16188AA4-2AB6-4745-B24C-6C5365191DA8}"/>
                </a:ext>
              </a:extLst>
            </p:cNvPr>
            <p:cNvSpPr txBox="1"/>
            <p:nvPr/>
          </p:nvSpPr>
          <p:spPr>
            <a:xfrm>
              <a:off x="4975668" y="163324"/>
              <a:ext cx="3454134" cy="1754326"/>
            </a:xfrm>
            <a:prstGeom prst="rect">
              <a:avLst/>
            </a:prstGeom>
            <a:solidFill>
              <a:schemeClr val="bg1">
                <a:lumMod val="95000"/>
                <a:alpha val="80000"/>
              </a:schemeClr>
            </a:solidFill>
            <a:ln w="15875">
              <a:solidFill>
                <a:schemeClr val="accent1"/>
              </a:solidFill>
            </a:ln>
          </p:spPr>
          <p:txBody>
            <a:bodyPr wrap="square" rtlCol="0">
              <a:spAutoFit/>
            </a:bodyPr>
            <a:lstStyle/>
            <a:p>
              <a:r>
                <a:rPr lang="en-GB" dirty="0"/>
                <a:t>‘Increased Provision of footpaths and pavements linking towns with neighbouring villages’ received 92% of responses in the important &amp; Very important category.</a:t>
              </a:r>
            </a:p>
          </p:txBody>
        </p:sp>
        <p:cxnSp>
          <p:nvCxnSpPr>
            <p:cNvPr id="26" name="Straight Arrow Connector 25">
              <a:extLst>
                <a:ext uri="{FF2B5EF4-FFF2-40B4-BE49-F238E27FC236}">
                  <a16:creationId xmlns:a16="http://schemas.microsoft.com/office/drawing/2014/main" id="{00A9343D-55DC-48EC-8CF0-B815D181DA6D}"/>
                </a:ext>
              </a:extLst>
            </p:cNvPr>
            <p:cNvCxnSpPr>
              <a:cxnSpLocks/>
              <a:stCxn id="20" idx="2"/>
            </p:cNvCxnSpPr>
            <p:nvPr/>
          </p:nvCxnSpPr>
          <p:spPr>
            <a:xfrm flipH="1">
              <a:off x="6096000" y="1917650"/>
              <a:ext cx="606735" cy="11491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04374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animEffect transition="in" filter="fade">
                                      <p:cBhvr>
                                        <p:cTn id="9" dur="500"/>
                                        <p:tgtEl>
                                          <p:spTgt spid="3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nodeType="clickEffect">
                                  <p:stCondLst>
                                    <p:cond delay="0"/>
                                  </p:stCondLst>
                                  <p:childTnLst>
                                    <p:anim calcmode="lin" valueType="num">
                                      <p:cBhvr>
                                        <p:cTn id="13" dur="500"/>
                                        <p:tgtEl>
                                          <p:spTgt spid="36"/>
                                        </p:tgtEl>
                                        <p:attrNameLst>
                                          <p:attrName>ppt_w</p:attrName>
                                        </p:attrNameLst>
                                      </p:cBhvr>
                                      <p:tavLst>
                                        <p:tav tm="0">
                                          <p:val>
                                            <p:strVal val="ppt_w"/>
                                          </p:val>
                                        </p:tav>
                                        <p:tav tm="100000">
                                          <p:val>
                                            <p:fltVal val="0"/>
                                          </p:val>
                                        </p:tav>
                                      </p:tavLst>
                                    </p:anim>
                                    <p:anim calcmode="lin" valueType="num">
                                      <p:cBhvr>
                                        <p:cTn id="14" dur="500"/>
                                        <p:tgtEl>
                                          <p:spTgt spid="36"/>
                                        </p:tgtEl>
                                        <p:attrNameLst>
                                          <p:attrName>ppt_h</p:attrName>
                                        </p:attrNameLst>
                                      </p:cBhvr>
                                      <p:tavLst>
                                        <p:tav tm="0">
                                          <p:val>
                                            <p:strVal val="ppt_h"/>
                                          </p:val>
                                        </p:tav>
                                        <p:tav tm="100000">
                                          <p:val>
                                            <p:fltVal val="0"/>
                                          </p:val>
                                        </p:tav>
                                      </p:tavLst>
                                    </p:anim>
                                    <p:animEffect transition="out" filter="fade">
                                      <p:cBhvr>
                                        <p:cTn id="15" dur="500"/>
                                        <p:tgtEl>
                                          <p:spTgt spid="36"/>
                                        </p:tgtEl>
                                      </p:cBhvr>
                                    </p:animEffect>
                                    <p:set>
                                      <p:cBhvr>
                                        <p:cTn id="16" dur="1" fill="hold">
                                          <p:stCondLst>
                                            <p:cond delay="499"/>
                                          </p:stCondLst>
                                        </p:cTn>
                                        <p:tgtEl>
                                          <p:spTgt spid="3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p:cTn id="21" dur="500" fill="hold"/>
                                        <p:tgtEl>
                                          <p:spTgt spid="37"/>
                                        </p:tgtEl>
                                        <p:attrNameLst>
                                          <p:attrName>ppt_w</p:attrName>
                                        </p:attrNameLst>
                                      </p:cBhvr>
                                      <p:tavLst>
                                        <p:tav tm="0">
                                          <p:val>
                                            <p:fltVal val="0"/>
                                          </p:val>
                                        </p:tav>
                                        <p:tav tm="100000">
                                          <p:val>
                                            <p:strVal val="#ppt_w"/>
                                          </p:val>
                                        </p:tav>
                                      </p:tavLst>
                                    </p:anim>
                                    <p:anim calcmode="lin" valueType="num">
                                      <p:cBhvr>
                                        <p:cTn id="22" dur="500" fill="hold"/>
                                        <p:tgtEl>
                                          <p:spTgt spid="37"/>
                                        </p:tgtEl>
                                        <p:attrNameLst>
                                          <p:attrName>ppt_h</p:attrName>
                                        </p:attrNameLst>
                                      </p:cBhvr>
                                      <p:tavLst>
                                        <p:tav tm="0">
                                          <p:val>
                                            <p:fltVal val="0"/>
                                          </p:val>
                                        </p:tav>
                                        <p:tav tm="100000">
                                          <p:val>
                                            <p:strVal val="#ppt_h"/>
                                          </p:val>
                                        </p:tav>
                                      </p:tavLst>
                                    </p:anim>
                                    <p:animEffect transition="in" filter="fade">
                                      <p:cBhvr>
                                        <p:cTn id="23" dur="500"/>
                                        <p:tgtEl>
                                          <p:spTgt spid="3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xit" presetSubtype="32" fill="hold" nodeType="clickEffect">
                                  <p:stCondLst>
                                    <p:cond delay="0"/>
                                  </p:stCondLst>
                                  <p:childTnLst>
                                    <p:anim calcmode="lin" valueType="num">
                                      <p:cBhvr>
                                        <p:cTn id="27" dur="500"/>
                                        <p:tgtEl>
                                          <p:spTgt spid="37"/>
                                        </p:tgtEl>
                                        <p:attrNameLst>
                                          <p:attrName>ppt_w</p:attrName>
                                        </p:attrNameLst>
                                      </p:cBhvr>
                                      <p:tavLst>
                                        <p:tav tm="0">
                                          <p:val>
                                            <p:strVal val="ppt_w"/>
                                          </p:val>
                                        </p:tav>
                                        <p:tav tm="100000">
                                          <p:val>
                                            <p:fltVal val="0"/>
                                          </p:val>
                                        </p:tav>
                                      </p:tavLst>
                                    </p:anim>
                                    <p:anim calcmode="lin" valueType="num">
                                      <p:cBhvr>
                                        <p:cTn id="28" dur="500"/>
                                        <p:tgtEl>
                                          <p:spTgt spid="37"/>
                                        </p:tgtEl>
                                        <p:attrNameLst>
                                          <p:attrName>ppt_h</p:attrName>
                                        </p:attrNameLst>
                                      </p:cBhvr>
                                      <p:tavLst>
                                        <p:tav tm="0">
                                          <p:val>
                                            <p:strVal val="ppt_h"/>
                                          </p:val>
                                        </p:tav>
                                        <p:tav tm="100000">
                                          <p:val>
                                            <p:fltVal val="0"/>
                                          </p:val>
                                        </p:tav>
                                      </p:tavLst>
                                    </p:anim>
                                    <p:animEffect transition="out" filter="fade">
                                      <p:cBhvr>
                                        <p:cTn id="29" dur="500"/>
                                        <p:tgtEl>
                                          <p:spTgt spid="37"/>
                                        </p:tgtEl>
                                      </p:cBhvr>
                                    </p:animEffect>
                                    <p:set>
                                      <p:cBhvr>
                                        <p:cTn id="30" dur="1" fill="hold">
                                          <p:stCondLst>
                                            <p:cond delay="499"/>
                                          </p:stCondLst>
                                        </p:cTn>
                                        <p:tgtEl>
                                          <p:spTgt spid="3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p:cTn id="35" dur="500" fill="hold"/>
                                        <p:tgtEl>
                                          <p:spTgt spid="38"/>
                                        </p:tgtEl>
                                        <p:attrNameLst>
                                          <p:attrName>ppt_w</p:attrName>
                                        </p:attrNameLst>
                                      </p:cBhvr>
                                      <p:tavLst>
                                        <p:tav tm="0">
                                          <p:val>
                                            <p:fltVal val="0"/>
                                          </p:val>
                                        </p:tav>
                                        <p:tav tm="100000">
                                          <p:val>
                                            <p:strVal val="#ppt_w"/>
                                          </p:val>
                                        </p:tav>
                                      </p:tavLst>
                                    </p:anim>
                                    <p:anim calcmode="lin" valueType="num">
                                      <p:cBhvr>
                                        <p:cTn id="36" dur="500" fill="hold"/>
                                        <p:tgtEl>
                                          <p:spTgt spid="38"/>
                                        </p:tgtEl>
                                        <p:attrNameLst>
                                          <p:attrName>ppt_h</p:attrName>
                                        </p:attrNameLst>
                                      </p:cBhvr>
                                      <p:tavLst>
                                        <p:tav tm="0">
                                          <p:val>
                                            <p:fltVal val="0"/>
                                          </p:val>
                                        </p:tav>
                                        <p:tav tm="100000">
                                          <p:val>
                                            <p:strVal val="#ppt_h"/>
                                          </p:val>
                                        </p:tav>
                                      </p:tavLst>
                                    </p:anim>
                                    <p:animEffect transition="in" filter="fade">
                                      <p:cBhvr>
                                        <p:cTn id="37" dur="500"/>
                                        <p:tgtEl>
                                          <p:spTgt spid="38"/>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xit" presetSubtype="32" fill="hold" nodeType="clickEffect">
                                  <p:stCondLst>
                                    <p:cond delay="0"/>
                                  </p:stCondLst>
                                  <p:childTnLst>
                                    <p:anim calcmode="lin" valueType="num">
                                      <p:cBhvr>
                                        <p:cTn id="41" dur="500"/>
                                        <p:tgtEl>
                                          <p:spTgt spid="38"/>
                                        </p:tgtEl>
                                        <p:attrNameLst>
                                          <p:attrName>ppt_w</p:attrName>
                                        </p:attrNameLst>
                                      </p:cBhvr>
                                      <p:tavLst>
                                        <p:tav tm="0">
                                          <p:val>
                                            <p:strVal val="ppt_w"/>
                                          </p:val>
                                        </p:tav>
                                        <p:tav tm="100000">
                                          <p:val>
                                            <p:fltVal val="0"/>
                                          </p:val>
                                        </p:tav>
                                      </p:tavLst>
                                    </p:anim>
                                    <p:anim calcmode="lin" valueType="num">
                                      <p:cBhvr>
                                        <p:cTn id="42" dur="500"/>
                                        <p:tgtEl>
                                          <p:spTgt spid="38"/>
                                        </p:tgtEl>
                                        <p:attrNameLst>
                                          <p:attrName>ppt_h</p:attrName>
                                        </p:attrNameLst>
                                      </p:cBhvr>
                                      <p:tavLst>
                                        <p:tav tm="0">
                                          <p:val>
                                            <p:strVal val="ppt_h"/>
                                          </p:val>
                                        </p:tav>
                                        <p:tav tm="100000">
                                          <p:val>
                                            <p:fltVal val="0"/>
                                          </p:val>
                                        </p:tav>
                                      </p:tavLst>
                                    </p:anim>
                                    <p:animEffect transition="out" filter="fade">
                                      <p:cBhvr>
                                        <p:cTn id="43" dur="500"/>
                                        <p:tgtEl>
                                          <p:spTgt spid="38"/>
                                        </p:tgtEl>
                                      </p:cBhvr>
                                    </p:animEffect>
                                    <p:set>
                                      <p:cBhvr>
                                        <p:cTn id="44" dur="1" fill="hold">
                                          <p:stCondLst>
                                            <p:cond delay="499"/>
                                          </p:stCondLst>
                                        </p:cTn>
                                        <p:tgtEl>
                                          <p:spTgt spid="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D5536-D652-4206-B418-03838363C3DE}"/>
              </a:ext>
            </a:extLst>
          </p:cNvPr>
          <p:cNvSpPr>
            <a:spLocks noGrp="1"/>
          </p:cNvSpPr>
          <p:nvPr>
            <p:ph type="title"/>
          </p:nvPr>
        </p:nvSpPr>
        <p:spPr>
          <a:xfrm>
            <a:off x="677334" y="609600"/>
            <a:ext cx="8596668" cy="676275"/>
          </a:xfrm>
        </p:spPr>
        <p:txBody>
          <a:bodyPr/>
          <a:lstStyle/>
          <a:p>
            <a:r>
              <a:rPr lang="en-GB" dirty="0"/>
              <a:t>Transport, Access &amp; Roads</a:t>
            </a:r>
          </a:p>
        </p:txBody>
      </p:sp>
      <p:sp>
        <p:nvSpPr>
          <p:cNvPr id="3" name="Content Placeholder 2">
            <a:extLst>
              <a:ext uri="{FF2B5EF4-FFF2-40B4-BE49-F238E27FC236}">
                <a16:creationId xmlns:a16="http://schemas.microsoft.com/office/drawing/2014/main" id="{E2B696FE-BFF4-4D6E-9AE2-784D09040A2B}"/>
              </a:ext>
            </a:extLst>
          </p:cNvPr>
          <p:cNvSpPr>
            <a:spLocks noGrp="1"/>
          </p:cNvSpPr>
          <p:nvPr>
            <p:ph idx="1"/>
          </p:nvPr>
        </p:nvSpPr>
        <p:spPr>
          <a:xfrm>
            <a:off x="428626" y="1315216"/>
            <a:ext cx="9221812" cy="5542784"/>
          </a:xfrm>
        </p:spPr>
        <p:txBody>
          <a:bodyPr>
            <a:normAutofit lnSpcReduction="10000"/>
          </a:bodyPr>
          <a:lstStyle/>
          <a:p>
            <a:r>
              <a:rPr lang="en-GB" b="0" i="0" u="none" strike="noStrike" dirty="0">
                <a:solidFill>
                  <a:srgbClr val="333333"/>
                </a:solidFill>
                <a:effectLst/>
              </a:rPr>
              <a:t>Increased </a:t>
            </a:r>
            <a:r>
              <a:rPr lang="en-GB" b="1" i="0" u="none" strike="noStrike" dirty="0">
                <a:solidFill>
                  <a:srgbClr val="333333"/>
                </a:solidFill>
                <a:effectLst/>
              </a:rPr>
              <a:t>at grade crossing points </a:t>
            </a:r>
            <a:r>
              <a:rPr lang="en-GB" b="0" i="0" u="none" strike="noStrike" dirty="0">
                <a:solidFill>
                  <a:srgbClr val="333333"/>
                </a:solidFill>
                <a:effectLst/>
              </a:rPr>
              <a:t>on main roads for pedestrians and cyclists.</a:t>
            </a:r>
          </a:p>
          <a:p>
            <a:r>
              <a:rPr lang="en-GB" b="0" i="0" u="none" strike="noStrike" dirty="0">
                <a:solidFill>
                  <a:srgbClr val="333333"/>
                </a:solidFill>
                <a:effectLst/>
              </a:rPr>
              <a:t>A </a:t>
            </a:r>
            <a:r>
              <a:rPr lang="en-GB" b="1" i="0" u="none" strike="noStrike" dirty="0">
                <a:solidFill>
                  <a:srgbClr val="333333"/>
                </a:solidFill>
                <a:effectLst/>
              </a:rPr>
              <a:t>ban all fossil fuel cars </a:t>
            </a:r>
            <a:r>
              <a:rPr lang="en-GB" b="0" i="0" u="none" strike="noStrike" dirty="0">
                <a:solidFill>
                  <a:srgbClr val="333333"/>
                </a:solidFill>
                <a:effectLst/>
              </a:rPr>
              <a:t>in Wiltshire by 2030.</a:t>
            </a:r>
          </a:p>
          <a:p>
            <a:r>
              <a:rPr lang="en-GB" b="0" i="0" u="none" strike="noStrike" dirty="0">
                <a:solidFill>
                  <a:srgbClr val="333333"/>
                </a:solidFill>
                <a:effectLst/>
              </a:rPr>
              <a:t>Introduction of </a:t>
            </a:r>
            <a:r>
              <a:rPr lang="en-GB" b="1" i="0" u="none" strike="noStrike" dirty="0">
                <a:solidFill>
                  <a:srgbClr val="333333"/>
                </a:solidFill>
                <a:effectLst/>
              </a:rPr>
              <a:t>traffic tolls &amp; zero emission zones </a:t>
            </a:r>
            <a:r>
              <a:rPr lang="en-GB" b="0" i="0" u="none" strike="noStrike" dirty="0">
                <a:solidFill>
                  <a:srgbClr val="333333"/>
                </a:solidFill>
                <a:effectLst/>
              </a:rPr>
              <a:t>to reduce traffic and </a:t>
            </a:r>
            <a:r>
              <a:rPr lang="en-GB" b="1" i="0" u="none" strike="noStrike" dirty="0">
                <a:solidFill>
                  <a:srgbClr val="333333"/>
                </a:solidFill>
                <a:effectLst/>
              </a:rPr>
              <a:t>lower pollution</a:t>
            </a:r>
            <a:r>
              <a:rPr lang="en-GB" b="0" i="0" u="none" strike="noStrike" dirty="0">
                <a:solidFill>
                  <a:srgbClr val="333333"/>
                </a:solidFill>
                <a:effectLst/>
              </a:rPr>
              <a:t>. </a:t>
            </a:r>
          </a:p>
          <a:p>
            <a:r>
              <a:rPr lang="en-GB" b="0" i="0" u="none" strike="noStrike" dirty="0">
                <a:solidFill>
                  <a:srgbClr val="333333"/>
                </a:solidFill>
                <a:effectLst/>
              </a:rPr>
              <a:t>Introduce </a:t>
            </a:r>
            <a:r>
              <a:rPr lang="en-GB" b="1" i="0" u="none" strike="noStrike" dirty="0">
                <a:solidFill>
                  <a:srgbClr val="333333"/>
                </a:solidFill>
                <a:effectLst/>
              </a:rPr>
              <a:t>no traffic days</a:t>
            </a:r>
            <a:r>
              <a:rPr lang="en-GB" b="0" i="0" u="none" strike="noStrike" dirty="0">
                <a:solidFill>
                  <a:srgbClr val="333333"/>
                </a:solidFill>
                <a:effectLst/>
              </a:rPr>
              <a:t> to allow residents to take to the streets, play and reduce air pollution. </a:t>
            </a:r>
          </a:p>
          <a:p>
            <a:r>
              <a:rPr lang="en-GB" b="1" dirty="0"/>
              <a:t>Promotion of electric bikes </a:t>
            </a:r>
            <a:r>
              <a:rPr lang="en-GB" dirty="0"/>
              <a:t>and Council to encourage their employees to use them. </a:t>
            </a:r>
          </a:p>
          <a:p>
            <a:r>
              <a:rPr lang="en-GB" b="1" i="0" u="none" strike="noStrike" dirty="0">
                <a:solidFill>
                  <a:srgbClr val="333333"/>
                </a:solidFill>
                <a:effectLst/>
              </a:rPr>
              <a:t>Education on scale </a:t>
            </a:r>
            <a:r>
              <a:rPr lang="en-GB" b="1" dirty="0">
                <a:solidFill>
                  <a:srgbClr val="333333"/>
                </a:solidFill>
              </a:rPr>
              <a:t>of </a:t>
            </a:r>
            <a:r>
              <a:rPr lang="en-GB" b="1" i="0" u="none" strike="noStrike" dirty="0">
                <a:solidFill>
                  <a:srgbClr val="333333"/>
                </a:solidFill>
                <a:effectLst/>
              </a:rPr>
              <a:t>eco-refurbishment </a:t>
            </a:r>
            <a:r>
              <a:rPr lang="en-GB" b="0" i="0" u="none" strike="noStrike" dirty="0">
                <a:solidFill>
                  <a:srgbClr val="333333"/>
                </a:solidFill>
                <a:effectLst/>
              </a:rPr>
              <a:t>to bring CO2 emissions from housing to sustainable levels.</a:t>
            </a:r>
          </a:p>
          <a:p>
            <a:r>
              <a:rPr lang="en-GB" b="1" u="none" strike="noStrike" dirty="0">
                <a:solidFill>
                  <a:srgbClr val="333333"/>
                </a:solidFill>
                <a:effectLst/>
              </a:rPr>
              <a:t>Speed restrictions </a:t>
            </a:r>
            <a:r>
              <a:rPr lang="en-GB" b="0" i="0" u="none" strike="noStrike" dirty="0">
                <a:solidFill>
                  <a:srgbClr val="333333"/>
                </a:solidFill>
                <a:effectLst/>
              </a:rPr>
              <a:t>max 20 mph</a:t>
            </a:r>
            <a:r>
              <a:rPr lang="en-GB" dirty="0">
                <a:solidFill>
                  <a:srgbClr val="333333"/>
                </a:solidFill>
              </a:rPr>
              <a:t> or </a:t>
            </a:r>
            <a:r>
              <a:rPr lang="en-GB" b="0" i="0" u="none" strike="noStrike" dirty="0">
                <a:solidFill>
                  <a:srgbClr val="333333"/>
                </a:solidFill>
                <a:effectLst/>
              </a:rPr>
              <a:t>10 mph through residential areas, 50mph on all non-motorways.</a:t>
            </a:r>
          </a:p>
          <a:p>
            <a:r>
              <a:rPr lang="en-GB" b="1" dirty="0"/>
              <a:t>Local, cheap &amp; regular electric buses </a:t>
            </a:r>
            <a:r>
              <a:rPr lang="en-GB" dirty="0"/>
              <a:t>joining up estates, town Centres and neighbouring counties. </a:t>
            </a:r>
          </a:p>
          <a:p>
            <a:r>
              <a:rPr lang="en-GB" b="1"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No relief roads </a:t>
            </a:r>
            <a:r>
              <a:rPr lang="en-GB"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that just open up valuable arable and wildlife land to develop, building firms are destroying our heritage.</a:t>
            </a:r>
            <a:endParaRPr lang="en-GB" dirty="0"/>
          </a:p>
          <a:p>
            <a:r>
              <a:rPr lang="en-GB" b="1" dirty="0">
                <a:solidFill>
                  <a:srgbClr val="333333"/>
                </a:solidFill>
              </a:rPr>
              <a:t>Stop building car-dependent housing estates</a:t>
            </a:r>
            <a:r>
              <a:rPr lang="en-GB" dirty="0">
                <a:solidFill>
                  <a:srgbClr val="333333"/>
                </a:solidFill>
              </a:rPr>
              <a:t>.</a:t>
            </a:r>
          </a:p>
          <a:p>
            <a:endParaRPr lang="en-GB" b="0" i="0" u="none" strike="noStrike" dirty="0">
              <a:solidFill>
                <a:srgbClr val="333333"/>
              </a:solidFill>
              <a:effectLst/>
            </a:endParaRPr>
          </a:p>
        </p:txBody>
      </p:sp>
      <p:sp>
        <p:nvSpPr>
          <p:cNvPr id="4" name="Subtitle 2">
            <a:extLst>
              <a:ext uri="{FF2B5EF4-FFF2-40B4-BE49-F238E27FC236}">
                <a16:creationId xmlns:a16="http://schemas.microsoft.com/office/drawing/2014/main" id="{7F16AE79-55A8-409B-9351-D8A0606DFD4D}"/>
              </a:ext>
            </a:extLst>
          </p:cNvPr>
          <p:cNvSpPr txBox="1">
            <a:spLocks/>
          </p:cNvSpPr>
          <p:nvPr/>
        </p:nvSpPr>
        <p:spPr>
          <a:xfrm>
            <a:off x="1205443" y="282281"/>
            <a:ext cx="8225722" cy="54844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GB" sz="2400" dirty="0">
                <a:solidFill>
                  <a:schemeClr val="tx1">
                    <a:lumMod val="50000"/>
                    <a:lumOff val="50000"/>
                  </a:schemeClr>
                </a:solidFill>
              </a:rPr>
              <a:t>Other areas you told us the Council should be considering;</a:t>
            </a:r>
          </a:p>
        </p:txBody>
      </p:sp>
    </p:spTree>
    <p:extLst>
      <p:ext uri="{BB962C8B-B14F-4D97-AF65-F5344CB8AC3E}">
        <p14:creationId xmlns:p14="http://schemas.microsoft.com/office/powerpoint/2010/main" val="794983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D5536-D652-4206-B418-03838363C3DE}"/>
              </a:ext>
            </a:extLst>
          </p:cNvPr>
          <p:cNvSpPr>
            <a:spLocks noGrp="1"/>
          </p:cNvSpPr>
          <p:nvPr>
            <p:ph type="title"/>
          </p:nvPr>
        </p:nvSpPr>
        <p:spPr>
          <a:xfrm>
            <a:off x="677334" y="609600"/>
            <a:ext cx="8596668" cy="676275"/>
          </a:xfrm>
        </p:spPr>
        <p:txBody>
          <a:bodyPr/>
          <a:lstStyle/>
          <a:p>
            <a:r>
              <a:rPr lang="en-GB" dirty="0"/>
              <a:t>Transport, Access &amp; Roads</a:t>
            </a:r>
          </a:p>
        </p:txBody>
      </p:sp>
      <p:sp>
        <p:nvSpPr>
          <p:cNvPr id="3" name="Content Placeholder 2">
            <a:extLst>
              <a:ext uri="{FF2B5EF4-FFF2-40B4-BE49-F238E27FC236}">
                <a16:creationId xmlns:a16="http://schemas.microsoft.com/office/drawing/2014/main" id="{E2B696FE-BFF4-4D6E-9AE2-784D09040A2B}"/>
              </a:ext>
            </a:extLst>
          </p:cNvPr>
          <p:cNvSpPr>
            <a:spLocks noGrp="1"/>
          </p:cNvSpPr>
          <p:nvPr>
            <p:ph idx="1"/>
          </p:nvPr>
        </p:nvSpPr>
        <p:spPr>
          <a:xfrm>
            <a:off x="428626" y="1315216"/>
            <a:ext cx="9432826" cy="5403383"/>
          </a:xfrm>
        </p:spPr>
        <p:txBody>
          <a:bodyPr>
            <a:normAutofit lnSpcReduction="10000"/>
          </a:bodyPr>
          <a:lstStyle/>
          <a:p>
            <a:r>
              <a:rPr lang="en-GB" b="1" dirty="0">
                <a:solidFill>
                  <a:srgbClr val="333333"/>
                </a:solidFill>
              </a:rPr>
              <a:t>B</a:t>
            </a:r>
            <a:r>
              <a:rPr lang="en-GB" sz="1800" b="1" i="0" u="none" strike="noStrike" dirty="0">
                <a:solidFill>
                  <a:srgbClr val="333333"/>
                </a:solidFill>
                <a:effectLst/>
              </a:rPr>
              <a:t>espoke public transport </a:t>
            </a:r>
            <a:r>
              <a:rPr lang="en-GB" sz="1800" b="0" i="0" u="none" strike="noStrike" dirty="0">
                <a:solidFill>
                  <a:srgbClr val="333333"/>
                </a:solidFill>
                <a:effectLst/>
              </a:rPr>
              <a:t>hailed by an app giving pick-up time and location.</a:t>
            </a:r>
          </a:p>
          <a:p>
            <a:r>
              <a:rPr lang="en-GB" sz="1800" b="0" i="0" u="none" strike="noStrike" dirty="0">
                <a:solidFill>
                  <a:srgbClr val="333333"/>
                </a:solidFill>
                <a:effectLst/>
              </a:rPr>
              <a:t>Rapid and </a:t>
            </a:r>
            <a:r>
              <a:rPr lang="en-GB" sz="1800" b="1" i="0" u="none" strike="noStrike" dirty="0">
                <a:solidFill>
                  <a:srgbClr val="333333"/>
                </a:solidFill>
                <a:effectLst/>
              </a:rPr>
              <a:t>fast chargers for all taxi ranks </a:t>
            </a:r>
            <a:r>
              <a:rPr lang="en-GB" sz="1800" b="0" i="0" u="none" strike="noStrike" dirty="0">
                <a:solidFill>
                  <a:srgbClr val="333333"/>
                </a:solidFill>
                <a:effectLst/>
              </a:rPr>
              <a:t>with incentives for </a:t>
            </a:r>
            <a:r>
              <a:rPr lang="en-GB" sz="1800" b="1" i="0" u="none" strike="noStrike" dirty="0">
                <a:solidFill>
                  <a:srgbClr val="333333"/>
                </a:solidFill>
                <a:effectLst/>
              </a:rPr>
              <a:t>electric taxis</a:t>
            </a:r>
            <a:r>
              <a:rPr lang="en-GB" sz="1800" b="0" i="0" u="none" strike="noStrike" dirty="0">
                <a:solidFill>
                  <a:srgbClr val="333333"/>
                </a:solidFill>
                <a:effectLst/>
              </a:rPr>
              <a:t>.</a:t>
            </a:r>
          </a:p>
          <a:p>
            <a:r>
              <a:rPr lang="en-GB" sz="1800" b="0" i="0" u="none" strike="noStrike" dirty="0">
                <a:solidFill>
                  <a:srgbClr val="333333"/>
                </a:solidFill>
                <a:effectLst/>
              </a:rPr>
              <a:t>Pedestrianisation and </a:t>
            </a:r>
            <a:r>
              <a:rPr lang="en-GB" sz="1800" b="1" i="0" u="none" strike="noStrike" dirty="0">
                <a:solidFill>
                  <a:srgbClr val="333333"/>
                </a:solidFill>
                <a:effectLst/>
              </a:rPr>
              <a:t>investment in people friendly mobility infrastructure</a:t>
            </a:r>
            <a:r>
              <a:rPr lang="en-GB" sz="1800" b="0" i="0" u="none" strike="noStrike" dirty="0">
                <a:solidFill>
                  <a:srgbClr val="333333"/>
                </a:solidFill>
                <a:effectLst/>
              </a:rPr>
              <a:t> in town centres.</a:t>
            </a:r>
          </a:p>
          <a:p>
            <a:r>
              <a:rPr lang="en-GB" sz="1800" b="0" i="0" u="none" strike="noStrike" dirty="0">
                <a:solidFill>
                  <a:srgbClr val="333333"/>
                </a:solidFill>
                <a:effectLst/>
              </a:rPr>
              <a:t>Provision of </a:t>
            </a:r>
            <a:r>
              <a:rPr lang="en-GB" sz="1800" b="1" i="0" u="none" strike="noStrike" dirty="0">
                <a:solidFill>
                  <a:srgbClr val="333333"/>
                </a:solidFill>
                <a:effectLst/>
              </a:rPr>
              <a:t>wildlife highways </a:t>
            </a:r>
            <a:r>
              <a:rPr lang="en-GB" sz="1800" b="0" i="0" u="none" strike="noStrike" dirty="0">
                <a:solidFill>
                  <a:srgbClr val="333333"/>
                </a:solidFill>
                <a:effectLst/>
              </a:rPr>
              <a:t>by leaving verges to grow and rewilding as many areas as possible.</a:t>
            </a:r>
          </a:p>
          <a:p>
            <a:r>
              <a:rPr lang="en-GB" sz="1800" b="1" i="0" u="none" strike="noStrike" dirty="0">
                <a:solidFill>
                  <a:srgbClr val="333333"/>
                </a:solidFill>
                <a:effectLst/>
              </a:rPr>
              <a:t>Support the Wilts and Berks Canal restoration </a:t>
            </a:r>
            <a:r>
              <a:rPr lang="en-GB" sz="1800" b="0" i="0" u="none" strike="noStrike" dirty="0">
                <a:solidFill>
                  <a:srgbClr val="333333"/>
                </a:solidFill>
                <a:effectLst/>
              </a:rPr>
              <a:t>to provide an additional walking, cycling &amp; boating green conduit. </a:t>
            </a:r>
          </a:p>
          <a:p>
            <a:r>
              <a:rPr lang="en-GB" sz="1800" b="1" i="0" u="none" strike="noStrike" dirty="0">
                <a:solidFill>
                  <a:srgbClr val="333333"/>
                </a:solidFill>
                <a:effectLst/>
              </a:rPr>
              <a:t>Promote</a:t>
            </a:r>
            <a:r>
              <a:rPr lang="en-GB" sz="1800" b="0" i="0" u="none" strike="noStrike" dirty="0">
                <a:solidFill>
                  <a:srgbClr val="333333"/>
                </a:solidFill>
                <a:effectLst/>
              </a:rPr>
              <a:t> </a:t>
            </a:r>
            <a:r>
              <a:rPr lang="en-GB" sz="1800" b="1" i="0" u="none" strike="noStrike" dirty="0">
                <a:solidFill>
                  <a:srgbClr val="333333"/>
                </a:solidFill>
                <a:effectLst/>
              </a:rPr>
              <a:t>car sharing</a:t>
            </a:r>
            <a:r>
              <a:rPr lang="en-GB" sz="1800" b="0" i="0" u="none" strike="noStrike" dirty="0">
                <a:solidFill>
                  <a:srgbClr val="333333"/>
                </a:solidFill>
                <a:effectLst/>
              </a:rPr>
              <a:t>, multi-ownership &amp; community transport schemes for rural areas.</a:t>
            </a:r>
          </a:p>
          <a:p>
            <a:r>
              <a:rPr lang="en-GB" dirty="0"/>
              <a:t>Incentives to encourage more public transport use and less car use for regular journeys</a:t>
            </a:r>
            <a:endParaRPr lang="en-GB" sz="1800" b="0" i="0" u="none" strike="noStrike" dirty="0">
              <a:solidFill>
                <a:srgbClr val="333333"/>
              </a:solidFill>
              <a:effectLst/>
            </a:endParaRPr>
          </a:p>
          <a:p>
            <a:r>
              <a:rPr lang="en-GB" dirty="0"/>
              <a:t>Ensure school </a:t>
            </a:r>
            <a:r>
              <a:rPr lang="en-GB" b="1" dirty="0"/>
              <a:t>children can safely walk or cycle to school</a:t>
            </a:r>
            <a:r>
              <a:rPr lang="en-GB" dirty="0"/>
              <a:t>.</a:t>
            </a:r>
          </a:p>
          <a:p>
            <a:r>
              <a:rPr lang="en-GB" sz="1800" b="0" i="0" u="none" strike="noStrike" dirty="0">
                <a:solidFill>
                  <a:srgbClr val="333333"/>
                </a:solidFill>
                <a:effectLst/>
              </a:rPr>
              <a:t>Mapping exercise to </a:t>
            </a:r>
            <a:r>
              <a:rPr lang="en-GB" sz="1800" b="1" i="0" u="none" strike="noStrike" dirty="0">
                <a:solidFill>
                  <a:srgbClr val="333333"/>
                </a:solidFill>
                <a:effectLst/>
              </a:rPr>
              <a:t>ensure a safe alternative route for non motoring transport.</a:t>
            </a:r>
            <a:endParaRPr lang="en-GB" sz="1800" b="0" i="0" u="none" strike="noStrike" dirty="0">
              <a:solidFill>
                <a:srgbClr val="333333"/>
              </a:solidFill>
              <a:effectLst/>
            </a:endParaRPr>
          </a:p>
          <a:p>
            <a:r>
              <a:rPr lang="en-GB" sz="1800" b="0" i="0" u="none" strike="noStrike" dirty="0">
                <a:solidFill>
                  <a:srgbClr val="333333"/>
                </a:solidFill>
                <a:effectLst/>
              </a:rPr>
              <a:t>Ensure pavements within towns and along country roads are </a:t>
            </a:r>
            <a:r>
              <a:rPr lang="en-GB" sz="1800" b="1" i="0" u="none" strike="noStrike" dirty="0">
                <a:solidFill>
                  <a:srgbClr val="333333"/>
                </a:solidFill>
                <a:effectLst/>
              </a:rPr>
              <a:t>clear for people to walk along safely</a:t>
            </a:r>
            <a:r>
              <a:rPr lang="en-GB" dirty="0">
                <a:solidFill>
                  <a:srgbClr val="333333"/>
                </a:solidFill>
              </a:rPr>
              <a:t> and </a:t>
            </a:r>
            <a:r>
              <a:rPr lang="en-GB" b="1" dirty="0">
                <a:solidFill>
                  <a:srgbClr val="333333"/>
                </a:solidFill>
              </a:rPr>
              <a:t>Wheelchair access </a:t>
            </a:r>
            <a:r>
              <a:rPr lang="en-GB" dirty="0">
                <a:solidFill>
                  <a:srgbClr val="333333"/>
                </a:solidFill>
              </a:rPr>
              <a:t>to all paths and walkways.</a:t>
            </a:r>
            <a:endParaRPr lang="en-GB" sz="1800" b="0" i="0" u="none" strike="noStrike" dirty="0">
              <a:solidFill>
                <a:srgbClr val="333333"/>
              </a:solidFill>
              <a:effectLst/>
            </a:endParaRPr>
          </a:p>
          <a:p>
            <a:endParaRPr lang="en-GB" sz="1800" b="0" i="0" u="none" strike="noStrike" dirty="0">
              <a:solidFill>
                <a:srgbClr val="333333"/>
              </a:solidFill>
              <a:effectLst/>
            </a:endParaRPr>
          </a:p>
        </p:txBody>
      </p:sp>
      <p:sp>
        <p:nvSpPr>
          <p:cNvPr id="4" name="Subtitle 2">
            <a:extLst>
              <a:ext uri="{FF2B5EF4-FFF2-40B4-BE49-F238E27FC236}">
                <a16:creationId xmlns:a16="http://schemas.microsoft.com/office/drawing/2014/main" id="{7F16AE79-55A8-409B-9351-D8A0606DFD4D}"/>
              </a:ext>
            </a:extLst>
          </p:cNvPr>
          <p:cNvSpPr txBox="1">
            <a:spLocks/>
          </p:cNvSpPr>
          <p:nvPr/>
        </p:nvSpPr>
        <p:spPr>
          <a:xfrm>
            <a:off x="1205443" y="282281"/>
            <a:ext cx="8225722" cy="54844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GB" sz="2400" dirty="0">
                <a:solidFill>
                  <a:schemeClr val="tx1">
                    <a:lumMod val="50000"/>
                    <a:lumOff val="50000"/>
                  </a:schemeClr>
                </a:solidFill>
              </a:rPr>
              <a:t>Other areas you told us the Council should be considering;</a:t>
            </a:r>
          </a:p>
        </p:txBody>
      </p:sp>
    </p:spTree>
    <p:extLst>
      <p:ext uri="{BB962C8B-B14F-4D97-AF65-F5344CB8AC3E}">
        <p14:creationId xmlns:p14="http://schemas.microsoft.com/office/powerpoint/2010/main" val="789498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6A9176F-35E4-46D9-AA3D-46D0DF68EB8D}"/>
              </a:ext>
            </a:extLst>
          </p:cNvPr>
          <p:cNvSpPr>
            <a:spLocks noGrp="1"/>
          </p:cNvSpPr>
          <p:nvPr>
            <p:ph type="title"/>
          </p:nvPr>
        </p:nvSpPr>
        <p:spPr>
          <a:xfrm>
            <a:off x="397705" y="161778"/>
            <a:ext cx="8596668" cy="628650"/>
          </a:xfrm>
        </p:spPr>
        <p:txBody>
          <a:bodyPr>
            <a:normAutofit fontScale="90000"/>
          </a:bodyPr>
          <a:lstStyle/>
          <a:p>
            <a:r>
              <a:rPr lang="en-GB" dirty="0"/>
              <a:t>Buildings</a:t>
            </a:r>
          </a:p>
        </p:txBody>
      </p:sp>
      <p:graphicFrame>
        <p:nvGraphicFramePr>
          <p:cNvPr id="7" name="Chart 6">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154390698"/>
              </p:ext>
            </p:extLst>
          </p:nvPr>
        </p:nvGraphicFramePr>
        <p:xfrm>
          <a:off x="1" y="857250"/>
          <a:ext cx="12192000" cy="6000750"/>
        </p:xfrm>
        <a:graphic>
          <a:graphicData uri="http://schemas.openxmlformats.org/drawingml/2006/chart">
            <c:chart xmlns:c="http://schemas.openxmlformats.org/drawingml/2006/chart" xmlns:r="http://schemas.openxmlformats.org/officeDocument/2006/relationships" r:id="rId2"/>
          </a:graphicData>
        </a:graphic>
      </p:graphicFrame>
      <p:grpSp>
        <p:nvGrpSpPr>
          <p:cNvPr id="4" name="Group 3">
            <a:extLst>
              <a:ext uri="{FF2B5EF4-FFF2-40B4-BE49-F238E27FC236}">
                <a16:creationId xmlns:a16="http://schemas.microsoft.com/office/drawing/2014/main" id="{A1625616-FBA3-4B39-8BE9-AC8C4ED32D57}"/>
              </a:ext>
            </a:extLst>
          </p:cNvPr>
          <p:cNvGrpSpPr/>
          <p:nvPr/>
        </p:nvGrpSpPr>
        <p:grpSpPr>
          <a:xfrm>
            <a:off x="1997616" y="438777"/>
            <a:ext cx="3502852" cy="2739904"/>
            <a:chOff x="1674057" y="115838"/>
            <a:chExt cx="3502852" cy="2739904"/>
          </a:xfrm>
        </p:grpSpPr>
        <p:cxnSp>
          <p:nvCxnSpPr>
            <p:cNvPr id="6" name="Straight Arrow Connector 5">
              <a:extLst>
                <a:ext uri="{FF2B5EF4-FFF2-40B4-BE49-F238E27FC236}">
                  <a16:creationId xmlns:a16="http://schemas.microsoft.com/office/drawing/2014/main" id="{4922317A-2C68-4BCF-8F01-CD7C8FEACFD1}"/>
                </a:ext>
              </a:extLst>
            </p:cNvPr>
            <p:cNvCxnSpPr>
              <a:cxnSpLocks/>
            </p:cNvCxnSpPr>
            <p:nvPr/>
          </p:nvCxnSpPr>
          <p:spPr>
            <a:xfrm flipH="1">
              <a:off x="1674057" y="2147163"/>
              <a:ext cx="506433" cy="7085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A23728B0-183E-4BC7-9F72-62F149AFEF52}"/>
                </a:ext>
              </a:extLst>
            </p:cNvPr>
            <p:cNvSpPr txBox="1"/>
            <p:nvPr/>
          </p:nvSpPr>
          <p:spPr>
            <a:xfrm>
              <a:off x="1889759" y="115838"/>
              <a:ext cx="3287150" cy="2031325"/>
            </a:xfrm>
            <a:prstGeom prst="rect">
              <a:avLst/>
            </a:prstGeom>
            <a:solidFill>
              <a:schemeClr val="bg1">
                <a:lumMod val="95000"/>
                <a:alpha val="80000"/>
              </a:schemeClr>
            </a:solidFill>
            <a:ln w="15875">
              <a:solidFill>
                <a:schemeClr val="accent1"/>
              </a:solidFill>
            </a:ln>
          </p:spPr>
          <p:txBody>
            <a:bodyPr wrap="square" rtlCol="0">
              <a:spAutoFit/>
            </a:bodyPr>
            <a:lstStyle/>
            <a:p>
              <a:r>
                <a:rPr lang="en-GB" dirty="0"/>
                <a:t>88% felt that </a:t>
              </a:r>
              <a:r>
                <a:rPr lang="en-GB" i="1" dirty="0"/>
                <a:t>‘Increased energy efficient standards for all new housing’</a:t>
              </a:r>
              <a:r>
                <a:rPr lang="en-GB" dirty="0"/>
                <a:t> was a </a:t>
              </a:r>
              <a:r>
                <a:rPr lang="en-GB" i="1" dirty="0"/>
                <a:t>‘very important’ </a:t>
              </a:r>
              <a:r>
                <a:rPr lang="en-GB" dirty="0"/>
                <a:t>area of concern. This would be </a:t>
              </a:r>
              <a:r>
                <a:rPr lang="en-GB" dirty="0" smtClean="0"/>
                <a:t>one area of concern that would make </a:t>
              </a:r>
              <a:r>
                <a:rPr lang="en-GB" dirty="0"/>
                <a:t>a huge positive impact.</a:t>
              </a:r>
            </a:p>
          </p:txBody>
        </p:sp>
      </p:grpSp>
      <p:grpSp>
        <p:nvGrpSpPr>
          <p:cNvPr id="10" name="Group 9">
            <a:extLst>
              <a:ext uri="{FF2B5EF4-FFF2-40B4-BE49-F238E27FC236}">
                <a16:creationId xmlns:a16="http://schemas.microsoft.com/office/drawing/2014/main" id="{7A105ABC-51F2-4FE6-AC19-0C5EE964DFEC}"/>
              </a:ext>
            </a:extLst>
          </p:cNvPr>
          <p:cNvGrpSpPr/>
          <p:nvPr/>
        </p:nvGrpSpPr>
        <p:grpSpPr>
          <a:xfrm>
            <a:off x="7290247" y="476103"/>
            <a:ext cx="2904138" cy="3195565"/>
            <a:chOff x="3074230" y="449404"/>
            <a:chExt cx="2179131" cy="3740538"/>
          </a:xfrm>
        </p:grpSpPr>
        <p:cxnSp>
          <p:nvCxnSpPr>
            <p:cNvPr id="11" name="Straight Arrow Connector 10">
              <a:extLst>
                <a:ext uri="{FF2B5EF4-FFF2-40B4-BE49-F238E27FC236}">
                  <a16:creationId xmlns:a16="http://schemas.microsoft.com/office/drawing/2014/main" id="{F7ED8BB0-0BDB-4353-B3A3-0DF08BC549D7}"/>
                </a:ext>
              </a:extLst>
            </p:cNvPr>
            <p:cNvCxnSpPr>
              <a:cxnSpLocks/>
            </p:cNvCxnSpPr>
            <p:nvPr/>
          </p:nvCxnSpPr>
          <p:spPr>
            <a:xfrm>
              <a:off x="4718539" y="2817824"/>
              <a:ext cx="534822" cy="13721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0B5BBD23-D052-4544-A08E-011621D4C462}"/>
                </a:ext>
              </a:extLst>
            </p:cNvPr>
            <p:cNvSpPr txBox="1"/>
            <p:nvPr/>
          </p:nvSpPr>
          <p:spPr>
            <a:xfrm>
              <a:off x="3074230" y="449404"/>
              <a:ext cx="2179131" cy="2377748"/>
            </a:xfrm>
            <a:prstGeom prst="rect">
              <a:avLst/>
            </a:prstGeom>
            <a:solidFill>
              <a:schemeClr val="bg1">
                <a:lumMod val="95000"/>
                <a:alpha val="80000"/>
              </a:schemeClr>
            </a:solidFill>
            <a:ln w="15875">
              <a:solidFill>
                <a:schemeClr val="accent1"/>
              </a:solidFill>
            </a:ln>
          </p:spPr>
          <p:txBody>
            <a:bodyPr wrap="square" rtlCol="0">
              <a:spAutoFit/>
            </a:bodyPr>
            <a:lstStyle/>
            <a:p>
              <a:r>
                <a:rPr lang="en-GB" dirty="0"/>
                <a:t>Only 54% of people thought that </a:t>
              </a:r>
              <a:r>
                <a:rPr lang="en-GB" i="1" dirty="0"/>
                <a:t>‘promotion of existing Wiltshire zero carbon homes, and tour for councillors’ </a:t>
              </a:r>
              <a:r>
                <a:rPr lang="en-GB" dirty="0"/>
                <a:t>was </a:t>
              </a:r>
              <a:r>
                <a:rPr lang="en-GB" i="1" dirty="0"/>
                <a:t>‘very important’</a:t>
              </a:r>
              <a:r>
                <a:rPr lang="en-GB" dirty="0"/>
                <a:t> whilst 18% were neutral to the idea.</a:t>
              </a:r>
            </a:p>
          </p:txBody>
        </p:sp>
      </p:grpSp>
    </p:spTree>
    <p:extLst>
      <p:ext uri="{BB962C8B-B14F-4D97-AF65-F5344CB8AC3E}">
        <p14:creationId xmlns:p14="http://schemas.microsoft.com/office/powerpoint/2010/main" val="3979769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nodeType="clickEffect">
                                  <p:stCondLst>
                                    <p:cond delay="0"/>
                                  </p:stCondLst>
                                  <p:childTnLst>
                                    <p:anim calcmode="lin" valueType="num">
                                      <p:cBhvr>
                                        <p:cTn id="13" dur="500"/>
                                        <p:tgtEl>
                                          <p:spTgt spid="4"/>
                                        </p:tgtEl>
                                        <p:attrNameLst>
                                          <p:attrName>ppt_w</p:attrName>
                                        </p:attrNameLst>
                                      </p:cBhvr>
                                      <p:tavLst>
                                        <p:tav tm="0">
                                          <p:val>
                                            <p:strVal val="ppt_w"/>
                                          </p:val>
                                        </p:tav>
                                        <p:tav tm="100000">
                                          <p:val>
                                            <p:fltVal val="0"/>
                                          </p:val>
                                        </p:tav>
                                      </p:tavLst>
                                    </p:anim>
                                    <p:anim calcmode="lin" valueType="num">
                                      <p:cBhvr>
                                        <p:cTn id="14" dur="500"/>
                                        <p:tgtEl>
                                          <p:spTgt spid="4"/>
                                        </p:tgtEl>
                                        <p:attrNameLst>
                                          <p:attrName>ppt_h</p:attrName>
                                        </p:attrNameLst>
                                      </p:cBhvr>
                                      <p:tavLst>
                                        <p:tav tm="0">
                                          <p:val>
                                            <p:strVal val="ppt_h"/>
                                          </p:val>
                                        </p:tav>
                                        <p:tav tm="100000">
                                          <p:val>
                                            <p:fltVal val="0"/>
                                          </p:val>
                                        </p:tav>
                                      </p:tavLst>
                                    </p:anim>
                                    <p:animEffect transition="out" filter="fade">
                                      <p:cBhvr>
                                        <p:cTn id="15" dur="500"/>
                                        <p:tgtEl>
                                          <p:spTgt spid="4"/>
                                        </p:tgtEl>
                                      </p:cBhvr>
                                    </p:animEffect>
                                    <p:set>
                                      <p:cBhvr>
                                        <p:cTn id="16" dur="1" fill="hold">
                                          <p:stCondLst>
                                            <p:cond delay="499"/>
                                          </p:stCondLst>
                                        </p:cTn>
                                        <p:tgtEl>
                                          <p:spTgt spid="4"/>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xit" presetSubtype="32" fill="hold" nodeType="clickEffect">
                                  <p:stCondLst>
                                    <p:cond delay="0"/>
                                  </p:stCondLst>
                                  <p:childTnLst>
                                    <p:anim calcmode="lin" valueType="num">
                                      <p:cBhvr>
                                        <p:cTn id="27" dur="500"/>
                                        <p:tgtEl>
                                          <p:spTgt spid="10"/>
                                        </p:tgtEl>
                                        <p:attrNameLst>
                                          <p:attrName>ppt_w</p:attrName>
                                        </p:attrNameLst>
                                      </p:cBhvr>
                                      <p:tavLst>
                                        <p:tav tm="0">
                                          <p:val>
                                            <p:strVal val="ppt_w"/>
                                          </p:val>
                                        </p:tav>
                                        <p:tav tm="100000">
                                          <p:val>
                                            <p:fltVal val="0"/>
                                          </p:val>
                                        </p:tav>
                                      </p:tavLst>
                                    </p:anim>
                                    <p:anim calcmode="lin" valueType="num">
                                      <p:cBhvr>
                                        <p:cTn id="28" dur="500"/>
                                        <p:tgtEl>
                                          <p:spTgt spid="10"/>
                                        </p:tgtEl>
                                        <p:attrNameLst>
                                          <p:attrName>ppt_h</p:attrName>
                                        </p:attrNameLst>
                                      </p:cBhvr>
                                      <p:tavLst>
                                        <p:tav tm="0">
                                          <p:val>
                                            <p:strVal val="ppt_h"/>
                                          </p:val>
                                        </p:tav>
                                        <p:tav tm="100000">
                                          <p:val>
                                            <p:fltVal val="0"/>
                                          </p:val>
                                        </p:tav>
                                      </p:tavLst>
                                    </p:anim>
                                    <p:animEffect transition="out" filter="fade">
                                      <p:cBhvr>
                                        <p:cTn id="29" dur="500"/>
                                        <p:tgtEl>
                                          <p:spTgt spid="10"/>
                                        </p:tgtEl>
                                      </p:cBhvr>
                                    </p:animEffect>
                                    <p:set>
                                      <p:cBhvr>
                                        <p:cTn id="30"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D5536-D652-4206-B418-03838363C3DE}"/>
              </a:ext>
            </a:extLst>
          </p:cNvPr>
          <p:cNvSpPr>
            <a:spLocks noGrp="1"/>
          </p:cNvSpPr>
          <p:nvPr>
            <p:ph type="title"/>
          </p:nvPr>
        </p:nvSpPr>
        <p:spPr>
          <a:xfrm>
            <a:off x="677334" y="609600"/>
            <a:ext cx="8596668" cy="676275"/>
          </a:xfrm>
        </p:spPr>
        <p:txBody>
          <a:bodyPr/>
          <a:lstStyle/>
          <a:p>
            <a:r>
              <a:rPr lang="en-GB" dirty="0"/>
              <a:t>Buildings</a:t>
            </a:r>
          </a:p>
        </p:txBody>
      </p:sp>
      <p:sp>
        <p:nvSpPr>
          <p:cNvPr id="3" name="Content Placeholder 2">
            <a:extLst>
              <a:ext uri="{FF2B5EF4-FFF2-40B4-BE49-F238E27FC236}">
                <a16:creationId xmlns:a16="http://schemas.microsoft.com/office/drawing/2014/main" id="{E2B696FE-BFF4-4D6E-9AE2-784D09040A2B}"/>
              </a:ext>
            </a:extLst>
          </p:cNvPr>
          <p:cNvSpPr>
            <a:spLocks noGrp="1"/>
          </p:cNvSpPr>
          <p:nvPr>
            <p:ph idx="1"/>
          </p:nvPr>
        </p:nvSpPr>
        <p:spPr>
          <a:xfrm>
            <a:off x="428625" y="1315216"/>
            <a:ext cx="9756383" cy="5260503"/>
          </a:xfrm>
        </p:spPr>
        <p:txBody>
          <a:bodyPr>
            <a:normAutofit/>
          </a:bodyPr>
          <a:lstStyle/>
          <a:p>
            <a:r>
              <a:rPr lang="en-GB" dirty="0"/>
              <a:t>Zero </a:t>
            </a:r>
            <a:r>
              <a:rPr lang="en-GB" b="1" dirty="0"/>
              <a:t>carbon newbuilds</a:t>
            </a:r>
            <a:r>
              <a:rPr lang="en-GB" dirty="0"/>
              <a:t> with </a:t>
            </a:r>
            <a:r>
              <a:rPr lang="en-GB" b="1" dirty="0"/>
              <a:t>rainwater harvesting</a:t>
            </a:r>
            <a:r>
              <a:rPr lang="en-GB" dirty="0"/>
              <a:t>, </a:t>
            </a:r>
            <a:r>
              <a:rPr lang="en-GB" b="1" dirty="0"/>
              <a:t>greywater</a:t>
            </a:r>
            <a:r>
              <a:rPr lang="en-GB" dirty="0"/>
              <a:t> </a:t>
            </a:r>
            <a:r>
              <a:rPr lang="en-GB" b="1" dirty="0"/>
              <a:t>reuse</a:t>
            </a:r>
            <a:r>
              <a:rPr lang="en-GB" dirty="0"/>
              <a:t> &amp; </a:t>
            </a:r>
            <a:r>
              <a:rPr lang="en-GB" b="1" dirty="0"/>
              <a:t>solar panels</a:t>
            </a:r>
            <a:r>
              <a:rPr lang="en-GB" dirty="0"/>
              <a:t>.</a:t>
            </a:r>
          </a:p>
          <a:p>
            <a:r>
              <a:rPr lang="en-GB" dirty="0"/>
              <a:t>All </a:t>
            </a:r>
            <a:r>
              <a:rPr lang="en-GB" b="1" dirty="0"/>
              <a:t>newbuilds must include affordable homes</a:t>
            </a:r>
            <a:r>
              <a:rPr lang="en-GB" dirty="0"/>
              <a:t> to enable mixed communities.</a:t>
            </a:r>
          </a:p>
          <a:p>
            <a:r>
              <a:rPr lang="en-GB" b="1" dirty="0"/>
              <a:t>Baseline audit</a:t>
            </a:r>
            <a:r>
              <a:rPr lang="en-GB" dirty="0"/>
              <a:t> by all Councils as soon as possible to ensure real progress on Co2 reduction.</a:t>
            </a:r>
          </a:p>
          <a:p>
            <a:r>
              <a:rPr lang="en-GB" dirty="0"/>
              <a:t>Big landlords should be incentivised to make their homes carbon neutral and eco-friendly.</a:t>
            </a:r>
          </a:p>
          <a:p>
            <a:r>
              <a:rPr lang="en-GB" dirty="0"/>
              <a:t>Mandatory for new build developments to incorporate wild-life areas for insects, birds etc. </a:t>
            </a:r>
          </a:p>
          <a:p>
            <a:r>
              <a:rPr lang="en-GB" dirty="0"/>
              <a:t>All new builds to be on a regular bus route and to have pathways for access to community services.</a:t>
            </a:r>
          </a:p>
          <a:p>
            <a:r>
              <a:rPr lang="en-GB" dirty="0"/>
              <a:t>Solar powered/wind generated street lightening, factories, shops &amp; council buildings. </a:t>
            </a:r>
          </a:p>
          <a:p>
            <a:r>
              <a:rPr lang="en-GB" dirty="0"/>
              <a:t>Lobbying of Govt. for </a:t>
            </a:r>
            <a:r>
              <a:rPr lang="en-GB" b="1" dirty="0"/>
              <a:t>stronger carbon reduction requirements in planning</a:t>
            </a:r>
            <a:r>
              <a:rPr lang="en-GB" dirty="0"/>
              <a:t>.</a:t>
            </a:r>
          </a:p>
          <a:p>
            <a:r>
              <a:rPr lang="en-GB" dirty="0"/>
              <a:t>No building on greenfield sites.</a:t>
            </a:r>
          </a:p>
          <a:p>
            <a:r>
              <a:rPr lang="en-GB" dirty="0"/>
              <a:t>New eco settlements to take pressure off existing settlements.</a:t>
            </a:r>
          </a:p>
        </p:txBody>
      </p:sp>
      <p:sp>
        <p:nvSpPr>
          <p:cNvPr id="4" name="Subtitle 2">
            <a:extLst>
              <a:ext uri="{FF2B5EF4-FFF2-40B4-BE49-F238E27FC236}">
                <a16:creationId xmlns:a16="http://schemas.microsoft.com/office/drawing/2014/main" id="{7F16AE79-55A8-409B-9351-D8A0606DFD4D}"/>
              </a:ext>
            </a:extLst>
          </p:cNvPr>
          <p:cNvSpPr txBox="1">
            <a:spLocks/>
          </p:cNvSpPr>
          <p:nvPr/>
        </p:nvSpPr>
        <p:spPr>
          <a:xfrm>
            <a:off x="1205443" y="282281"/>
            <a:ext cx="8225722" cy="54844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GB" sz="2400" dirty="0">
                <a:solidFill>
                  <a:schemeClr val="tx1">
                    <a:lumMod val="50000"/>
                    <a:lumOff val="50000"/>
                  </a:schemeClr>
                </a:solidFill>
              </a:rPr>
              <a:t>Other areas you told us the Council should be considering;</a:t>
            </a:r>
          </a:p>
        </p:txBody>
      </p:sp>
    </p:spTree>
    <p:extLst>
      <p:ext uri="{BB962C8B-B14F-4D97-AF65-F5344CB8AC3E}">
        <p14:creationId xmlns:p14="http://schemas.microsoft.com/office/powerpoint/2010/main" val="3124190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D5536-D652-4206-B418-03838363C3DE}"/>
              </a:ext>
            </a:extLst>
          </p:cNvPr>
          <p:cNvSpPr>
            <a:spLocks noGrp="1"/>
          </p:cNvSpPr>
          <p:nvPr>
            <p:ph type="title"/>
          </p:nvPr>
        </p:nvSpPr>
        <p:spPr>
          <a:xfrm>
            <a:off x="677334" y="609600"/>
            <a:ext cx="8596668" cy="676275"/>
          </a:xfrm>
        </p:spPr>
        <p:txBody>
          <a:bodyPr/>
          <a:lstStyle/>
          <a:p>
            <a:r>
              <a:rPr lang="en-GB" dirty="0"/>
              <a:t>Buildings</a:t>
            </a:r>
          </a:p>
        </p:txBody>
      </p:sp>
      <p:sp>
        <p:nvSpPr>
          <p:cNvPr id="3" name="Content Placeholder 2">
            <a:extLst>
              <a:ext uri="{FF2B5EF4-FFF2-40B4-BE49-F238E27FC236}">
                <a16:creationId xmlns:a16="http://schemas.microsoft.com/office/drawing/2014/main" id="{E2B696FE-BFF4-4D6E-9AE2-784D09040A2B}"/>
              </a:ext>
            </a:extLst>
          </p:cNvPr>
          <p:cNvSpPr>
            <a:spLocks noGrp="1"/>
          </p:cNvSpPr>
          <p:nvPr>
            <p:ph idx="1"/>
          </p:nvPr>
        </p:nvSpPr>
        <p:spPr>
          <a:xfrm>
            <a:off x="428626" y="1315216"/>
            <a:ext cx="9503165" cy="5260503"/>
          </a:xfrm>
        </p:spPr>
        <p:txBody>
          <a:bodyPr>
            <a:normAutofit/>
          </a:bodyPr>
          <a:lstStyle/>
          <a:p>
            <a:r>
              <a:rPr lang="en-GB" dirty="0"/>
              <a:t>Town &amp; parish councils to </a:t>
            </a:r>
            <a:r>
              <a:rPr lang="en-GB" b="1" dirty="0"/>
              <a:t>form a zero-carbon planning group </a:t>
            </a:r>
            <a:r>
              <a:rPr lang="en-GB" dirty="0"/>
              <a:t>to help generate ideas &amp; enthusiasm.</a:t>
            </a:r>
          </a:p>
          <a:p>
            <a:r>
              <a:rPr lang="en-GB" dirty="0"/>
              <a:t>A zero-carbon retrofit programme may be unrealistic. I recommend guidance from the STBA for pre-1918 buildings, STBAuk.org.</a:t>
            </a:r>
          </a:p>
          <a:p>
            <a:r>
              <a:rPr lang="en-GB" dirty="0"/>
              <a:t>Planning permissions dependent on developers demonstrating compliance with 'future proof' best energy efficiency practices.</a:t>
            </a:r>
          </a:p>
          <a:p>
            <a:r>
              <a:rPr lang="en-GB" dirty="0"/>
              <a:t>No planning permission granted unless house has </a:t>
            </a:r>
            <a:r>
              <a:rPr lang="en-GB" b="1" dirty="0"/>
              <a:t>net zero carbon footprints</a:t>
            </a:r>
            <a:r>
              <a:rPr lang="en-GB" dirty="0"/>
              <a:t> and takes into </a:t>
            </a:r>
            <a:r>
              <a:rPr lang="en-GB" b="1" dirty="0"/>
              <a:t>Consideration disabled access in planning</a:t>
            </a:r>
            <a:r>
              <a:rPr lang="en-GB" dirty="0"/>
              <a:t>.</a:t>
            </a:r>
          </a:p>
          <a:p>
            <a:r>
              <a:rPr lang="en-GB" b="1" dirty="0"/>
              <a:t>Education of Wiltshire Councillors</a:t>
            </a:r>
            <a:r>
              <a:rPr lang="en-GB" dirty="0"/>
              <a:t> highlighting the CO2 generated by the Council and county.</a:t>
            </a:r>
          </a:p>
          <a:p>
            <a:r>
              <a:rPr lang="en-GB" dirty="0"/>
              <a:t>Active </a:t>
            </a:r>
            <a:r>
              <a:rPr lang="en-GB" b="1" dirty="0"/>
              <a:t>enforcement of building energy efficiency standards</a:t>
            </a:r>
            <a:r>
              <a:rPr lang="en-GB" dirty="0"/>
              <a:t>.</a:t>
            </a:r>
          </a:p>
          <a:p>
            <a:r>
              <a:rPr lang="en-GB" b="1" dirty="0"/>
              <a:t>Sustainability is key</a:t>
            </a:r>
            <a:r>
              <a:rPr lang="en-GB" dirty="0"/>
              <a:t>, no dodgy off-setting and fudging of figures. </a:t>
            </a:r>
          </a:p>
          <a:p>
            <a:r>
              <a:rPr lang="en-GB" dirty="0"/>
              <a:t>Large housing schemes are forced to provide walking / cycling routes to the nearest town or village.</a:t>
            </a:r>
          </a:p>
          <a:p>
            <a:endParaRPr lang="en-GB" dirty="0"/>
          </a:p>
          <a:p>
            <a:endParaRPr lang="en-GB" dirty="0"/>
          </a:p>
        </p:txBody>
      </p:sp>
      <p:sp>
        <p:nvSpPr>
          <p:cNvPr id="4" name="Subtitle 2">
            <a:extLst>
              <a:ext uri="{FF2B5EF4-FFF2-40B4-BE49-F238E27FC236}">
                <a16:creationId xmlns:a16="http://schemas.microsoft.com/office/drawing/2014/main" id="{7F16AE79-55A8-409B-9351-D8A0606DFD4D}"/>
              </a:ext>
            </a:extLst>
          </p:cNvPr>
          <p:cNvSpPr txBox="1">
            <a:spLocks/>
          </p:cNvSpPr>
          <p:nvPr/>
        </p:nvSpPr>
        <p:spPr>
          <a:xfrm>
            <a:off x="1205443" y="282281"/>
            <a:ext cx="8225722" cy="54844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GB" sz="2400" dirty="0">
                <a:solidFill>
                  <a:schemeClr val="tx1">
                    <a:lumMod val="50000"/>
                    <a:lumOff val="50000"/>
                  </a:schemeClr>
                </a:solidFill>
              </a:rPr>
              <a:t>Other areas you told us the Council should be considering;</a:t>
            </a:r>
          </a:p>
        </p:txBody>
      </p:sp>
    </p:spTree>
    <p:extLst>
      <p:ext uri="{BB962C8B-B14F-4D97-AF65-F5344CB8AC3E}">
        <p14:creationId xmlns:p14="http://schemas.microsoft.com/office/powerpoint/2010/main" val="2683970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6A9176F-35E4-46D9-AA3D-46D0DF68EB8D}"/>
              </a:ext>
            </a:extLst>
          </p:cNvPr>
          <p:cNvSpPr>
            <a:spLocks noGrp="1"/>
          </p:cNvSpPr>
          <p:nvPr>
            <p:ph type="title"/>
          </p:nvPr>
        </p:nvSpPr>
        <p:spPr>
          <a:xfrm>
            <a:off x="397705" y="161778"/>
            <a:ext cx="8596668" cy="628650"/>
          </a:xfrm>
        </p:spPr>
        <p:txBody>
          <a:bodyPr>
            <a:normAutofit fontScale="90000"/>
          </a:bodyPr>
          <a:lstStyle/>
          <a:p>
            <a:r>
              <a:rPr lang="en-GB" dirty="0"/>
              <a:t>Energy &amp; Power</a:t>
            </a:r>
          </a:p>
        </p:txBody>
      </p:sp>
      <p:graphicFrame>
        <p:nvGraphicFramePr>
          <p:cNvPr id="13" name="Chart 12">
            <a:extLst>
              <a:ext uri="{FF2B5EF4-FFF2-40B4-BE49-F238E27FC236}">
                <a16:creationId xmlns:a16="http://schemas.microsoft.com/office/drawing/2014/main" id="{00000000-0008-0000-0300-000002000000}"/>
              </a:ext>
            </a:extLst>
          </p:cNvPr>
          <p:cNvGraphicFramePr>
            <a:graphicFrameLocks/>
          </p:cNvGraphicFramePr>
          <p:nvPr>
            <p:extLst>
              <p:ext uri="{D42A27DB-BD31-4B8C-83A1-F6EECF244321}">
                <p14:modId xmlns:p14="http://schemas.microsoft.com/office/powerpoint/2010/main" val="187132081"/>
              </p:ext>
            </p:extLst>
          </p:nvPr>
        </p:nvGraphicFramePr>
        <p:xfrm>
          <a:off x="0" y="902967"/>
          <a:ext cx="12192000" cy="5955032"/>
        </p:xfrm>
        <a:graphic>
          <a:graphicData uri="http://schemas.openxmlformats.org/drawingml/2006/chart">
            <c:chart xmlns:c="http://schemas.openxmlformats.org/drawingml/2006/chart" xmlns:r="http://schemas.openxmlformats.org/officeDocument/2006/relationships" r:id="rId2"/>
          </a:graphicData>
        </a:graphic>
      </p:graphicFrame>
      <p:grpSp>
        <p:nvGrpSpPr>
          <p:cNvPr id="4" name="Group 3">
            <a:extLst>
              <a:ext uri="{FF2B5EF4-FFF2-40B4-BE49-F238E27FC236}">
                <a16:creationId xmlns:a16="http://schemas.microsoft.com/office/drawing/2014/main" id="{A1625616-FBA3-4B39-8BE9-AC8C4ED32D57}"/>
              </a:ext>
            </a:extLst>
          </p:cNvPr>
          <p:cNvGrpSpPr/>
          <p:nvPr/>
        </p:nvGrpSpPr>
        <p:grpSpPr>
          <a:xfrm>
            <a:off x="1614604" y="438777"/>
            <a:ext cx="3287150" cy="2374761"/>
            <a:chOff x="1291045" y="115838"/>
            <a:chExt cx="3287150" cy="2374761"/>
          </a:xfrm>
        </p:grpSpPr>
        <p:cxnSp>
          <p:nvCxnSpPr>
            <p:cNvPr id="6" name="Straight Arrow Connector 5">
              <a:extLst>
                <a:ext uri="{FF2B5EF4-FFF2-40B4-BE49-F238E27FC236}">
                  <a16:creationId xmlns:a16="http://schemas.microsoft.com/office/drawing/2014/main" id="{4922317A-2C68-4BCF-8F01-CD7C8FEACFD1}"/>
                </a:ext>
              </a:extLst>
            </p:cNvPr>
            <p:cNvCxnSpPr>
              <a:cxnSpLocks/>
            </p:cNvCxnSpPr>
            <p:nvPr/>
          </p:nvCxnSpPr>
          <p:spPr>
            <a:xfrm flipH="1">
              <a:off x="1291045" y="1593166"/>
              <a:ext cx="383011" cy="8974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A23728B0-183E-4BC7-9F72-62F149AFEF52}"/>
                </a:ext>
              </a:extLst>
            </p:cNvPr>
            <p:cNvSpPr txBox="1"/>
            <p:nvPr/>
          </p:nvSpPr>
          <p:spPr>
            <a:xfrm>
              <a:off x="1291045" y="115838"/>
              <a:ext cx="3287150" cy="1477328"/>
            </a:xfrm>
            <a:prstGeom prst="rect">
              <a:avLst/>
            </a:prstGeom>
            <a:solidFill>
              <a:schemeClr val="bg1">
                <a:lumMod val="95000"/>
                <a:alpha val="80000"/>
              </a:schemeClr>
            </a:solidFill>
            <a:ln w="15875">
              <a:solidFill>
                <a:schemeClr val="accent1"/>
              </a:solidFill>
            </a:ln>
          </p:spPr>
          <p:txBody>
            <a:bodyPr wrap="square" rtlCol="0">
              <a:spAutoFit/>
            </a:bodyPr>
            <a:lstStyle/>
            <a:p>
              <a:r>
                <a:rPr lang="en-GB" dirty="0"/>
                <a:t>The stand out response in this category with 98% of responses shared between the </a:t>
              </a:r>
              <a:r>
                <a:rPr lang="en-GB" i="1" dirty="0"/>
                <a:t>‘Important’ </a:t>
              </a:r>
              <a:r>
                <a:rPr lang="en-GB" dirty="0"/>
                <a:t>and </a:t>
              </a:r>
              <a:r>
                <a:rPr lang="en-GB" i="1" dirty="0"/>
                <a:t>‘very important’.</a:t>
              </a:r>
            </a:p>
          </p:txBody>
        </p:sp>
      </p:grpSp>
      <p:grpSp>
        <p:nvGrpSpPr>
          <p:cNvPr id="10" name="Group 9">
            <a:extLst>
              <a:ext uri="{FF2B5EF4-FFF2-40B4-BE49-F238E27FC236}">
                <a16:creationId xmlns:a16="http://schemas.microsoft.com/office/drawing/2014/main" id="{7A105ABC-51F2-4FE6-AC19-0C5EE964DFEC}"/>
              </a:ext>
            </a:extLst>
          </p:cNvPr>
          <p:cNvGrpSpPr/>
          <p:nvPr/>
        </p:nvGrpSpPr>
        <p:grpSpPr>
          <a:xfrm>
            <a:off x="8645432" y="424989"/>
            <a:ext cx="3344773" cy="3061730"/>
            <a:chOff x="4176467" y="264794"/>
            <a:chExt cx="2400825" cy="3926397"/>
          </a:xfrm>
        </p:grpSpPr>
        <p:cxnSp>
          <p:nvCxnSpPr>
            <p:cNvPr id="11" name="Straight Arrow Connector 10">
              <a:extLst>
                <a:ext uri="{FF2B5EF4-FFF2-40B4-BE49-F238E27FC236}">
                  <a16:creationId xmlns:a16="http://schemas.microsoft.com/office/drawing/2014/main" id="{F7ED8BB0-0BDB-4353-B3A3-0DF08BC549D7}"/>
                </a:ext>
              </a:extLst>
            </p:cNvPr>
            <p:cNvCxnSpPr>
              <a:cxnSpLocks/>
            </p:cNvCxnSpPr>
            <p:nvPr/>
          </p:nvCxnSpPr>
          <p:spPr>
            <a:xfrm flipH="1">
              <a:off x="4176467" y="3198788"/>
              <a:ext cx="278179" cy="9924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0B5BBD23-D052-4544-A08E-011621D4C462}"/>
                </a:ext>
              </a:extLst>
            </p:cNvPr>
            <p:cNvSpPr txBox="1"/>
            <p:nvPr/>
          </p:nvSpPr>
          <p:spPr>
            <a:xfrm>
              <a:off x="4217829" y="264794"/>
              <a:ext cx="2359463" cy="2960221"/>
            </a:xfrm>
            <a:prstGeom prst="rect">
              <a:avLst/>
            </a:prstGeom>
            <a:solidFill>
              <a:schemeClr val="bg1">
                <a:lumMod val="95000"/>
                <a:alpha val="80000"/>
              </a:schemeClr>
            </a:solidFill>
            <a:ln w="15875">
              <a:solidFill>
                <a:schemeClr val="accent1"/>
              </a:solidFill>
            </a:ln>
          </p:spPr>
          <p:txBody>
            <a:bodyPr wrap="square" rtlCol="0">
              <a:spAutoFit/>
            </a:bodyPr>
            <a:lstStyle/>
            <a:p>
              <a:r>
                <a:rPr lang="en-GB" dirty="0"/>
                <a:t>The area that received the highest percentage of ‘not important’ and ‘fairly unimportant’ (17%) was </a:t>
              </a:r>
              <a:r>
                <a:rPr lang="en-GB" i="1" dirty="0"/>
                <a:t>‘landscape assessment for wind power</a:t>
              </a:r>
              <a:r>
                <a:rPr lang="en-GB" dirty="0"/>
                <a:t> </a:t>
              </a:r>
              <a:r>
                <a:rPr lang="en-GB" i="1" dirty="0"/>
                <a:t>to guide future development’. </a:t>
              </a:r>
              <a:r>
                <a:rPr lang="en-GB" dirty="0"/>
                <a:t>We must really dislike assessments…</a:t>
              </a:r>
            </a:p>
          </p:txBody>
        </p:sp>
      </p:grpSp>
      <p:grpSp>
        <p:nvGrpSpPr>
          <p:cNvPr id="19" name="Group 18">
            <a:extLst>
              <a:ext uri="{FF2B5EF4-FFF2-40B4-BE49-F238E27FC236}">
                <a16:creationId xmlns:a16="http://schemas.microsoft.com/office/drawing/2014/main" id="{CDA9FAD7-4D30-4CCF-B8A5-4E20551F2E36}"/>
              </a:ext>
            </a:extLst>
          </p:cNvPr>
          <p:cNvGrpSpPr/>
          <p:nvPr/>
        </p:nvGrpSpPr>
        <p:grpSpPr>
          <a:xfrm>
            <a:off x="5428343" y="274317"/>
            <a:ext cx="2873828" cy="2539221"/>
            <a:chOff x="1589370" y="167215"/>
            <a:chExt cx="2873828" cy="2539221"/>
          </a:xfrm>
        </p:grpSpPr>
        <p:cxnSp>
          <p:nvCxnSpPr>
            <p:cNvPr id="20" name="Straight Arrow Connector 19">
              <a:extLst>
                <a:ext uri="{FF2B5EF4-FFF2-40B4-BE49-F238E27FC236}">
                  <a16:creationId xmlns:a16="http://schemas.microsoft.com/office/drawing/2014/main" id="{B203535F-8A09-4FC2-8AC6-3381B6049B67}"/>
                </a:ext>
              </a:extLst>
            </p:cNvPr>
            <p:cNvCxnSpPr>
              <a:cxnSpLocks/>
            </p:cNvCxnSpPr>
            <p:nvPr/>
          </p:nvCxnSpPr>
          <p:spPr>
            <a:xfrm flipH="1">
              <a:off x="3757582" y="1644543"/>
              <a:ext cx="383011" cy="10618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82AE9FBD-14F6-49B5-952D-AB5136D2DDF2}"/>
                </a:ext>
              </a:extLst>
            </p:cNvPr>
            <p:cNvSpPr txBox="1"/>
            <p:nvPr/>
          </p:nvSpPr>
          <p:spPr>
            <a:xfrm>
              <a:off x="1589370" y="167215"/>
              <a:ext cx="2873828" cy="1477328"/>
            </a:xfrm>
            <a:prstGeom prst="rect">
              <a:avLst/>
            </a:prstGeom>
            <a:solidFill>
              <a:schemeClr val="bg1">
                <a:lumMod val="95000"/>
                <a:alpha val="80000"/>
              </a:schemeClr>
            </a:solidFill>
            <a:ln w="15875">
              <a:solidFill>
                <a:schemeClr val="accent1"/>
              </a:solidFill>
            </a:ln>
          </p:spPr>
          <p:txBody>
            <a:bodyPr wrap="square" rtlCol="0">
              <a:spAutoFit/>
            </a:bodyPr>
            <a:lstStyle/>
            <a:p>
              <a:r>
                <a:rPr lang="en-GB" dirty="0"/>
                <a:t>as interestingly, nobody thought that </a:t>
              </a:r>
              <a:r>
                <a:rPr lang="en-GB" b="1" dirty="0"/>
                <a:t>investment</a:t>
              </a:r>
              <a:r>
                <a:rPr lang="en-GB" dirty="0"/>
                <a:t> in renewable energy, such as solar and wind, should be deemed unimportant. </a:t>
              </a:r>
            </a:p>
          </p:txBody>
        </p:sp>
      </p:grpSp>
    </p:spTree>
    <p:extLst>
      <p:ext uri="{BB962C8B-B14F-4D97-AF65-F5344CB8AC3E}">
        <p14:creationId xmlns:p14="http://schemas.microsoft.com/office/powerpoint/2010/main" val="192303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nodeType="clickEffect">
                                  <p:stCondLst>
                                    <p:cond delay="0"/>
                                  </p:stCondLst>
                                  <p:childTnLst>
                                    <p:anim calcmode="lin" valueType="num">
                                      <p:cBhvr>
                                        <p:cTn id="13" dur="500"/>
                                        <p:tgtEl>
                                          <p:spTgt spid="4"/>
                                        </p:tgtEl>
                                        <p:attrNameLst>
                                          <p:attrName>ppt_w</p:attrName>
                                        </p:attrNameLst>
                                      </p:cBhvr>
                                      <p:tavLst>
                                        <p:tav tm="0">
                                          <p:val>
                                            <p:strVal val="ppt_w"/>
                                          </p:val>
                                        </p:tav>
                                        <p:tav tm="100000">
                                          <p:val>
                                            <p:fltVal val="0"/>
                                          </p:val>
                                        </p:tav>
                                      </p:tavLst>
                                    </p:anim>
                                    <p:anim calcmode="lin" valueType="num">
                                      <p:cBhvr>
                                        <p:cTn id="14" dur="500"/>
                                        <p:tgtEl>
                                          <p:spTgt spid="4"/>
                                        </p:tgtEl>
                                        <p:attrNameLst>
                                          <p:attrName>ppt_h</p:attrName>
                                        </p:attrNameLst>
                                      </p:cBhvr>
                                      <p:tavLst>
                                        <p:tav tm="0">
                                          <p:val>
                                            <p:strVal val="ppt_h"/>
                                          </p:val>
                                        </p:tav>
                                        <p:tav tm="100000">
                                          <p:val>
                                            <p:fltVal val="0"/>
                                          </p:val>
                                        </p:tav>
                                      </p:tavLst>
                                    </p:anim>
                                    <p:animEffect transition="out" filter="fade">
                                      <p:cBhvr>
                                        <p:cTn id="15" dur="500"/>
                                        <p:tgtEl>
                                          <p:spTgt spid="4"/>
                                        </p:tgtEl>
                                      </p:cBhvr>
                                    </p:animEffect>
                                    <p:set>
                                      <p:cBhvr>
                                        <p:cTn id="16" dur="1" fill="hold">
                                          <p:stCondLst>
                                            <p:cond delay="499"/>
                                          </p:stCondLst>
                                        </p:cTn>
                                        <p:tgtEl>
                                          <p:spTgt spid="4"/>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xit" presetSubtype="32" fill="hold" nodeType="clickEffect">
                                  <p:stCondLst>
                                    <p:cond delay="0"/>
                                  </p:stCondLst>
                                  <p:childTnLst>
                                    <p:anim calcmode="lin" valueType="num">
                                      <p:cBhvr>
                                        <p:cTn id="27" dur="500"/>
                                        <p:tgtEl>
                                          <p:spTgt spid="10"/>
                                        </p:tgtEl>
                                        <p:attrNameLst>
                                          <p:attrName>ppt_w</p:attrName>
                                        </p:attrNameLst>
                                      </p:cBhvr>
                                      <p:tavLst>
                                        <p:tav tm="0">
                                          <p:val>
                                            <p:strVal val="ppt_w"/>
                                          </p:val>
                                        </p:tav>
                                        <p:tav tm="100000">
                                          <p:val>
                                            <p:fltVal val="0"/>
                                          </p:val>
                                        </p:tav>
                                      </p:tavLst>
                                    </p:anim>
                                    <p:anim calcmode="lin" valueType="num">
                                      <p:cBhvr>
                                        <p:cTn id="28" dur="500"/>
                                        <p:tgtEl>
                                          <p:spTgt spid="10"/>
                                        </p:tgtEl>
                                        <p:attrNameLst>
                                          <p:attrName>ppt_h</p:attrName>
                                        </p:attrNameLst>
                                      </p:cBhvr>
                                      <p:tavLst>
                                        <p:tav tm="0">
                                          <p:val>
                                            <p:strVal val="ppt_h"/>
                                          </p:val>
                                        </p:tav>
                                        <p:tav tm="100000">
                                          <p:val>
                                            <p:fltVal val="0"/>
                                          </p:val>
                                        </p:tav>
                                      </p:tavLst>
                                    </p:anim>
                                    <p:animEffect transition="out" filter="fade">
                                      <p:cBhvr>
                                        <p:cTn id="29" dur="500"/>
                                        <p:tgtEl>
                                          <p:spTgt spid="10"/>
                                        </p:tgtEl>
                                      </p:cBhvr>
                                    </p:animEffect>
                                    <p:set>
                                      <p:cBhvr>
                                        <p:cTn id="30" dur="1" fill="hold">
                                          <p:stCondLst>
                                            <p:cond delay="499"/>
                                          </p:stCondLst>
                                        </p:cTn>
                                        <p:tgtEl>
                                          <p:spTgt spid="10"/>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500" fill="hold"/>
                                        <p:tgtEl>
                                          <p:spTgt spid="19"/>
                                        </p:tgtEl>
                                        <p:attrNameLst>
                                          <p:attrName>ppt_w</p:attrName>
                                        </p:attrNameLst>
                                      </p:cBhvr>
                                      <p:tavLst>
                                        <p:tav tm="0">
                                          <p:val>
                                            <p:fltVal val="0"/>
                                          </p:val>
                                        </p:tav>
                                        <p:tav tm="100000">
                                          <p:val>
                                            <p:strVal val="#ppt_w"/>
                                          </p:val>
                                        </p:tav>
                                      </p:tavLst>
                                    </p:anim>
                                    <p:anim calcmode="lin" valueType="num">
                                      <p:cBhvr>
                                        <p:cTn id="36" dur="500" fill="hold"/>
                                        <p:tgtEl>
                                          <p:spTgt spid="19"/>
                                        </p:tgtEl>
                                        <p:attrNameLst>
                                          <p:attrName>ppt_h</p:attrName>
                                        </p:attrNameLst>
                                      </p:cBhvr>
                                      <p:tavLst>
                                        <p:tav tm="0">
                                          <p:val>
                                            <p:fltVal val="0"/>
                                          </p:val>
                                        </p:tav>
                                        <p:tav tm="100000">
                                          <p:val>
                                            <p:strVal val="#ppt_h"/>
                                          </p:val>
                                        </p:tav>
                                      </p:tavLst>
                                    </p:anim>
                                    <p:animEffect transition="in" filter="fad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xit" presetSubtype="32" fill="hold" nodeType="clickEffect">
                                  <p:stCondLst>
                                    <p:cond delay="0"/>
                                  </p:stCondLst>
                                  <p:childTnLst>
                                    <p:anim calcmode="lin" valueType="num">
                                      <p:cBhvr>
                                        <p:cTn id="41" dur="500"/>
                                        <p:tgtEl>
                                          <p:spTgt spid="19"/>
                                        </p:tgtEl>
                                        <p:attrNameLst>
                                          <p:attrName>ppt_w</p:attrName>
                                        </p:attrNameLst>
                                      </p:cBhvr>
                                      <p:tavLst>
                                        <p:tav tm="0">
                                          <p:val>
                                            <p:strVal val="ppt_w"/>
                                          </p:val>
                                        </p:tav>
                                        <p:tav tm="100000">
                                          <p:val>
                                            <p:fltVal val="0"/>
                                          </p:val>
                                        </p:tav>
                                      </p:tavLst>
                                    </p:anim>
                                    <p:anim calcmode="lin" valueType="num">
                                      <p:cBhvr>
                                        <p:cTn id="42" dur="500"/>
                                        <p:tgtEl>
                                          <p:spTgt spid="19"/>
                                        </p:tgtEl>
                                        <p:attrNameLst>
                                          <p:attrName>ppt_h</p:attrName>
                                        </p:attrNameLst>
                                      </p:cBhvr>
                                      <p:tavLst>
                                        <p:tav tm="0">
                                          <p:val>
                                            <p:strVal val="ppt_h"/>
                                          </p:val>
                                        </p:tav>
                                        <p:tav tm="100000">
                                          <p:val>
                                            <p:fltVal val="0"/>
                                          </p:val>
                                        </p:tav>
                                      </p:tavLst>
                                    </p:anim>
                                    <p:animEffect transition="out" filter="fade">
                                      <p:cBhvr>
                                        <p:cTn id="43" dur="500"/>
                                        <p:tgtEl>
                                          <p:spTgt spid="19"/>
                                        </p:tgtEl>
                                      </p:cBhvr>
                                    </p:animEffect>
                                    <p:set>
                                      <p:cBhvr>
                                        <p:cTn id="44"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756</TotalTime>
  <Words>2386</Words>
  <Application>Microsoft Office PowerPoint</Application>
  <PresentationFormat>Widescreen</PresentationFormat>
  <Paragraphs>186</Paragraphs>
  <Slides>18</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Times New Roman</vt:lpstr>
      <vt:lpstr>Trebuchet MS</vt:lpstr>
      <vt:lpstr>Wingdings 3</vt:lpstr>
      <vt:lpstr>Facet</vt:lpstr>
      <vt:lpstr>GREEN RECOVERY! </vt:lpstr>
      <vt:lpstr>89</vt:lpstr>
      <vt:lpstr>Transport, Access &amp; Roads</vt:lpstr>
      <vt:lpstr>Transport, Access &amp; Roads</vt:lpstr>
      <vt:lpstr>Transport, Access &amp; Roads</vt:lpstr>
      <vt:lpstr>Buildings</vt:lpstr>
      <vt:lpstr>Buildings</vt:lpstr>
      <vt:lpstr>Buildings</vt:lpstr>
      <vt:lpstr>Energy &amp; Power</vt:lpstr>
      <vt:lpstr>Energy &amp; Power</vt:lpstr>
      <vt:lpstr>Nature &amp; Wildlife</vt:lpstr>
      <vt:lpstr>Nature &amp; Wildlife</vt:lpstr>
      <vt:lpstr>Nature &amp; Wildlife</vt:lpstr>
      <vt:lpstr>Leadership &amp; Outreach</vt:lpstr>
      <vt:lpstr>Leadership &amp; Outreach</vt:lpstr>
      <vt:lpstr>We asked what else you think the council should be doing, and you told us…</vt:lpstr>
      <vt:lpstr>We asked what else you think the council should be doing, and you told us…</vt:lpstr>
      <vt:lpstr>We asked what else you think the council should be doing, and you told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RECOVERY!</dc:title>
  <dc:creator>Eva McHugh</dc:creator>
  <cp:lastModifiedBy>Eva McHugh</cp:lastModifiedBy>
  <cp:revision>65</cp:revision>
  <dcterms:created xsi:type="dcterms:W3CDTF">2020-07-15T10:16:35Z</dcterms:created>
  <dcterms:modified xsi:type="dcterms:W3CDTF">2020-08-06T10:01:05Z</dcterms:modified>
</cp:coreProperties>
</file>