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7" r:id="rId2"/>
  </p:sldMasterIdLst>
  <p:notesMasterIdLst>
    <p:notesMasterId r:id="rId21"/>
  </p:notesMasterIdLst>
  <p:sldIdLst>
    <p:sldId id="257" r:id="rId3"/>
    <p:sldId id="279" r:id="rId4"/>
    <p:sldId id="280" r:id="rId5"/>
    <p:sldId id="282" r:id="rId6"/>
    <p:sldId id="2215" r:id="rId7"/>
    <p:sldId id="283" r:id="rId8"/>
    <p:sldId id="2226" r:id="rId9"/>
    <p:sldId id="2227" r:id="rId10"/>
    <p:sldId id="2228" r:id="rId11"/>
    <p:sldId id="2229" r:id="rId12"/>
    <p:sldId id="2230" r:id="rId13"/>
    <p:sldId id="2231" r:id="rId14"/>
    <p:sldId id="2232" r:id="rId15"/>
    <p:sldId id="2233" r:id="rId16"/>
    <p:sldId id="2234" r:id="rId17"/>
    <p:sldId id="2235" r:id="rId18"/>
    <p:sldId id="2236" r:id="rId19"/>
    <p:sldId id="222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B55A9F-5D76-A94C-9612-A0E7FFBAAD02}" type="datetimeFigureOut">
              <a:rPr lang="en-US" smtClean="0"/>
              <a:t>11/28/20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CEBDA4-B693-2D40-AC8B-F0B927C2DE38}" type="slidenum">
              <a:rPr lang="en-US" smtClean="0"/>
              <a:t>‹#›</a:t>
            </a:fld>
            <a:endParaRPr lang="en-US"/>
          </a:p>
        </p:txBody>
      </p:sp>
    </p:spTree>
    <p:extLst>
      <p:ext uri="{BB962C8B-B14F-4D97-AF65-F5344CB8AC3E}">
        <p14:creationId xmlns:p14="http://schemas.microsoft.com/office/powerpoint/2010/main" val="391370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11/28/20</a:t>
            </a:fld>
            <a:endParaRPr lang="en-US" dirty="0">
              <a:solidFill>
                <a:prstClr val="black">
                  <a:tint val="75000"/>
                </a:prstClr>
              </a:solidFill>
              <a:latin typeface="Trebuchet MS"/>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742489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11/28/20</a:t>
            </a:fld>
            <a:endParaRPr lang="en-US" dirty="0">
              <a:solidFill>
                <a:prstClr val="black">
                  <a:tint val="75000"/>
                </a:prstClr>
              </a:solidFill>
              <a:latin typeface="Trebuchet MS"/>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2483336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11/28/20</a:t>
            </a:fld>
            <a:endParaRPr lang="en-US" dirty="0">
              <a:solidFill>
                <a:prstClr val="black">
                  <a:tint val="75000"/>
                </a:prstClr>
              </a:solidFill>
              <a:latin typeface="Trebuchet MS"/>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
        <p:nvSpPr>
          <p:cNvPr id="20" name="TextBox 19"/>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2500366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11/28/20</a:t>
            </a:fld>
            <a:endParaRPr lang="en-US" dirty="0">
              <a:solidFill>
                <a:prstClr val="black">
                  <a:tint val="75000"/>
                </a:prstClr>
              </a:solidFill>
              <a:latin typeface="Trebuchet MS"/>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708347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11/28/20</a:t>
            </a:fld>
            <a:endParaRPr lang="en-US" dirty="0">
              <a:solidFill>
                <a:prstClr val="black">
                  <a:tint val="75000"/>
                </a:prstClr>
              </a:solidFill>
              <a:latin typeface="Trebuchet MS"/>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10112208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11/28/20</a:t>
            </a:fld>
            <a:endParaRPr lang="en-US" dirty="0">
              <a:solidFill>
                <a:prstClr val="black">
                  <a:tint val="75000"/>
                </a:prstClr>
              </a:solidFill>
              <a:latin typeface="Trebuchet MS"/>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628605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solidFill>
                  <a:prstClr val="black">
                    <a:tint val="75000"/>
                  </a:prstClr>
                </a:solidFill>
                <a:latin typeface="Trebuchet MS"/>
              </a:rPr>
              <a:pPr/>
              <a:t>11/28/20</a:t>
            </a:fld>
            <a:endParaRPr lang="en-US" dirty="0">
              <a:solidFill>
                <a:prstClr val="black">
                  <a:tint val="75000"/>
                </a:prstClr>
              </a:solidFill>
              <a:latin typeface="Trebuchet MS"/>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6" name="Slide Number Placeholder 5"/>
          <p:cNvSpPr>
            <a:spLocks noGrp="1"/>
          </p:cNvSpPr>
          <p:nvPr>
            <p:ph type="sldNum" sz="quarter" idx="12"/>
          </p:nvPr>
        </p:nvSpPr>
        <p:spPr/>
        <p:txBody>
          <a:bodyPr/>
          <a:lstStyle/>
          <a:p>
            <a:fld id="{89333C77-0158-454C-844F-B7AB9BD7DAD4}"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2574970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11/28/20</a:t>
            </a:fld>
            <a:endParaRPr lang="en-US" dirty="0">
              <a:solidFill>
                <a:prstClr val="black">
                  <a:tint val="75000"/>
                </a:prstClr>
              </a:solidFill>
              <a:latin typeface="Trebuchet MS"/>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39971739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 name="Rectangle 12">
            <a:extLst>
              <a:ext uri="{FF2B5EF4-FFF2-40B4-BE49-F238E27FC236}">
                <a16:creationId xmlns:a16="http://schemas.microsoft.com/office/drawing/2014/main" id="{C4A44C16-06FA-4643-A59E-5EFFE9C7DE5E}"/>
              </a:ext>
            </a:extLst>
          </p:cNvPr>
          <p:cNvSpPr>
            <a:spLocks noChangeArrowheads="1"/>
          </p:cNvSpPr>
          <p:nvPr userDrawn="1"/>
        </p:nvSpPr>
        <p:spPr bwMode="auto">
          <a:xfrm>
            <a:off x="685800" y="2606675"/>
            <a:ext cx="77724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solidFill>
                <a:schemeClr val="tx2"/>
              </a:solidFill>
            </a:endParaRPr>
          </a:p>
        </p:txBody>
      </p:sp>
      <p:sp>
        <p:nvSpPr>
          <p:cNvPr id="7" name="Rectangle 13">
            <a:extLst>
              <a:ext uri="{FF2B5EF4-FFF2-40B4-BE49-F238E27FC236}">
                <a16:creationId xmlns:a16="http://schemas.microsoft.com/office/drawing/2014/main" id="{32174F38-FF08-44D8-B345-9AA0713BC8E1}"/>
              </a:ext>
            </a:extLst>
          </p:cNvPr>
          <p:cNvSpPr>
            <a:spLocks noChangeArrowheads="1"/>
          </p:cNvSpPr>
          <p:nvPr userDrawn="1"/>
        </p:nvSpPr>
        <p:spPr bwMode="auto">
          <a:xfrm>
            <a:off x="1371600" y="3789363"/>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defRPr/>
            </a:pPr>
            <a:endParaRPr lang="en-US" altLang="en-US" sz="1575"/>
          </a:p>
        </p:txBody>
      </p:sp>
      <p:sp>
        <p:nvSpPr>
          <p:cNvPr id="4" name="Rectangle 3">
            <a:extLst>
              <a:ext uri="{FF2B5EF4-FFF2-40B4-BE49-F238E27FC236}">
                <a16:creationId xmlns:a16="http://schemas.microsoft.com/office/drawing/2014/main" id="{04DE919D-7771-4AAC-8F09-B14B87C8A62F}"/>
              </a:ext>
            </a:extLst>
          </p:cNvPr>
          <p:cNvSpPr>
            <a:spLocks noGrp="1" noChangeArrowheads="1"/>
          </p:cNvSpPr>
          <p:nvPr>
            <p:ph type="ctrTitle" idx="4294967295"/>
          </p:nvPr>
        </p:nvSpPr>
        <p:spPr>
          <a:xfrm>
            <a:off x="838200" y="2115923"/>
            <a:ext cx="7772400" cy="893763"/>
          </a:xfrm>
          <a:noFill/>
        </p:spPr>
        <p:txBody>
          <a:bodyPr/>
          <a:lstStyle/>
          <a:p>
            <a:r>
              <a:rPr lang="en-GB" altLang="en-US"/>
              <a:t>Presentation title</a:t>
            </a:r>
          </a:p>
        </p:txBody>
      </p:sp>
      <p:sp>
        <p:nvSpPr>
          <p:cNvPr id="5" name="Rectangle 4">
            <a:extLst>
              <a:ext uri="{FF2B5EF4-FFF2-40B4-BE49-F238E27FC236}">
                <a16:creationId xmlns:a16="http://schemas.microsoft.com/office/drawing/2014/main" id="{45DC024B-02C0-47AA-AD4D-8FD36CFAF317}"/>
              </a:ext>
            </a:extLst>
          </p:cNvPr>
          <p:cNvSpPr>
            <a:spLocks noGrp="1" noChangeArrowheads="1"/>
          </p:cNvSpPr>
          <p:nvPr>
            <p:ph type="subTitle" idx="4294967295"/>
          </p:nvPr>
        </p:nvSpPr>
        <p:spPr>
          <a:xfrm>
            <a:off x="1524000" y="3009684"/>
            <a:ext cx="6400800" cy="1752600"/>
          </a:xfrm>
          <a:noFill/>
        </p:spPr>
        <p:txBody>
          <a:bodyPr/>
          <a:lstStyle>
            <a:lvl1pPr marL="0" indent="0" algn="ctr" eaLnBrk="1" hangingPunct="1">
              <a:buFontTx/>
              <a:buNone/>
              <a:defRPr/>
            </a:lvl1pPr>
          </a:lstStyle>
          <a:p>
            <a:r>
              <a:rPr lang="en-GB" altLang="en-US"/>
              <a:t>Presenter’s name and date</a:t>
            </a:r>
          </a:p>
          <a:p>
            <a:endParaRPr lang="en-GB" altLang="en-US"/>
          </a:p>
        </p:txBody>
      </p:sp>
    </p:spTree>
    <p:extLst>
      <p:ext uri="{BB962C8B-B14F-4D97-AF65-F5344CB8AC3E}">
        <p14:creationId xmlns:p14="http://schemas.microsoft.com/office/powerpoint/2010/main" val="22233532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9114" y="548680"/>
            <a:ext cx="8085137" cy="1143000"/>
          </a:xfrm>
        </p:spPr>
        <p:txBody>
          <a:bodyPr/>
          <a:lstStyle>
            <a:lvl1pPr>
              <a:defRPr>
                <a:solidFill>
                  <a:srgbClr val="57B94B"/>
                </a:solidFill>
              </a:defRPr>
            </a:lvl1pPr>
          </a:lstStyle>
          <a:p>
            <a:r>
              <a:rPr lang="en-US"/>
              <a:t>Click to edit Master title style</a:t>
            </a:r>
            <a:endParaRPr lang="en-GB"/>
          </a:p>
        </p:txBody>
      </p:sp>
      <p:sp>
        <p:nvSpPr>
          <p:cNvPr id="3" name="Content Placeholder 2"/>
          <p:cNvSpPr>
            <a:spLocks noGrp="1"/>
          </p:cNvSpPr>
          <p:nvPr>
            <p:ph idx="1"/>
          </p:nvPr>
        </p:nvSpPr>
        <p:spPr>
          <a:xfrm>
            <a:off x="519114" y="1618655"/>
            <a:ext cx="8085137" cy="3600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285206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696941"/>
            <a:ext cx="7772400" cy="1362075"/>
          </a:xfrm>
        </p:spPr>
        <p:txBody>
          <a:bodyPr anchor="t"/>
          <a:lstStyle>
            <a:lvl1pPr algn="l">
              <a:defRPr sz="3000" b="1" cap="all">
                <a:solidFill>
                  <a:srgbClr val="57B94B"/>
                </a:solidFill>
              </a:defRPr>
            </a:lvl1pPr>
          </a:lstStyle>
          <a:p>
            <a:r>
              <a:rPr lang="en-US"/>
              <a:t>Click to edit Master title style</a:t>
            </a:r>
            <a:endParaRPr lang="en-GB"/>
          </a:p>
        </p:txBody>
      </p:sp>
      <p:sp>
        <p:nvSpPr>
          <p:cNvPr id="3" name="Text Placeholder 2"/>
          <p:cNvSpPr>
            <a:spLocks noGrp="1"/>
          </p:cNvSpPr>
          <p:nvPr>
            <p:ph type="body" idx="1"/>
          </p:nvPr>
        </p:nvSpPr>
        <p:spPr>
          <a:xfrm>
            <a:off x="722313" y="1196754"/>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Tree>
    <p:extLst>
      <p:ext uri="{BB962C8B-B14F-4D97-AF65-F5344CB8AC3E}">
        <p14:creationId xmlns:p14="http://schemas.microsoft.com/office/powerpoint/2010/main" val="1485719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11/28/20</a:t>
            </a:fld>
            <a:endParaRPr lang="en-US" dirty="0">
              <a:solidFill>
                <a:prstClr val="black">
                  <a:tint val="75000"/>
                </a:prstClr>
              </a:solidFill>
              <a:latin typeface="Trebuchet MS"/>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17569789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19114" y="1916832"/>
            <a:ext cx="3965575" cy="360045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37088" y="1916832"/>
            <a:ext cx="3967162" cy="360045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355120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88647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649375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44647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37967620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374430"/>
            <a:ext cx="5486400" cy="566738"/>
          </a:xfrm>
        </p:spPr>
        <p:txBody>
          <a:bodyPr anchor="b"/>
          <a:lstStyle>
            <a:lvl1pPr algn="l">
              <a:defRPr sz="1500" b="1"/>
            </a:lvl1pPr>
          </a:lstStyle>
          <a:p>
            <a:r>
              <a:rPr lang="en-US"/>
              <a:t>Click to edit Master title style</a:t>
            </a:r>
            <a:endParaRPr lang="en-GB"/>
          </a:p>
        </p:txBody>
      </p:sp>
      <p:sp>
        <p:nvSpPr>
          <p:cNvPr id="3" name="Picture Placeholder 2"/>
          <p:cNvSpPr>
            <a:spLocks noGrp="1"/>
          </p:cNvSpPr>
          <p:nvPr>
            <p:ph type="pic" idx="1"/>
          </p:nvPr>
        </p:nvSpPr>
        <p:spPr>
          <a:xfrm>
            <a:off x="1792288" y="18660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GB" noProof="0"/>
          </a:p>
        </p:txBody>
      </p:sp>
      <p:sp>
        <p:nvSpPr>
          <p:cNvPr id="4" name="Text Placeholder 3"/>
          <p:cNvSpPr>
            <a:spLocks noGrp="1"/>
          </p:cNvSpPr>
          <p:nvPr>
            <p:ph type="body" sz="half" idx="2"/>
          </p:nvPr>
        </p:nvSpPr>
        <p:spPr>
          <a:xfrm>
            <a:off x="1792288" y="4941168"/>
            <a:ext cx="5486400" cy="64807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28348229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157130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3364" y="548682"/>
            <a:ext cx="2020887" cy="46704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19114" y="548682"/>
            <a:ext cx="5911850" cy="46704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03832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11/28/20</a:t>
            </a:fld>
            <a:endParaRPr lang="en-US" dirty="0">
              <a:solidFill>
                <a:prstClr val="black">
                  <a:tint val="75000"/>
                </a:prstClr>
              </a:solidFill>
              <a:latin typeface="Trebuchet MS"/>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2476616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solidFill>
                  <a:prstClr val="black">
                    <a:tint val="75000"/>
                  </a:prstClr>
                </a:solidFill>
                <a:latin typeface="Trebuchet MS"/>
              </a:rPr>
              <a:pPr/>
              <a:t>11/28/20</a:t>
            </a:fld>
            <a:endParaRPr lang="en-US" dirty="0">
              <a:solidFill>
                <a:prstClr val="black">
                  <a:tint val="75000"/>
                </a:prstClr>
              </a:solidFill>
              <a:latin typeface="Trebuchet MS"/>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7" name="Slide Number Placeholder 6"/>
          <p:cNvSpPr>
            <a:spLocks noGrp="1"/>
          </p:cNvSpPr>
          <p:nvPr>
            <p:ph type="sldNum" sz="quarter" idx="12"/>
          </p:nvPr>
        </p:nvSpPr>
        <p:spPr/>
        <p:txBody>
          <a:bodyPr/>
          <a:lstStyle/>
          <a:p>
            <a:fld id="{6FF9F0C5-380F-41C2-899A-BAC0F0927E16}"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2299544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11/28/20</a:t>
            </a:fld>
            <a:endParaRPr lang="en-US" dirty="0">
              <a:solidFill>
                <a:prstClr val="black">
                  <a:tint val="75000"/>
                </a:prstClr>
              </a:solidFill>
              <a:latin typeface="Trebuchet MS"/>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1093494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11/28/20</a:t>
            </a:fld>
            <a:endParaRPr lang="en-US" dirty="0">
              <a:solidFill>
                <a:prstClr val="black">
                  <a:tint val="75000"/>
                </a:prstClr>
              </a:solidFill>
              <a:latin typeface="Trebuchet MS"/>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861902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11/28/20</a:t>
            </a:fld>
            <a:endParaRPr lang="en-US" dirty="0">
              <a:solidFill>
                <a:prstClr val="black">
                  <a:tint val="75000"/>
                </a:prstClr>
              </a:solidFill>
              <a:latin typeface="Trebuchet MS"/>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3645340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solidFill>
                  <a:prstClr val="black">
                    <a:tint val="75000"/>
                  </a:prstClr>
                </a:solidFill>
                <a:latin typeface="Trebuchet MS"/>
              </a:rPr>
              <a:pPr/>
              <a:t>11/28/20</a:t>
            </a:fld>
            <a:endParaRPr lang="en-US" dirty="0">
              <a:solidFill>
                <a:prstClr val="black">
                  <a:tint val="75000"/>
                </a:prstClr>
              </a:solidFill>
              <a:latin typeface="Trebuchet MS"/>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7" name="Slide Number Placeholder 6"/>
          <p:cNvSpPr>
            <a:spLocks noGrp="1"/>
          </p:cNvSpPr>
          <p:nvPr>
            <p:ph type="sldNum" sz="quarter" idx="12"/>
          </p:nvPr>
        </p:nvSpPr>
        <p:spPr/>
        <p:txBody>
          <a:bodyPr/>
          <a:lstStyle/>
          <a:p>
            <a:fld id="{519954A3-9DFD-4C44-94BA-B95130A3BA1C}"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1261204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11/28/20</a:t>
            </a:fld>
            <a:endParaRPr lang="en-US" dirty="0">
              <a:solidFill>
                <a:prstClr val="black">
                  <a:tint val="75000"/>
                </a:prstClr>
              </a:solidFill>
              <a:latin typeface="Trebuchet MS"/>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3766065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solidFill>
                  <a:prstClr val="black">
                    <a:tint val="75000"/>
                  </a:prstClr>
                </a:solidFill>
                <a:latin typeface="Trebuchet MS"/>
              </a:rPr>
              <a:pPr/>
              <a:t>11/28/20</a:t>
            </a:fld>
            <a:endParaRPr lang="en-US" dirty="0">
              <a:solidFill>
                <a:prstClr val="black">
                  <a:tint val="75000"/>
                </a:prstClr>
              </a:solidFill>
              <a:latin typeface="Trebuchet MS"/>
            </a:endParaRPr>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prstClr val="black">
                  <a:tint val="75000"/>
                </a:prstClr>
              </a:solidFill>
              <a:latin typeface="Trebuchet MS"/>
            </a:endParaRPr>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8764512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2">
            <a:extLst>
              <a:ext uri="{FF2B5EF4-FFF2-40B4-BE49-F238E27FC236}">
                <a16:creationId xmlns:a16="http://schemas.microsoft.com/office/drawing/2014/main" id="{06A9336D-BA74-4C17-B1EC-F827EA2072EC}"/>
              </a:ext>
            </a:extLst>
          </p:cNvPr>
          <p:cNvSpPr>
            <a:spLocks noChangeArrowheads="1"/>
          </p:cNvSpPr>
          <p:nvPr userDrawn="1"/>
        </p:nvSpPr>
        <p:spPr bwMode="auto">
          <a:xfrm>
            <a:off x="519112" y="1484314"/>
            <a:ext cx="82296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solidFill>
                <a:srgbClr val="006E56"/>
              </a:solidFill>
            </a:endParaRPr>
          </a:p>
        </p:txBody>
      </p:sp>
      <p:sp>
        <p:nvSpPr>
          <p:cNvPr id="1027" name="Rectangle 15">
            <a:extLst>
              <a:ext uri="{FF2B5EF4-FFF2-40B4-BE49-F238E27FC236}">
                <a16:creationId xmlns:a16="http://schemas.microsoft.com/office/drawing/2014/main" id="{42CB5893-86D8-4256-8E12-1D4832C9BC6F}"/>
              </a:ext>
            </a:extLst>
          </p:cNvPr>
          <p:cNvSpPr>
            <a:spLocks noGrp="1" noChangeArrowheads="1"/>
          </p:cNvSpPr>
          <p:nvPr>
            <p:ph type="title"/>
          </p:nvPr>
        </p:nvSpPr>
        <p:spPr bwMode="auto">
          <a:xfrm>
            <a:off x="519113" y="549275"/>
            <a:ext cx="808553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8" name="Rectangle 16">
            <a:extLst>
              <a:ext uri="{FF2B5EF4-FFF2-40B4-BE49-F238E27FC236}">
                <a16:creationId xmlns:a16="http://schemas.microsoft.com/office/drawing/2014/main" id="{EFF06737-AF1E-400D-B96A-AAF3A095666C}"/>
              </a:ext>
            </a:extLst>
          </p:cNvPr>
          <p:cNvSpPr>
            <a:spLocks noGrp="1" noChangeArrowheads="1"/>
          </p:cNvSpPr>
          <p:nvPr>
            <p:ph type="body" idx="1"/>
          </p:nvPr>
        </p:nvSpPr>
        <p:spPr bwMode="auto">
          <a:xfrm>
            <a:off x="519113" y="1619250"/>
            <a:ext cx="8085535"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Tree>
    <p:extLst>
      <p:ext uri="{BB962C8B-B14F-4D97-AF65-F5344CB8AC3E}">
        <p14:creationId xmlns:p14="http://schemas.microsoft.com/office/powerpoint/2010/main" val="24493781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rtl="0" eaLnBrk="0" fontAlgn="base" hangingPunct="0">
        <a:spcBef>
          <a:spcPct val="0"/>
        </a:spcBef>
        <a:spcAft>
          <a:spcPct val="0"/>
        </a:spcAft>
        <a:defRPr sz="2400">
          <a:solidFill>
            <a:srgbClr val="57B94B"/>
          </a:solidFill>
          <a:latin typeface="+mj-lt"/>
          <a:ea typeface="+mj-ea"/>
          <a:cs typeface="+mj-cs"/>
        </a:defRPr>
      </a:lvl1pPr>
      <a:lvl2pPr algn="l" rtl="0" eaLnBrk="0" fontAlgn="base" hangingPunct="0">
        <a:spcBef>
          <a:spcPct val="0"/>
        </a:spcBef>
        <a:spcAft>
          <a:spcPct val="0"/>
        </a:spcAft>
        <a:defRPr sz="2400">
          <a:solidFill>
            <a:srgbClr val="57B94B"/>
          </a:solidFill>
          <a:latin typeface="Arial" charset="0"/>
        </a:defRPr>
      </a:lvl2pPr>
      <a:lvl3pPr algn="l" rtl="0" eaLnBrk="0" fontAlgn="base" hangingPunct="0">
        <a:spcBef>
          <a:spcPct val="0"/>
        </a:spcBef>
        <a:spcAft>
          <a:spcPct val="0"/>
        </a:spcAft>
        <a:defRPr sz="2400">
          <a:solidFill>
            <a:srgbClr val="57B94B"/>
          </a:solidFill>
          <a:latin typeface="Arial" charset="0"/>
        </a:defRPr>
      </a:lvl3pPr>
      <a:lvl4pPr algn="l" rtl="0" eaLnBrk="0" fontAlgn="base" hangingPunct="0">
        <a:spcBef>
          <a:spcPct val="0"/>
        </a:spcBef>
        <a:spcAft>
          <a:spcPct val="0"/>
        </a:spcAft>
        <a:defRPr sz="2400">
          <a:solidFill>
            <a:srgbClr val="57B94B"/>
          </a:solidFill>
          <a:latin typeface="Arial" charset="0"/>
        </a:defRPr>
      </a:lvl4pPr>
      <a:lvl5pPr algn="l" rtl="0" eaLnBrk="0" fontAlgn="base" hangingPunct="0">
        <a:spcBef>
          <a:spcPct val="0"/>
        </a:spcBef>
        <a:spcAft>
          <a:spcPct val="0"/>
        </a:spcAft>
        <a:defRPr sz="2400">
          <a:solidFill>
            <a:srgbClr val="57B94B"/>
          </a:solidFill>
          <a:latin typeface="Arial" charset="0"/>
        </a:defRPr>
      </a:lvl5pPr>
      <a:lvl6pPr marL="342900" algn="l" rtl="0" fontAlgn="base">
        <a:spcBef>
          <a:spcPct val="0"/>
        </a:spcBef>
        <a:spcAft>
          <a:spcPct val="0"/>
        </a:spcAft>
        <a:defRPr sz="2400">
          <a:solidFill>
            <a:schemeClr val="tx2"/>
          </a:solidFill>
          <a:latin typeface="Arial" charset="0"/>
        </a:defRPr>
      </a:lvl6pPr>
      <a:lvl7pPr marL="685800" algn="l" rtl="0" fontAlgn="base">
        <a:spcBef>
          <a:spcPct val="0"/>
        </a:spcBef>
        <a:spcAft>
          <a:spcPct val="0"/>
        </a:spcAft>
        <a:defRPr sz="2400">
          <a:solidFill>
            <a:schemeClr val="tx2"/>
          </a:solidFill>
          <a:latin typeface="Arial" charset="0"/>
        </a:defRPr>
      </a:lvl7pPr>
      <a:lvl8pPr marL="1028700" algn="l" rtl="0" fontAlgn="base">
        <a:spcBef>
          <a:spcPct val="0"/>
        </a:spcBef>
        <a:spcAft>
          <a:spcPct val="0"/>
        </a:spcAft>
        <a:defRPr sz="2400">
          <a:solidFill>
            <a:schemeClr val="tx2"/>
          </a:solidFill>
          <a:latin typeface="Arial" charset="0"/>
        </a:defRPr>
      </a:lvl8pPr>
      <a:lvl9pPr marL="1371600" algn="l" rtl="0" fontAlgn="base">
        <a:spcBef>
          <a:spcPct val="0"/>
        </a:spcBef>
        <a:spcAft>
          <a:spcPct val="0"/>
        </a:spcAft>
        <a:defRPr sz="2400">
          <a:solidFill>
            <a:schemeClr val="tx2"/>
          </a:solidFill>
          <a:latin typeface="Arial" charset="0"/>
        </a:defRPr>
      </a:lvl9pPr>
    </p:titleStyle>
    <p:bodyStyle>
      <a:lvl1pPr marL="257175" indent="-257175" algn="l" rtl="0" eaLnBrk="0" fontAlgn="base" hangingPunct="0">
        <a:spcBef>
          <a:spcPct val="20000"/>
        </a:spcBef>
        <a:spcAft>
          <a:spcPct val="0"/>
        </a:spcAft>
        <a:buChar char="•"/>
        <a:defRPr sz="1575">
          <a:solidFill>
            <a:schemeClr val="tx1"/>
          </a:solidFill>
          <a:latin typeface="+mn-lt"/>
          <a:ea typeface="+mn-ea"/>
          <a:cs typeface="+mn-cs"/>
        </a:defRPr>
      </a:lvl1pPr>
      <a:lvl2pPr marL="557213" indent="-214313" algn="l" rtl="0" eaLnBrk="0" fontAlgn="base" hangingPunct="0">
        <a:spcBef>
          <a:spcPct val="20000"/>
        </a:spcBef>
        <a:spcAft>
          <a:spcPct val="0"/>
        </a:spcAft>
        <a:buChar char="–"/>
        <a:defRPr sz="1575">
          <a:solidFill>
            <a:schemeClr val="tx1"/>
          </a:solidFill>
          <a:latin typeface="+mn-lt"/>
        </a:defRPr>
      </a:lvl2pPr>
      <a:lvl3pPr marL="857250" indent="-171450" algn="l" rtl="0" eaLnBrk="0" fontAlgn="base" hangingPunct="0">
        <a:spcBef>
          <a:spcPct val="20000"/>
        </a:spcBef>
        <a:spcAft>
          <a:spcPct val="0"/>
        </a:spcAft>
        <a:buChar char="•"/>
        <a:defRPr sz="1575">
          <a:solidFill>
            <a:schemeClr val="tx1"/>
          </a:solidFill>
          <a:latin typeface="+mn-lt"/>
        </a:defRPr>
      </a:lvl3pPr>
      <a:lvl4pPr marL="1200150" indent="-171450" algn="l" rtl="0" eaLnBrk="0" fontAlgn="base" hangingPunct="0">
        <a:spcBef>
          <a:spcPct val="20000"/>
        </a:spcBef>
        <a:spcAft>
          <a:spcPct val="0"/>
        </a:spcAft>
        <a:buChar char="–"/>
        <a:defRPr sz="1575">
          <a:solidFill>
            <a:schemeClr val="tx1"/>
          </a:solidFill>
          <a:latin typeface="+mn-lt"/>
        </a:defRPr>
      </a:lvl4pPr>
      <a:lvl5pPr marL="1543050" indent="-171450" algn="l" rtl="0" eaLnBrk="0" fontAlgn="base" hangingPunct="0">
        <a:spcBef>
          <a:spcPct val="20000"/>
        </a:spcBef>
        <a:spcAft>
          <a:spcPct val="0"/>
        </a:spcAft>
        <a:buChar char="»"/>
        <a:defRPr sz="1575">
          <a:solidFill>
            <a:schemeClr val="tx1"/>
          </a:solidFill>
          <a:latin typeface="+mn-lt"/>
        </a:defRPr>
      </a:lvl5pPr>
      <a:lvl6pPr marL="1885950" indent="-171450" algn="l" rtl="0" fontAlgn="base">
        <a:spcBef>
          <a:spcPct val="20000"/>
        </a:spcBef>
        <a:spcAft>
          <a:spcPct val="0"/>
        </a:spcAft>
        <a:buChar char="»"/>
        <a:defRPr sz="1575">
          <a:solidFill>
            <a:schemeClr val="tx1"/>
          </a:solidFill>
          <a:latin typeface="+mn-lt"/>
        </a:defRPr>
      </a:lvl6pPr>
      <a:lvl7pPr marL="2228850" indent="-171450" algn="l" rtl="0" fontAlgn="base">
        <a:spcBef>
          <a:spcPct val="20000"/>
        </a:spcBef>
        <a:spcAft>
          <a:spcPct val="0"/>
        </a:spcAft>
        <a:buChar char="»"/>
        <a:defRPr sz="1575">
          <a:solidFill>
            <a:schemeClr val="tx1"/>
          </a:solidFill>
          <a:latin typeface="+mn-lt"/>
        </a:defRPr>
      </a:lvl7pPr>
      <a:lvl8pPr marL="2571750" indent="-171450" algn="l" rtl="0" fontAlgn="base">
        <a:spcBef>
          <a:spcPct val="20000"/>
        </a:spcBef>
        <a:spcAft>
          <a:spcPct val="0"/>
        </a:spcAft>
        <a:buChar char="»"/>
        <a:defRPr sz="1575">
          <a:solidFill>
            <a:schemeClr val="tx1"/>
          </a:solidFill>
          <a:latin typeface="+mn-lt"/>
        </a:defRPr>
      </a:lvl8pPr>
      <a:lvl9pPr marL="2914650" indent="-171450" algn="l" rtl="0" fontAlgn="base">
        <a:spcBef>
          <a:spcPct val="20000"/>
        </a:spcBef>
        <a:spcAft>
          <a:spcPct val="0"/>
        </a:spcAft>
        <a:buChar char="»"/>
        <a:defRPr sz="1575">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wiltshireclimatealliance.org.uk/land-use-topic-group" TargetMode="External"/><Relationship Id="rId7" Type="http://schemas.openxmlformats.org/officeDocument/2006/relationships/hyperlink" Target="http://www.riverkennet.org/about-the-river/stonebridgeprojects"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www.scouts.org.uk/groups/?loc=wiltshire&amp;page=2" TargetMode="External"/><Relationship Id="rId5" Type="http://schemas.openxmlformats.org/officeDocument/2006/relationships/hyperlink" Target="https://www.buglife.org.uk/our-work/b-lines/" TargetMode="External"/><Relationship Id="rId4" Type="http://schemas.openxmlformats.org/officeDocument/2006/relationships/hyperlink" Target="https://www.rspb.org.uk/get-involved/activities/give-nature-a-home-in-your-garden/"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ood&#10;&#10;Description automatically generated">
            <a:extLst>
              <a:ext uri="{FF2B5EF4-FFF2-40B4-BE49-F238E27FC236}">
                <a16:creationId xmlns:a16="http://schemas.microsoft.com/office/drawing/2014/main" id="{55C61E50-26C5-4978-A530-AD9BF51632F7}"/>
              </a:ext>
            </a:extLst>
          </p:cNvPr>
          <p:cNvPicPr>
            <a:picLocks noChangeAspect="1"/>
          </p:cNvPicPr>
          <p:nvPr/>
        </p:nvPicPr>
        <p:blipFill rotWithShape="1">
          <a:blip r:embed="rId2">
            <a:duotone>
              <a:schemeClr val="accent1">
                <a:shade val="45000"/>
                <a:satMod val="135000"/>
              </a:schemeClr>
              <a:prstClr val="white"/>
            </a:duotone>
          </a:blip>
          <a:srcRect l="9091" t="12566" b="8838"/>
          <a:stretch/>
        </p:blipFill>
        <p:spPr>
          <a:xfrm>
            <a:off x="-2362" y="8477"/>
            <a:ext cx="9143980" cy="6857990"/>
          </a:xfrm>
          <a:prstGeom prst="rect">
            <a:avLst/>
          </a:prstGeom>
        </p:spPr>
      </p:pic>
      <p:sp>
        <p:nvSpPr>
          <p:cNvPr id="10" name="Isosceles Triangle 9">
            <a:extLst>
              <a:ext uri="{FF2B5EF4-FFF2-40B4-BE49-F238E27FC236}">
                <a16:creationId xmlns:a16="http://schemas.microsoft.com/office/drawing/2014/main" id="{F5F0CD5C-72F3-4090-8A69-8E15CB432A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Parallelogram 11">
            <a:extLst>
              <a:ext uri="{FF2B5EF4-FFF2-40B4-BE49-F238E27FC236}">
                <a16:creationId xmlns:a16="http://schemas.microsoft.com/office/drawing/2014/main" id="{217496A2-9394-4FB7-BA0E-717D2D2E7A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0350" y="0"/>
            <a:ext cx="5486400" cy="6858000"/>
          </a:xfrm>
          <a:prstGeom prst="parallelogram">
            <a:avLst>
              <a:gd name="adj" fmla="val 15925"/>
            </a:avLst>
          </a:prstGeom>
          <a:solidFill>
            <a:schemeClr val="bg1">
              <a:alpha val="87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D02CF681-4765-4E88-802F-B2474DCD516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28259" y="0"/>
            <a:ext cx="9144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3D57B2BA-243C-45C7-A5D8-46CA719437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68950" y="3681413"/>
            <a:ext cx="357266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67374FB5-CBB7-46FF-95B5-2251BC685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107"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id="{34BCEAB7-D9E0-40A4-9254-8593BD346E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2581"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D567A354-BB63-405C-8E5F-2F510E670F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9249"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C530332-45F6-4A18-8381-2F90FF1EA4D1}"/>
              </a:ext>
            </a:extLst>
          </p:cNvPr>
          <p:cNvSpPr>
            <a:spLocks noGrp="1"/>
          </p:cNvSpPr>
          <p:nvPr>
            <p:ph type="ctrTitle"/>
          </p:nvPr>
        </p:nvSpPr>
        <p:spPr>
          <a:xfrm>
            <a:off x="3593587" y="1844815"/>
            <a:ext cx="3725592" cy="1924706"/>
          </a:xfrm>
        </p:spPr>
        <p:txBody>
          <a:bodyPr>
            <a:normAutofit fontScale="90000"/>
          </a:bodyPr>
          <a:lstStyle/>
          <a:p>
            <a:pPr>
              <a:lnSpc>
                <a:spcPct val="90000"/>
              </a:lnSpc>
            </a:pPr>
            <a:r>
              <a:rPr lang="en-GB" sz="3800" dirty="0"/>
              <a:t>Young People’s WORKSHOP 12</a:t>
            </a:r>
            <a:r>
              <a:rPr lang="en-GB" sz="3800" baseline="30000" dirty="0"/>
              <a:t>th</a:t>
            </a:r>
            <a:r>
              <a:rPr lang="en-GB" sz="3800" dirty="0"/>
              <a:t> November</a:t>
            </a:r>
            <a:br>
              <a:rPr lang="en-GB" sz="3800" dirty="0"/>
            </a:br>
            <a:r>
              <a:rPr lang="en-GB" sz="3800" dirty="0"/>
              <a:t>Recommendations </a:t>
            </a:r>
          </a:p>
        </p:txBody>
      </p:sp>
      <p:sp>
        <p:nvSpPr>
          <p:cNvPr id="24" name="Rectangle 27">
            <a:extLst>
              <a:ext uri="{FF2B5EF4-FFF2-40B4-BE49-F238E27FC236}">
                <a16:creationId xmlns:a16="http://schemas.microsoft.com/office/drawing/2014/main" id="{9185A8D7-2F20-4F7A-97BE-21DB1654C7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00875"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CB65BD56-22B3-4E13-BFCA-B8E8BEB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74047" y="-8467"/>
            <a:ext cx="96757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9">
            <a:extLst>
              <a:ext uri="{FF2B5EF4-FFF2-40B4-BE49-F238E27FC236}">
                <a16:creationId xmlns:a16="http://schemas.microsoft.com/office/drawing/2014/main" id="{6790ED68-BCA0-4247-A72F-1CB85DF068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4249" y="-8467"/>
            <a:ext cx="937369"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DD0F2B3F-DC55-4FA7-B667-1ACD079209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8749"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02653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0332-45F6-4A18-8381-2F90FF1EA4D1}"/>
              </a:ext>
            </a:extLst>
          </p:cNvPr>
          <p:cNvSpPr>
            <a:spLocks noGrp="1"/>
          </p:cNvSpPr>
          <p:nvPr>
            <p:ph type="ctrTitle"/>
          </p:nvPr>
        </p:nvSpPr>
        <p:spPr>
          <a:xfrm>
            <a:off x="2007780" y="339288"/>
            <a:ext cx="6045651" cy="425634"/>
          </a:xfrm>
        </p:spPr>
        <p:txBody>
          <a:bodyPr/>
          <a:lstStyle/>
          <a:p>
            <a:pPr algn="ctr"/>
            <a:r>
              <a:rPr lang="en-GB" sz="2000" dirty="0"/>
              <a:t>Young People’s RECOVERY PLAN WORKSHOP </a:t>
            </a:r>
          </a:p>
        </p:txBody>
      </p:sp>
      <p:sp>
        <p:nvSpPr>
          <p:cNvPr id="3" name="Subtitle 2">
            <a:extLst>
              <a:ext uri="{FF2B5EF4-FFF2-40B4-BE49-F238E27FC236}">
                <a16:creationId xmlns:a16="http://schemas.microsoft.com/office/drawing/2014/main" id="{B626D645-B596-4F58-842D-B4F74F9D5F03}"/>
              </a:ext>
            </a:extLst>
          </p:cNvPr>
          <p:cNvSpPr>
            <a:spLocks noGrp="1"/>
          </p:cNvSpPr>
          <p:nvPr>
            <p:ph type="subTitle" idx="1"/>
          </p:nvPr>
        </p:nvSpPr>
        <p:spPr>
          <a:xfrm>
            <a:off x="4057690" y="1232077"/>
            <a:ext cx="2385054" cy="328049"/>
          </a:xfrm>
        </p:spPr>
        <p:txBody>
          <a:bodyPr>
            <a:noAutofit/>
          </a:bodyPr>
          <a:lstStyle/>
          <a:p>
            <a:pPr algn="ctr"/>
            <a:r>
              <a:rPr lang="en-GB" sz="1600" dirty="0"/>
              <a:t>WASTE</a:t>
            </a:r>
          </a:p>
        </p:txBody>
      </p:sp>
      <p:pic>
        <p:nvPicPr>
          <p:cNvPr id="5" name="Picture 4" descr="A picture containing food&#10;&#10;Description automatically generated">
            <a:extLst>
              <a:ext uri="{FF2B5EF4-FFF2-40B4-BE49-F238E27FC236}">
                <a16:creationId xmlns:a16="http://schemas.microsoft.com/office/drawing/2014/main"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7" name="Subtitle 2">
            <a:extLst>
              <a:ext uri="{FF2B5EF4-FFF2-40B4-BE49-F238E27FC236}">
                <a16:creationId xmlns:a16="http://schemas.microsoft.com/office/drawing/2014/main" id="{B626D645-B596-4F58-842D-B4F74F9D5F03}"/>
              </a:ext>
            </a:extLst>
          </p:cNvPr>
          <p:cNvSpPr txBox="1">
            <a:spLocks/>
          </p:cNvSpPr>
          <p:nvPr/>
        </p:nvSpPr>
        <p:spPr>
          <a:xfrm>
            <a:off x="4148141" y="917322"/>
            <a:ext cx="1887026" cy="328049"/>
          </a:xfrm>
          <a:prstGeom prst="rect">
            <a:avLst/>
          </a:prstGeom>
        </p:spPr>
        <p:txBody>
          <a:bodyPr vert="horz" lIns="91440" tIns="45720" rIns="91440" bIns="45720" rtlCol="0" anchor="t">
            <a:normAutofit fontScale="850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200" dirty="0"/>
              <a:t>Thursday 12</a:t>
            </a:r>
            <a:r>
              <a:rPr lang="en-GB" sz="1200" baseline="30000" dirty="0"/>
              <a:t>th</a:t>
            </a:r>
            <a:r>
              <a:rPr lang="en-GB" sz="1200" dirty="0"/>
              <a:t> November 2020</a:t>
            </a:r>
          </a:p>
        </p:txBody>
      </p:sp>
      <p:sp>
        <p:nvSpPr>
          <p:cNvPr id="8" name="Subtitle 2">
            <a:extLst>
              <a:ext uri="{FF2B5EF4-FFF2-40B4-BE49-F238E27FC236}">
                <a16:creationId xmlns:a16="http://schemas.microsoft.com/office/drawing/2014/main" id="{B626D645-B596-4F58-842D-B4F74F9D5F03}"/>
              </a:ext>
            </a:extLst>
          </p:cNvPr>
          <p:cNvSpPr txBox="1">
            <a:spLocks/>
          </p:cNvSpPr>
          <p:nvPr/>
        </p:nvSpPr>
        <p:spPr>
          <a:xfrm>
            <a:off x="307272" y="1947342"/>
            <a:ext cx="8345003" cy="4159168"/>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a:buFont typeface="+mj-lt"/>
              <a:buAutoNum type="arabicPeriod"/>
            </a:pPr>
            <a:endParaRPr lang="en-GB" dirty="0"/>
          </a:p>
        </p:txBody>
      </p:sp>
      <p:sp>
        <p:nvSpPr>
          <p:cNvPr id="4" name="Rectangle 3">
            <a:extLst>
              <a:ext uri="{FF2B5EF4-FFF2-40B4-BE49-F238E27FC236}">
                <a16:creationId xmlns:a16="http://schemas.microsoft.com/office/drawing/2014/main" id="{A6D68C7C-25F8-FD40-A460-5865C736DFD9}"/>
              </a:ext>
            </a:extLst>
          </p:cNvPr>
          <p:cNvSpPr/>
          <p:nvPr/>
        </p:nvSpPr>
        <p:spPr>
          <a:xfrm>
            <a:off x="491725" y="1952492"/>
            <a:ext cx="7649059" cy="646331"/>
          </a:xfrm>
          <a:prstGeom prst="rect">
            <a:avLst/>
          </a:prstGeom>
        </p:spPr>
        <p:txBody>
          <a:bodyPr wrap="square">
            <a:spAutoFit/>
          </a:bodyPr>
          <a:lstStyle/>
          <a:p>
            <a:br>
              <a:rPr lang="en-GB" dirty="0"/>
            </a:br>
            <a:endParaRPr lang="en-US" dirty="0"/>
          </a:p>
        </p:txBody>
      </p:sp>
      <p:sp>
        <p:nvSpPr>
          <p:cNvPr id="9" name="Rectangle 8">
            <a:extLst>
              <a:ext uri="{FF2B5EF4-FFF2-40B4-BE49-F238E27FC236}">
                <a16:creationId xmlns:a16="http://schemas.microsoft.com/office/drawing/2014/main" id="{98093A86-6028-4547-B50E-47DAE6F32AD8}"/>
              </a:ext>
            </a:extLst>
          </p:cNvPr>
          <p:cNvSpPr/>
          <p:nvPr/>
        </p:nvSpPr>
        <p:spPr>
          <a:xfrm>
            <a:off x="552350" y="1947342"/>
            <a:ext cx="7191582" cy="3908762"/>
          </a:xfrm>
          <a:prstGeom prst="rect">
            <a:avLst/>
          </a:prstGeom>
        </p:spPr>
        <p:txBody>
          <a:bodyPr wrap="square">
            <a:spAutoFit/>
          </a:bodyPr>
          <a:lstStyle/>
          <a:p>
            <a:r>
              <a:rPr lang="en-GB" dirty="0"/>
              <a:t>The headlines appeared to be:</a:t>
            </a:r>
          </a:p>
          <a:p>
            <a:br>
              <a:rPr lang="en-GB" dirty="0"/>
            </a:br>
            <a:endParaRPr lang="en-GB" dirty="0"/>
          </a:p>
          <a:p>
            <a:r>
              <a:rPr lang="en-GB" dirty="0"/>
              <a:t>1: INFORMATION: to raise awareness and help folks make better choices (This is the big opportunity)</a:t>
            </a:r>
          </a:p>
          <a:p>
            <a:br>
              <a:rPr lang="en-GB" dirty="0"/>
            </a:br>
            <a:endParaRPr lang="en-GB" dirty="0"/>
          </a:p>
          <a:p>
            <a:r>
              <a:rPr lang="en-GB" dirty="0"/>
              <a:t>2: EDUCATION: to help young people lead the way</a:t>
            </a:r>
          </a:p>
          <a:p>
            <a:br>
              <a:rPr lang="en-GB" dirty="0"/>
            </a:br>
            <a:endParaRPr lang="en-GB" dirty="0"/>
          </a:p>
          <a:p>
            <a:r>
              <a:rPr lang="en-GB" dirty="0"/>
              <a:t>3: SIMPLE, PRACTICAL CHANGES: to increase recycling and reduce waste</a:t>
            </a:r>
          </a:p>
          <a:p>
            <a:br>
              <a:rPr lang="en-GB" sz="1400" dirty="0"/>
            </a:br>
            <a:endParaRPr lang="en-GB" sz="1400" dirty="0"/>
          </a:p>
        </p:txBody>
      </p:sp>
    </p:spTree>
    <p:extLst>
      <p:ext uri="{BB962C8B-B14F-4D97-AF65-F5344CB8AC3E}">
        <p14:creationId xmlns:p14="http://schemas.microsoft.com/office/powerpoint/2010/main" val="2818058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0332-45F6-4A18-8381-2F90FF1EA4D1}"/>
              </a:ext>
            </a:extLst>
          </p:cNvPr>
          <p:cNvSpPr>
            <a:spLocks noGrp="1"/>
          </p:cNvSpPr>
          <p:nvPr>
            <p:ph type="ctrTitle"/>
          </p:nvPr>
        </p:nvSpPr>
        <p:spPr>
          <a:xfrm>
            <a:off x="2007780" y="339288"/>
            <a:ext cx="6045651" cy="425634"/>
          </a:xfrm>
        </p:spPr>
        <p:txBody>
          <a:bodyPr/>
          <a:lstStyle/>
          <a:p>
            <a:pPr algn="ctr"/>
            <a:r>
              <a:rPr lang="en-GB" sz="2000" dirty="0"/>
              <a:t>Young People’s RECOVERY PLAN WORKSHOP </a:t>
            </a:r>
          </a:p>
        </p:txBody>
      </p:sp>
      <p:sp>
        <p:nvSpPr>
          <p:cNvPr id="3" name="Subtitle 2">
            <a:extLst>
              <a:ext uri="{FF2B5EF4-FFF2-40B4-BE49-F238E27FC236}">
                <a16:creationId xmlns:a16="http://schemas.microsoft.com/office/drawing/2014/main" id="{B626D645-B596-4F58-842D-B4F74F9D5F03}"/>
              </a:ext>
            </a:extLst>
          </p:cNvPr>
          <p:cNvSpPr>
            <a:spLocks noGrp="1"/>
          </p:cNvSpPr>
          <p:nvPr>
            <p:ph type="subTitle" idx="1"/>
          </p:nvPr>
        </p:nvSpPr>
        <p:spPr>
          <a:xfrm>
            <a:off x="4057690" y="1232077"/>
            <a:ext cx="2385054" cy="328049"/>
          </a:xfrm>
        </p:spPr>
        <p:txBody>
          <a:bodyPr>
            <a:noAutofit/>
          </a:bodyPr>
          <a:lstStyle/>
          <a:p>
            <a:pPr algn="ctr"/>
            <a:r>
              <a:rPr lang="en-GB" sz="1600" dirty="0"/>
              <a:t>WASTE</a:t>
            </a:r>
          </a:p>
        </p:txBody>
      </p:sp>
      <p:pic>
        <p:nvPicPr>
          <p:cNvPr id="5" name="Picture 4" descr="A picture containing food&#10;&#10;Description automatically generated">
            <a:extLst>
              <a:ext uri="{FF2B5EF4-FFF2-40B4-BE49-F238E27FC236}">
                <a16:creationId xmlns:a16="http://schemas.microsoft.com/office/drawing/2014/main"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7" name="Subtitle 2">
            <a:extLst>
              <a:ext uri="{FF2B5EF4-FFF2-40B4-BE49-F238E27FC236}">
                <a16:creationId xmlns:a16="http://schemas.microsoft.com/office/drawing/2014/main" id="{B626D645-B596-4F58-842D-B4F74F9D5F03}"/>
              </a:ext>
            </a:extLst>
          </p:cNvPr>
          <p:cNvSpPr txBox="1">
            <a:spLocks/>
          </p:cNvSpPr>
          <p:nvPr/>
        </p:nvSpPr>
        <p:spPr>
          <a:xfrm>
            <a:off x="4148141" y="917322"/>
            <a:ext cx="1887026" cy="328049"/>
          </a:xfrm>
          <a:prstGeom prst="rect">
            <a:avLst/>
          </a:prstGeom>
        </p:spPr>
        <p:txBody>
          <a:bodyPr vert="horz" lIns="91440" tIns="45720" rIns="91440" bIns="45720" rtlCol="0" anchor="t">
            <a:normAutofit fontScale="850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200" dirty="0"/>
              <a:t>Thursday 12</a:t>
            </a:r>
            <a:r>
              <a:rPr lang="en-GB" sz="1200" baseline="30000" dirty="0"/>
              <a:t>th</a:t>
            </a:r>
            <a:r>
              <a:rPr lang="en-GB" sz="1200" dirty="0"/>
              <a:t> November 2020</a:t>
            </a:r>
          </a:p>
        </p:txBody>
      </p:sp>
      <p:sp>
        <p:nvSpPr>
          <p:cNvPr id="8" name="Subtitle 2">
            <a:extLst>
              <a:ext uri="{FF2B5EF4-FFF2-40B4-BE49-F238E27FC236}">
                <a16:creationId xmlns:a16="http://schemas.microsoft.com/office/drawing/2014/main" id="{B626D645-B596-4F58-842D-B4F74F9D5F03}"/>
              </a:ext>
            </a:extLst>
          </p:cNvPr>
          <p:cNvSpPr txBox="1">
            <a:spLocks/>
          </p:cNvSpPr>
          <p:nvPr/>
        </p:nvSpPr>
        <p:spPr>
          <a:xfrm>
            <a:off x="307272" y="1947342"/>
            <a:ext cx="8345003" cy="4159168"/>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a:buFont typeface="+mj-lt"/>
              <a:buAutoNum type="arabicPeriod"/>
            </a:pPr>
            <a:endParaRPr lang="en-GB" dirty="0"/>
          </a:p>
        </p:txBody>
      </p:sp>
      <p:sp>
        <p:nvSpPr>
          <p:cNvPr id="4" name="Rectangle 3">
            <a:extLst>
              <a:ext uri="{FF2B5EF4-FFF2-40B4-BE49-F238E27FC236}">
                <a16:creationId xmlns:a16="http://schemas.microsoft.com/office/drawing/2014/main" id="{A6D68C7C-25F8-FD40-A460-5865C736DFD9}"/>
              </a:ext>
            </a:extLst>
          </p:cNvPr>
          <p:cNvSpPr/>
          <p:nvPr/>
        </p:nvSpPr>
        <p:spPr>
          <a:xfrm>
            <a:off x="491725" y="1952492"/>
            <a:ext cx="7649059" cy="646331"/>
          </a:xfrm>
          <a:prstGeom prst="rect">
            <a:avLst/>
          </a:prstGeom>
        </p:spPr>
        <p:txBody>
          <a:bodyPr wrap="square">
            <a:spAutoFit/>
          </a:bodyPr>
          <a:lstStyle/>
          <a:p>
            <a:br>
              <a:rPr lang="en-GB" dirty="0"/>
            </a:br>
            <a:endParaRPr lang="en-US" dirty="0"/>
          </a:p>
        </p:txBody>
      </p:sp>
      <p:sp>
        <p:nvSpPr>
          <p:cNvPr id="9" name="Rectangle 8">
            <a:extLst>
              <a:ext uri="{FF2B5EF4-FFF2-40B4-BE49-F238E27FC236}">
                <a16:creationId xmlns:a16="http://schemas.microsoft.com/office/drawing/2014/main" id="{98093A86-6028-4547-B50E-47DAE6F32AD8}"/>
              </a:ext>
            </a:extLst>
          </p:cNvPr>
          <p:cNvSpPr/>
          <p:nvPr/>
        </p:nvSpPr>
        <p:spPr>
          <a:xfrm>
            <a:off x="491725" y="2185804"/>
            <a:ext cx="8099926" cy="3754874"/>
          </a:xfrm>
          <a:prstGeom prst="rect">
            <a:avLst/>
          </a:prstGeom>
        </p:spPr>
        <p:txBody>
          <a:bodyPr wrap="square">
            <a:spAutoFit/>
          </a:bodyPr>
          <a:lstStyle/>
          <a:p>
            <a:r>
              <a:rPr lang="en-GB" sz="1400" dirty="0"/>
              <a:t>1: INFORMATION</a:t>
            </a:r>
          </a:p>
          <a:p>
            <a:br>
              <a:rPr lang="en-GB" sz="1400" dirty="0"/>
            </a:br>
            <a:endParaRPr lang="en-GB" sz="1400" dirty="0"/>
          </a:p>
          <a:p>
            <a:r>
              <a:rPr lang="en-GB" sz="1400" dirty="0"/>
              <a:t>*  More advertising / posters / Wiltshire Council website to raise awareness about waste (especially at points of waste production, such as supermarkets and takeaways)</a:t>
            </a:r>
            <a:br>
              <a:rPr lang="en-GB" sz="1400" dirty="0"/>
            </a:br>
            <a:endParaRPr lang="en-GB" sz="1400" dirty="0"/>
          </a:p>
          <a:p>
            <a:r>
              <a:rPr lang="en-GB" sz="1400" dirty="0"/>
              <a:t>* Wiltshire Council to include a 'waste rating' alongside the cafe / restaurant 'hygiene rating'.</a:t>
            </a:r>
          </a:p>
          <a:p>
            <a:endParaRPr lang="en-GB" sz="1400" dirty="0"/>
          </a:p>
          <a:p>
            <a:r>
              <a:rPr lang="en-GB" sz="1400" dirty="0"/>
              <a:t>* School recycling bins to have more information (what goes in which bin, and why it is important)</a:t>
            </a:r>
          </a:p>
          <a:p>
            <a:endParaRPr lang="en-GB" sz="1400" dirty="0"/>
          </a:p>
          <a:p>
            <a:r>
              <a:rPr lang="en-GB" sz="1400" dirty="0"/>
              <a:t>* Develop waste / recycling directories (especially for businesses) as has been done in Corsham</a:t>
            </a:r>
          </a:p>
          <a:p>
            <a:endParaRPr lang="en-GB" sz="1400" dirty="0"/>
          </a:p>
          <a:p>
            <a:r>
              <a:rPr lang="en-GB" sz="1400" dirty="0"/>
              <a:t>* Why doesn't Google Maps (for example) show all recycling / waste facilities more clearly? Currently have to expand the maps quite a way before the recycling centres show up: consumerism and consumption appears to be more important than reducing waste.</a:t>
            </a:r>
          </a:p>
          <a:p>
            <a:r>
              <a:rPr lang="en-GB" sz="1400" dirty="0"/>
              <a:t>Wiltshire Council to lead on this!</a:t>
            </a:r>
          </a:p>
          <a:p>
            <a:endParaRPr lang="en-GB" sz="1400" dirty="0"/>
          </a:p>
        </p:txBody>
      </p:sp>
    </p:spTree>
    <p:extLst>
      <p:ext uri="{BB962C8B-B14F-4D97-AF65-F5344CB8AC3E}">
        <p14:creationId xmlns:p14="http://schemas.microsoft.com/office/powerpoint/2010/main" val="1386101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0332-45F6-4A18-8381-2F90FF1EA4D1}"/>
              </a:ext>
            </a:extLst>
          </p:cNvPr>
          <p:cNvSpPr>
            <a:spLocks noGrp="1"/>
          </p:cNvSpPr>
          <p:nvPr>
            <p:ph type="ctrTitle"/>
          </p:nvPr>
        </p:nvSpPr>
        <p:spPr>
          <a:xfrm>
            <a:off x="2007780" y="339288"/>
            <a:ext cx="6045651" cy="425634"/>
          </a:xfrm>
        </p:spPr>
        <p:txBody>
          <a:bodyPr/>
          <a:lstStyle/>
          <a:p>
            <a:pPr algn="ctr"/>
            <a:r>
              <a:rPr lang="en-GB" sz="2000" dirty="0"/>
              <a:t>Young People’s RECOVERY PLAN WORKSHOP </a:t>
            </a:r>
          </a:p>
        </p:txBody>
      </p:sp>
      <p:sp>
        <p:nvSpPr>
          <p:cNvPr id="3" name="Subtitle 2">
            <a:extLst>
              <a:ext uri="{FF2B5EF4-FFF2-40B4-BE49-F238E27FC236}">
                <a16:creationId xmlns:a16="http://schemas.microsoft.com/office/drawing/2014/main" id="{B626D645-B596-4F58-842D-B4F74F9D5F03}"/>
              </a:ext>
            </a:extLst>
          </p:cNvPr>
          <p:cNvSpPr>
            <a:spLocks noGrp="1"/>
          </p:cNvSpPr>
          <p:nvPr>
            <p:ph type="subTitle" idx="1"/>
          </p:nvPr>
        </p:nvSpPr>
        <p:spPr>
          <a:xfrm>
            <a:off x="4057690" y="1232077"/>
            <a:ext cx="2385054" cy="328049"/>
          </a:xfrm>
        </p:spPr>
        <p:txBody>
          <a:bodyPr>
            <a:noAutofit/>
          </a:bodyPr>
          <a:lstStyle/>
          <a:p>
            <a:pPr algn="ctr"/>
            <a:r>
              <a:rPr lang="en-GB" sz="1600" dirty="0"/>
              <a:t>WASTE</a:t>
            </a:r>
          </a:p>
        </p:txBody>
      </p:sp>
      <p:pic>
        <p:nvPicPr>
          <p:cNvPr id="5" name="Picture 4" descr="A picture containing food&#10;&#10;Description automatically generated">
            <a:extLst>
              <a:ext uri="{FF2B5EF4-FFF2-40B4-BE49-F238E27FC236}">
                <a16:creationId xmlns:a16="http://schemas.microsoft.com/office/drawing/2014/main"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7" name="Subtitle 2">
            <a:extLst>
              <a:ext uri="{FF2B5EF4-FFF2-40B4-BE49-F238E27FC236}">
                <a16:creationId xmlns:a16="http://schemas.microsoft.com/office/drawing/2014/main" id="{B626D645-B596-4F58-842D-B4F74F9D5F03}"/>
              </a:ext>
            </a:extLst>
          </p:cNvPr>
          <p:cNvSpPr txBox="1">
            <a:spLocks/>
          </p:cNvSpPr>
          <p:nvPr/>
        </p:nvSpPr>
        <p:spPr>
          <a:xfrm>
            <a:off x="4148141" y="917322"/>
            <a:ext cx="1887026" cy="328049"/>
          </a:xfrm>
          <a:prstGeom prst="rect">
            <a:avLst/>
          </a:prstGeom>
        </p:spPr>
        <p:txBody>
          <a:bodyPr vert="horz" lIns="91440" tIns="45720" rIns="91440" bIns="45720" rtlCol="0" anchor="t">
            <a:normAutofit fontScale="850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200" dirty="0"/>
              <a:t>Thursday 12</a:t>
            </a:r>
            <a:r>
              <a:rPr lang="en-GB" sz="1200" baseline="30000" dirty="0"/>
              <a:t>th</a:t>
            </a:r>
            <a:r>
              <a:rPr lang="en-GB" sz="1200" dirty="0"/>
              <a:t> November 2020</a:t>
            </a:r>
          </a:p>
        </p:txBody>
      </p:sp>
      <p:sp>
        <p:nvSpPr>
          <p:cNvPr id="8" name="Subtitle 2">
            <a:extLst>
              <a:ext uri="{FF2B5EF4-FFF2-40B4-BE49-F238E27FC236}">
                <a16:creationId xmlns:a16="http://schemas.microsoft.com/office/drawing/2014/main" id="{B626D645-B596-4F58-842D-B4F74F9D5F03}"/>
              </a:ext>
            </a:extLst>
          </p:cNvPr>
          <p:cNvSpPr txBox="1">
            <a:spLocks/>
          </p:cNvSpPr>
          <p:nvPr/>
        </p:nvSpPr>
        <p:spPr>
          <a:xfrm>
            <a:off x="307272" y="1947342"/>
            <a:ext cx="8345003" cy="4159168"/>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a:buFont typeface="+mj-lt"/>
              <a:buAutoNum type="arabicPeriod"/>
            </a:pPr>
            <a:endParaRPr lang="en-GB" dirty="0"/>
          </a:p>
        </p:txBody>
      </p:sp>
      <p:sp>
        <p:nvSpPr>
          <p:cNvPr id="4" name="Rectangle 3">
            <a:extLst>
              <a:ext uri="{FF2B5EF4-FFF2-40B4-BE49-F238E27FC236}">
                <a16:creationId xmlns:a16="http://schemas.microsoft.com/office/drawing/2014/main" id="{A6D68C7C-25F8-FD40-A460-5865C736DFD9}"/>
              </a:ext>
            </a:extLst>
          </p:cNvPr>
          <p:cNvSpPr/>
          <p:nvPr/>
        </p:nvSpPr>
        <p:spPr>
          <a:xfrm>
            <a:off x="491725" y="1952492"/>
            <a:ext cx="7649059" cy="646331"/>
          </a:xfrm>
          <a:prstGeom prst="rect">
            <a:avLst/>
          </a:prstGeom>
        </p:spPr>
        <p:txBody>
          <a:bodyPr wrap="square">
            <a:spAutoFit/>
          </a:bodyPr>
          <a:lstStyle/>
          <a:p>
            <a:br>
              <a:rPr lang="en-GB" dirty="0"/>
            </a:br>
            <a:endParaRPr lang="en-US" dirty="0"/>
          </a:p>
        </p:txBody>
      </p:sp>
      <p:sp>
        <p:nvSpPr>
          <p:cNvPr id="6" name="Rectangle 5">
            <a:extLst>
              <a:ext uri="{FF2B5EF4-FFF2-40B4-BE49-F238E27FC236}">
                <a16:creationId xmlns:a16="http://schemas.microsoft.com/office/drawing/2014/main" id="{233992A4-B488-0248-847C-5A11F4CAF9FB}"/>
              </a:ext>
            </a:extLst>
          </p:cNvPr>
          <p:cNvSpPr/>
          <p:nvPr/>
        </p:nvSpPr>
        <p:spPr>
          <a:xfrm>
            <a:off x="491725" y="2175540"/>
            <a:ext cx="8652275" cy="3970318"/>
          </a:xfrm>
          <a:prstGeom prst="rect">
            <a:avLst/>
          </a:prstGeom>
        </p:spPr>
        <p:txBody>
          <a:bodyPr wrap="square">
            <a:spAutoFit/>
          </a:bodyPr>
          <a:lstStyle/>
          <a:p>
            <a:r>
              <a:rPr lang="en-GB" sz="1400" dirty="0">
                <a:solidFill>
                  <a:srgbClr val="000000"/>
                </a:solidFill>
                <a:latin typeface="-webkit-standard"/>
              </a:rPr>
              <a:t>2: EDUCATION</a:t>
            </a:r>
          </a:p>
          <a:p>
            <a:br>
              <a:rPr lang="en-GB" sz="1400" dirty="0">
                <a:solidFill>
                  <a:srgbClr val="000000"/>
                </a:solidFill>
                <a:latin typeface="-webkit-standard"/>
              </a:rPr>
            </a:br>
            <a:r>
              <a:rPr lang="en-GB" sz="1400" dirty="0">
                <a:solidFill>
                  <a:srgbClr val="000000"/>
                </a:solidFill>
                <a:latin typeface="-webkit-standard"/>
              </a:rPr>
              <a:t>* Teach young children the value of cooking and avoiding food waste</a:t>
            </a:r>
          </a:p>
          <a:p>
            <a:endParaRPr lang="en-GB" sz="1400" dirty="0">
              <a:solidFill>
                <a:srgbClr val="000000"/>
              </a:solidFill>
              <a:latin typeface="-webkit-standard"/>
            </a:endParaRPr>
          </a:p>
          <a:p>
            <a:r>
              <a:rPr lang="en-GB" sz="1400" dirty="0">
                <a:solidFill>
                  <a:srgbClr val="000000"/>
                </a:solidFill>
                <a:latin typeface="-webkit-standard"/>
              </a:rPr>
              <a:t>* Simple changes to the curriculum could allow waste reduction to be covered in a range of subjects. </a:t>
            </a:r>
          </a:p>
          <a:p>
            <a:r>
              <a:rPr lang="en-GB" sz="1400" dirty="0">
                <a:solidFill>
                  <a:srgbClr val="000000"/>
                </a:solidFill>
                <a:latin typeface="-webkit-standard"/>
              </a:rPr>
              <a:t>(For example, rather than teaching children how to 'cross stitch', teach them how to sew and repair socks and T shirts) </a:t>
            </a:r>
          </a:p>
          <a:p>
            <a:endParaRPr lang="en-GB" sz="1400" dirty="0">
              <a:solidFill>
                <a:srgbClr val="000000"/>
              </a:solidFill>
              <a:latin typeface="-webkit-standard"/>
            </a:endParaRPr>
          </a:p>
          <a:p>
            <a:endParaRPr lang="en-GB" sz="1400" dirty="0">
              <a:solidFill>
                <a:srgbClr val="000000"/>
              </a:solidFill>
              <a:latin typeface="-webkit-standard"/>
            </a:endParaRPr>
          </a:p>
          <a:p>
            <a:r>
              <a:rPr lang="en-GB" sz="1400" dirty="0">
                <a:solidFill>
                  <a:srgbClr val="000000"/>
                </a:solidFill>
                <a:latin typeface="-webkit-standard"/>
              </a:rPr>
              <a:t>3: SIMPLE, PRACTICAL CHANGES</a:t>
            </a:r>
          </a:p>
          <a:p>
            <a:endParaRPr lang="en-GB" sz="1400" dirty="0">
              <a:solidFill>
                <a:srgbClr val="000000"/>
              </a:solidFill>
              <a:latin typeface="-webkit-standard"/>
            </a:endParaRPr>
          </a:p>
          <a:p>
            <a:r>
              <a:rPr lang="en-GB" sz="1400" dirty="0">
                <a:solidFill>
                  <a:srgbClr val="000000"/>
                </a:solidFill>
                <a:latin typeface="-webkit-standard"/>
              </a:rPr>
              <a:t>* Wiltshire Council to lead the way with encouraging the use of recyclable coffee cups</a:t>
            </a:r>
          </a:p>
          <a:p>
            <a:endParaRPr lang="en-GB" sz="1400" dirty="0">
              <a:solidFill>
                <a:srgbClr val="000000"/>
              </a:solidFill>
              <a:latin typeface="-webkit-standard"/>
            </a:endParaRPr>
          </a:p>
          <a:p>
            <a:r>
              <a:rPr lang="en-GB" sz="1400" dirty="0">
                <a:solidFill>
                  <a:srgbClr val="000000"/>
                </a:solidFill>
                <a:latin typeface="-webkit-standard"/>
              </a:rPr>
              <a:t>* More water fountains (pedal or sensor operated)</a:t>
            </a:r>
          </a:p>
          <a:p>
            <a:endParaRPr lang="en-GB" sz="1400" dirty="0">
              <a:solidFill>
                <a:srgbClr val="000000"/>
              </a:solidFill>
              <a:latin typeface="-webkit-standard"/>
            </a:endParaRPr>
          </a:p>
          <a:p>
            <a:r>
              <a:rPr lang="en-GB" sz="1400" dirty="0">
                <a:solidFill>
                  <a:srgbClr val="000000"/>
                </a:solidFill>
                <a:latin typeface="-webkit-standard"/>
              </a:rPr>
              <a:t>* Maps and info about recycling (as above)</a:t>
            </a:r>
          </a:p>
          <a:p>
            <a:endParaRPr lang="en-GB" sz="1400" dirty="0">
              <a:solidFill>
                <a:srgbClr val="000000"/>
              </a:solidFill>
              <a:latin typeface="-webkit-standard"/>
            </a:endParaRPr>
          </a:p>
          <a:p>
            <a:r>
              <a:rPr lang="en-GB" sz="1400" dirty="0">
                <a:solidFill>
                  <a:srgbClr val="000000"/>
                </a:solidFill>
                <a:latin typeface="-webkit-standard"/>
              </a:rPr>
              <a:t>*Encourage the use of recyclable materials (e.g. bottles). This could lead to a higher 'waste rating' score.</a:t>
            </a:r>
            <a:endParaRPr lang="en-GB" sz="1400" b="0" i="0" u="none" strike="noStrike" dirty="0">
              <a:solidFill>
                <a:srgbClr val="000000"/>
              </a:solidFill>
              <a:effectLst/>
              <a:latin typeface="-webkit-standard"/>
            </a:endParaRPr>
          </a:p>
        </p:txBody>
      </p:sp>
    </p:spTree>
    <p:extLst>
      <p:ext uri="{BB962C8B-B14F-4D97-AF65-F5344CB8AC3E}">
        <p14:creationId xmlns:p14="http://schemas.microsoft.com/office/powerpoint/2010/main" val="2793410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0332-45F6-4A18-8381-2F90FF1EA4D1}"/>
              </a:ext>
            </a:extLst>
          </p:cNvPr>
          <p:cNvSpPr>
            <a:spLocks noGrp="1"/>
          </p:cNvSpPr>
          <p:nvPr>
            <p:ph type="ctrTitle"/>
          </p:nvPr>
        </p:nvSpPr>
        <p:spPr>
          <a:xfrm>
            <a:off x="2007780" y="339288"/>
            <a:ext cx="6045651" cy="425634"/>
          </a:xfrm>
        </p:spPr>
        <p:txBody>
          <a:bodyPr/>
          <a:lstStyle/>
          <a:p>
            <a:pPr algn="ctr"/>
            <a:r>
              <a:rPr lang="en-GB" sz="2000" dirty="0"/>
              <a:t>Young People’s RECOVERY PLAN WORKSHOP </a:t>
            </a:r>
          </a:p>
        </p:txBody>
      </p:sp>
      <p:sp>
        <p:nvSpPr>
          <p:cNvPr id="3" name="Subtitle 2">
            <a:extLst>
              <a:ext uri="{FF2B5EF4-FFF2-40B4-BE49-F238E27FC236}">
                <a16:creationId xmlns:a16="http://schemas.microsoft.com/office/drawing/2014/main" id="{B626D645-B596-4F58-842D-B4F74F9D5F03}"/>
              </a:ext>
            </a:extLst>
          </p:cNvPr>
          <p:cNvSpPr>
            <a:spLocks noGrp="1"/>
          </p:cNvSpPr>
          <p:nvPr>
            <p:ph type="subTitle" idx="1"/>
          </p:nvPr>
        </p:nvSpPr>
        <p:spPr>
          <a:xfrm>
            <a:off x="4057690" y="1232077"/>
            <a:ext cx="2385054" cy="328049"/>
          </a:xfrm>
        </p:spPr>
        <p:txBody>
          <a:bodyPr>
            <a:noAutofit/>
          </a:bodyPr>
          <a:lstStyle/>
          <a:p>
            <a:pPr algn="ctr"/>
            <a:r>
              <a:rPr lang="en-GB" sz="1600" dirty="0"/>
              <a:t>Food</a:t>
            </a:r>
          </a:p>
        </p:txBody>
      </p:sp>
      <p:pic>
        <p:nvPicPr>
          <p:cNvPr id="5" name="Picture 4" descr="A picture containing food&#10;&#10;Description automatically generated">
            <a:extLst>
              <a:ext uri="{FF2B5EF4-FFF2-40B4-BE49-F238E27FC236}">
                <a16:creationId xmlns:a16="http://schemas.microsoft.com/office/drawing/2014/main"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7" name="Subtitle 2">
            <a:extLst>
              <a:ext uri="{FF2B5EF4-FFF2-40B4-BE49-F238E27FC236}">
                <a16:creationId xmlns:a16="http://schemas.microsoft.com/office/drawing/2014/main" id="{B626D645-B596-4F58-842D-B4F74F9D5F03}"/>
              </a:ext>
            </a:extLst>
          </p:cNvPr>
          <p:cNvSpPr txBox="1">
            <a:spLocks/>
          </p:cNvSpPr>
          <p:nvPr/>
        </p:nvSpPr>
        <p:spPr>
          <a:xfrm>
            <a:off x="4148141" y="917322"/>
            <a:ext cx="1887026" cy="328049"/>
          </a:xfrm>
          <a:prstGeom prst="rect">
            <a:avLst/>
          </a:prstGeom>
        </p:spPr>
        <p:txBody>
          <a:bodyPr vert="horz" lIns="91440" tIns="45720" rIns="91440" bIns="45720" rtlCol="0" anchor="t">
            <a:normAutofit fontScale="850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200" dirty="0"/>
              <a:t>Thursday 12</a:t>
            </a:r>
            <a:r>
              <a:rPr lang="en-GB" sz="1200" baseline="30000" dirty="0"/>
              <a:t>th</a:t>
            </a:r>
            <a:r>
              <a:rPr lang="en-GB" sz="1200" dirty="0"/>
              <a:t> November 2020</a:t>
            </a:r>
          </a:p>
        </p:txBody>
      </p:sp>
      <p:sp>
        <p:nvSpPr>
          <p:cNvPr id="8" name="Subtitle 2">
            <a:extLst>
              <a:ext uri="{FF2B5EF4-FFF2-40B4-BE49-F238E27FC236}">
                <a16:creationId xmlns:a16="http://schemas.microsoft.com/office/drawing/2014/main" id="{B626D645-B596-4F58-842D-B4F74F9D5F03}"/>
              </a:ext>
            </a:extLst>
          </p:cNvPr>
          <p:cNvSpPr txBox="1">
            <a:spLocks/>
          </p:cNvSpPr>
          <p:nvPr/>
        </p:nvSpPr>
        <p:spPr>
          <a:xfrm>
            <a:off x="307272" y="1947342"/>
            <a:ext cx="8345003" cy="4159168"/>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a:buFont typeface="+mj-lt"/>
              <a:buAutoNum type="arabicPeriod"/>
            </a:pPr>
            <a:endParaRPr lang="en-GB" dirty="0"/>
          </a:p>
        </p:txBody>
      </p:sp>
      <p:sp>
        <p:nvSpPr>
          <p:cNvPr id="4" name="Rectangle 3">
            <a:extLst>
              <a:ext uri="{FF2B5EF4-FFF2-40B4-BE49-F238E27FC236}">
                <a16:creationId xmlns:a16="http://schemas.microsoft.com/office/drawing/2014/main" id="{A6D68C7C-25F8-FD40-A460-5865C736DFD9}"/>
              </a:ext>
            </a:extLst>
          </p:cNvPr>
          <p:cNvSpPr/>
          <p:nvPr/>
        </p:nvSpPr>
        <p:spPr>
          <a:xfrm>
            <a:off x="491725" y="1952492"/>
            <a:ext cx="7649059" cy="646331"/>
          </a:xfrm>
          <a:prstGeom prst="rect">
            <a:avLst/>
          </a:prstGeom>
        </p:spPr>
        <p:txBody>
          <a:bodyPr wrap="square">
            <a:spAutoFit/>
          </a:bodyPr>
          <a:lstStyle/>
          <a:p>
            <a:br>
              <a:rPr lang="en-GB" dirty="0"/>
            </a:br>
            <a:endParaRPr lang="en-US" dirty="0"/>
          </a:p>
        </p:txBody>
      </p:sp>
      <p:sp>
        <p:nvSpPr>
          <p:cNvPr id="6" name="Rectangle 5">
            <a:extLst>
              <a:ext uri="{FF2B5EF4-FFF2-40B4-BE49-F238E27FC236}">
                <a16:creationId xmlns:a16="http://schemas.microsoft.com/office/drawing/2014/main" id="{233992A4-B488-0248-847C-5A11F4CAF9FB}"/>
              </a:ext>
            </a:extLst>
          </p:cNvPr>
          <p:cNvSpPr/>
          <p:nvPr/>
        </p:nvSpPr>
        <p:spPr>
          <a:xfrm>
            <a:off x="407643" y="2027281"/>
            <a:ext cx="7107254" cy="4401205"/>
          </a:xfrm>
          <a:prstGeom prst="rect">
            <a:avLst/>
          </a:prstGeom>
        </p:spPr>
        <p:txBody>
          <a:bodyPr wrap="square">
            <a:spAutoFit/>
          </a:bodyPr>
          <a:lstStyle/>
          <a:p>
            <a:pPr marL="285750" indent="-285750">
              <a:buFont typeface="Arial" panose="020B0604020202020204" pitchFamily="34" charset="0"/>
              <a:buChar char="•"/>
            </a:pPr>
            <a:r>
              <a:rPr lang="en-GB" sz="1400" dirty="0"/>
              <a:t>There needs to be a change on food wrapping, moving away from single use plastics and towards recyclable, reusable packaging - there are sorting implications for this through the recycling centres but more action to reduce waste and make it clear to people what could or couldn't be recycled would be beneficial</a:t>
            </a:r>
            <a:br>
              <a:rPr lang="en-GB" sz="1400" dirty="0"/>
            </a:br>
            <a:endParaRPr lang="en-GB" sz="1400" dirty="0"/>
          </a:p>
          <a:p>
            <a:pPr marL="285750" indent="-285750">
              <a:buFont typeface="Arial" panose="020B0604020202020204" pitchFamily="34" charset="0"/>
              <a:buChar char="•"/>
            </a:pPr>
            <a:r>
              <a:rPr lang="en-GB" sz="1400" dirty="0"/>
              <a:t>Targeting particular supermarkets could be one way forward</a:t>
            </a:r>
          </a:p>
          <a:p>
            <a:endParaRPr lang="en-GB" sz="1400" dirty="0"/>
          </a:p>
          <a:p>
            <a:pPr marL="285750" indent="-285750">
              <a:buFont typeface="Arial" panose="020B0604020202020204" pitchFamily="34" charset="0"/>
              <a:buChar char="•"/>
            </a:pPr>
            <a:r>
              <a:rPr lang="en-GB" sz="1400" dirty="0"/>
              <a:t>There was a feeling that local shops, independent outlets like farm shops could be used more and people encouraged to use them, as well as to buy local, seasonal and organic food</a:t>
            </a:r>
          </a:p>
          <a:p>
            <a:endParaRPr lang="en-GB" sz="1400" dirty="0"/>
          </a:p>
          <a:p>
            <a:pPr marL="285750" indent="-285750">
              <a:buFont typeface="Arial" panose="020B0604020202020204" pitchFamily="34" charset="0"/>
              <a:buChar char="•"/>
            </a:pPr>
            <a:r>
              <a:rPr lang="en-GB" sz="1400" dirty="0"/>
              <a:t>Education needs to be a big part of this and it was suggested that the council could help with this as well as helping to promote local Wiltshire businesses</a:t>
            </a:r>
          </a:p>
          <a:p>
            <a:endParaRPr lang="en-GB" sz="1400" dirty="0"/>
          </a:p>
          <a:p>
            <a:pPr marL="285750" indent="-285750">
              <a:buFont typeface="Arial" panose="020B0604020202020204" pitchFamily="34" charset="0"/>
              <a:buChar char="•"/>
            </a:pPr>
            <a:r>
              <a:rPr lang="en-GB" sz="1400" dirty="0"/>
              <a:t>The idea of a 'green tick' system came up that maybe the council could endorse - it could run a bit like a hygiene scoring system - more ticks you get - the more environmentally friendly your food is</a:t>
            </a:r>
          </a:p>
          <a:p>
            <a:endParaRPr lang="en-GB" sz="1400" dirty="0"/>
          </a:p>
          <a:p>
            <a:pPr marL="285750" indent="-285750">
              <a:buFont typeface="Arial" panose="020B0604020202020204" pitchFamily="34" charset="0"/>
              <a:buChar char="•"/>
            </a:pPr>
            <a:r>
              <a:rPr lang="en-GB" sz="1400" dirty="0"/>
              <a:t>Local grower markets could be encouraged and supported by the council</a:t>
            </a:r>
          </a:p>
        </p:txBody>
      </p:sp>
    </p:spTree>
    <p:extLst>
      <p:ext uri="{BB962C8B-B14F-4D97-AF65-F5344CB8AC3E}">
        <p14:creationId xmlns:p14="http://schemas.microsoft.com/office/powerpoint/2010/main" val="1464901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0332-45F6-4A18-8381-2F90FF1EA4D1}"/>
              </a:ext>
            </a:extLst>
          </p:cNvPr>
          <p:cNvSpPr>
            <a:spLocks noGrp="1"/>
          </p:cNvSpPr>
          <p:nvPr>
            <p:ph type="ctrTitle"/>
          </p:nvPr>
        </p:nvSpPr>
        <p:spPr>
          <a:xfrm>
            <a:off x="2007780" y="339288"/>
            <a:ext cx="6045651" cy="425634"/>
          </a:xfrm>
        </p:spPr>
        <p:txBody>
          <a:bodyPr/>
          <a:lstStyle/>
          <a:p>
            <a:pPr algn="ctr"/>
            <a:r>
              <a:rPr lang="en-GB" sz="2000" dirty="0"/>
              <a:t>Young People’s RECOVERY PLAN WORKSHOP </a:t>
            </a:r>
          </a:p>
        </p:txBody>
      </p:sp>
      <p:sp>
        <p:nvSpPr>
          <p:cNvPr id="3" name="Subtitle 2">
            <a:extLst>
              <a:ext uri="{FF2B5EF4-FFF2-40B4-BE49-F238E27FC236}">
                <a16:creationId xmlns:a16="http://schemas.microsoft.com/office/drawing/2014/main" id="{B626D645-B596-4F58-842D-B4F74F9D5F03}"/>
              </a:ext>
            </a:extLst>
          </p:cNvPr>
          <p:cNvSpPr>
            <a:spLocks noGrp="1"/>
          </p:cNvSpPr>
          <p:nvPr>
            <p:ph type="subTitle" idx="1"/>
          </p:nvPr>
        </p:nvSpPr>
        <p:spPr>
          <a:xfrm>
            <a:off x="4057690" y="1232077"/>
            <a:ext cx="2385054" cy="328049"/>
          </a:xfrm>
        </p:spPr>
        <p:txBody>
          <a:bodyPr>
            <a:noAutofit/>
          </a:bodyPr>
          <a:lstStyle/>
          <a:p>
            <a:pPr algn="ctr"/>
            <a:r>
              <a:rPr lang="en-GB" sz="1600" dirty="0"/>
              <a:t>Energy</a:t>
            </a:r>
          </a:p>
        </p:txBody>
      </p:sp>
      <p:pic>
        <p:nvPicPr>
          <p:cNvPr id="5" name="Picture 4" descr="A picture containing food&#10;&#10;Description automatically generated">
            <a:extLst>
              <a:ext uri="{FF2B5EF4-FFF2-40B4-BE49-F238E27FC236}">
                <a16:creationId xmlns:a16="http://schemas.microsoft.com/office/drawing/2014/main"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7" name="Subtitle 2">
            <a:extLst>
              <a:ext uri="{FF2B5EF4-FFF2-40B4-BE49-F238E27FC236}">
                <a16:creationId xmlns:a16="http://schemas.microsoft.com/office/drawing/2014/main" id="{B626D645-B596-4F58-842D-B4F74F9D5F03}"/>
              </a:ext>
            </a:extLst>
          </p:cNvPr>
          <p:cNvSpPr txBox="1">
            <a:spLocks/>
          </p:cNvSpPr>
          <p:nvPr/>
        </p:nvSpPr>
        <p:spPr>
          <a:xfrm>
            <a:off x="4148141" y="917322"/>
            <a:ext cx="1887026" cy="328049"/>
          </a:xfrm>
          <a:prstGeom prst="rect">
            <a:avLst/>
          </a:prstGeom>
        </p:spPr>
        <p:txBody>
          <a:bodyPr vert="horz" lIns="91440" tIns="45720" rIns="91440" bIns="45720" rtlCol="0" anchor="t">
            <a:normAutofit fontScale="850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200" dirty="0"/>
              <a:t>Thursday 12</a:t>
            </a:r>
            <a:r>
              <a:rPr lang="en-GB" sz="1200" baseline="30000" dirty="0"/>
              <a:t>th</a:t>
            </a:r>
            <a:r>
              <a:rPr lang="en-GB" sz="1200" dirty="0"/>
              <a:t> November 2020</a:t>
            </a:r>
          </a:p>
        </p:txBody>
      </p:sp>
      <p:sp>
        <p:nvSpPr>
          <p:cNvPr id="8" name="Subtitle 2">
            <a:extLst>
              <a:ext uri="{FF2B5EF4-FFF2-40B4-BE49-F238E27FC236}">
                <a16:creationId xmlns:a16="http://schemas.microsoft.com/office/drawing/2014/main" id="{B626D645-B596-4F58-842D-B4F74F9D5F03}"/>
              </a:ext>
            </a:extLst>
          </p:cNvPr>
          <p:cNvSpPr txBox="1">
            <a:spLocks/>
          </p:cNvSpPr>
          <p:nvPr/>
        </p:nvSpPr>
        <p:spPr>
          <a:xfrm>
            <a:off x="307272" y="1947342"/>
            <a:ext cx="8345003" cy="4159168"/>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a:buFont typeface="+mj-lt"/>
              <a:buAutoNum type="arabicPeriod"/>
            </a:pPr>
            <a:endParaRPr lang="en-GB" dirty="0"/>
          </a:p>
        </p:txBody>
      </p:sp>
      <p:sp>
        <p:nvSpPr>
          <p:cNvPr id="4" name="Rectangle 3">
            <a:extLst>
              <a:ext uri="{FF2B5EF4-FFF2-40B4-BE49-F238E27FC236}">
                <a16:creationId xmlns:a16="http://schemas.microsoft.com/office/drawing/2014/main" id="{A6D68C7C-25F8-FD40-A460-5865C736DFD9}"/>
              </a:ext>
            </a:extLst>
          </p:cNvPr>
          <p:cNvSpPr/>
          <p:nvPr/>
        </p:nvSpPr>
        <p:spPr>
          <a:xfrm>
            <a:off x="491725" y="1952492"/>
            <a:ext cx="7649059" cy="646331"/>
          </a:xfrm>
          <a:prstGeom prst="rect">
            <a:avLst/>
          </a:prstGeom>
        </p:spPr>
        <p:txBody>
          <a:bodyPr wrap="square">
            <a:spAutoFit/>
          </a:bodyPr>
          <a:lstStyle/>
          <a:p>
            <a:br>
              <a:rPr lang="en-GB" dirty="0"/>
            </a:br>
            <a:endParaRPr lang="en-US" dirty="0"/>
          </a:p>
        </p:txBody>
      </p:sp>
      <p:sp>
        <p:nvSpPr>
          <p:cNvPr id="9" name="Rectangle 8">
            <a:extLst>
              <a:ext uri="{FF2B5EF4-FFF2-40B4-BE49-F238E27FC236}">
                <a16:creationId xmlns:a16="http://schemas.microsoft.com/office/drawing/2014/main" id="{F584BEA6-17EF-D54D-BF4E-0674A2DDA297}"/>
              </a:ext>
            </a:extLst>
          </p:cNvPr>
          <p:cNvSpPr/>
          <p:nvPr/>
        </p:nvSpPr>
        <p:spPr>
          <a:xfrm>
            <a:off x="407643" y="2181169"/>
            <a:ext cx="6770923" cy="3385542"/>
          </a:xfrm>
          <a:prstGeom prst="rect">
            <a:avLst/>
          </a:prstGeom>
        </p:spPr>
        <p:txBody>
          <a:bodyPr wrap="square">
            <a:spAutoFit/>
          </a:bodyPr>
          <a:lstStyle/>
          <a:p>
            <a:pPr marL="342900" indent="-342900">
              <a:buFont typeface="+mj-lt"/>
              <a:buAutoNum type="arabicPeriod"/>
            </a:pPr>
            <a:r>
              <a:rPr lang="en-GB" sz="1400" dirty="0">
                <a:solidFill>
                  <a:srgbClr val="000000"/>
                </a:solidFill>
                <a:latin typeface="Calibri" panose="020F0502020204030204" pitchFamily="34" charset="0"/>
              </a:rPr>
              <a:t>Leafletting homes for direct messaging on gas replacement, greener energy, LEDs</a:t>
            </a:r>
          </a:p>
          <a:p>
            <a:pPr marL="342900" indent="-342900">
              <a:buFont typeface="+mj-lt"/>
              <a:buAutoNum type="arabicPeriod"/>
            </a:pPr>
            <a:r>
              <a:rPr lang="en-GB" sz="1400" dirty="0">
                <a:solidFill>
                  <a:srgbClr val="000000"/>
                </a:solidFill>
                <a:latin typeface="Calibri" panose="020F0502020204030204" pitchFamily="34" charset="0"/>
              </a:rPr>
              <a:t>Have a programme of reductions over time, say 20% in next 2 years for everyone. To be measured somehow</a:t>
            </a:r>
          </a:p>
          <a:p>
            <a:pPr marL="342900" indent="-342900">
              <a:buFont typeface="+mj-lt"/>
              <a:buAutoNum type="arabicPeriod"/>
            </a:pPr>
            <a:r>
              <a:rPr lang="en-GB" sz="1400" dirty="0">
                <a:solidFill>
                  <a:srgbClr val="000000"/>
                </a:solidFill>
                <a:latin typeface="Calibri" panose="020F0502020204030204" pitchFamily="34" charset="0"/>
              </a:rPr>
              <a:t>Know what energy we need and have extended targets for renewable energy in the County.</a:t>
            </a:r>
          </a:p>
          <a:p>
            <a:pPr marL="342900" indent="-342900">
              <a:buFont typeface="+mj-lt"/>
              <a:buAutoNum type="arabicPeriod"/>
            </a:pPr>
            <a:r>
              <a:rPr lang="en-GB" sz="1400" dirty="0">
                <a:solidFill>
                  <a:srgbClr val="000000"/>
                </a:solidFill>
                <a:latin typeface="Calibri" panose="020F0502020204030204" pitchFamily="34" charset="0"/>
              </a:rPr>
              <a:t>What about wind and water energy? These other technologies need to be pushed further.</a:t>
            </a:r>
          </a:p>
          <a:p>
            <a:pPr marL="342900" indent="-342900">
              <a:buFont typeface="+mj-lt"/>
              <a:buAutoNum type="arabicPeriod"/>
            </a:pPr>
            <a:r>
              <a:rPr lang="en-GB" sz="1400" dirty="0">
                <a:solidFill>
                  <a:srgbClr val="000000"/>
                </a:solidFill>
                <a:latin typeface="Calibri" panose="020F0502020204030204" pitchFamily="34" charset="0"/>
              </a:rPr>
              <a:t>If heat pumps have recommendations and be prepared to ask searching questions of supplier. Help needed on standard questions. Consider  issuing leaflets to households.</a:t>
            </a:r>
          </a:p>
          <a:p>
            <a:pPr marL="342900" indent="-342900">
              <a:buFont typeface="+mj-lt"/>
              <a:buAutoNum type="arabicPeriod"/>
            </a:pPr>
            <a:r>
              <a:rPr lang="en-GB" sz="1400" dirty="0">
                <a:solidFill>
                  <a:srgbClr val="000000"/>
                </a:solidFill>
                <a:latin typeface="Calibri" panose="020F0502020204030204" pitchFamily="34" charset="0"/>
              </a:rPr>
              <a:t>Council to install solar on all properties and possibly wind in bigger property (land area)</a:t>
            </a:r>
          </a:p>
          <a:p>
            <a:pPr marL="342900" indent="-342900">
              <a:buFont typeface="+mj-lt"/>
              <a:buAutoNum type="arabicPeriod"/>
            </a:pPr>
            <a:r>
              <a:rPr lang="en-GB" sz="1400" dirty="0">
                <a:solidFill>
                  <a:srgbClr val="000000"/>
                </a:solidFill>
                <a:latin typeface="Calibri" panose="020F0502020204030204" pitchFamily="34" charset="0"/>
              </a:rPr>
              <a:t>More solar support for schools- Advice needed how to do that? WCA to help advise?</a:t>
            </a:r>
          </a:p>
          <a:p>
            <a:pPr marL="342900" indent="-342900">
              <a:buFont typeface="+mj-lt"/>
              <a:buAutoNum type="arabicPeriod"/>
            </a:pPr>
            <a:r>
              <a:rPr lang="en-GB" sz="1400" dirty="0">
                <a:solidFill>
                  <a:srgbClr val="000000"/>
                </a:solidFill>
                <a:latin typeface="Calibri" panose="020F0502020204030204" pitchFamily="34" charset="0"/>
              </a:rPr>
              <a:t>Do tours of schools and colleges to give talks on why and how to deal with climate change. Who to do?</a:t>
            </a:r>
          </a:p>
          <a:p>
            <a:r>
              <a:rPr lang="en-GB" dirty="0">
                <a:solidFill>
                  <a:srgbClr val="000000"/>
                </a:solidFill>
                <a:latin typeface="Calibri" panose="020F0502020204030204" pitchFamily="34" charset="0"/>
              </a:rPr>
              <a:t> </a:t>
            </a:r>
          </a:p>
        </p:txBody>
      </p:sp>
    </p:spTree>
    <p:extLst>
      <p:ext uri="{BB962C8B-B14F-4D97-AF65-F5344CB8AC3E}">
        <p14:creationId xmlns:p14="http://schemas.microsoft.com/office/powerpoint/2010/main" val="3567472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0332-45F6-4A18-8381-2F90FF1EA4D1}"/>
              </a:ext>
            </a:extLst>
          </p:cNvPr>
          <p:cNvSpPr>
            <a:spLocks noGrp="1"/>
          </p:cNvSpPr>
          <p:nvPr>
            <p:ph type="ctrTitle"/>
          </p:nvPr>
        </p:nvSpPr>
        <p:spPr>
          <a:xfrm>
            <a:off x="2007780" y="339288"/>
            <a:ext cx="6045651" cy="425634"/>
          </a:xfrm>
        </p:spPr>
        <p:txBody>
          <a:bodyPr/>
          <a:lstStyle/>
          <a:p>
            <a:pPr algn="ctr"/>
            <a:r>
              <a:rPr lang="en-GB" sz="2000" dirty="0"/>
              <a:t>Young People’s RECOVERY PLAN WORKSHOP </a:t>
            </a:r>
          </a:p>
        </p:txBody>
      </p:sp>
      <p:sp>
        <p:nvSpPr>
          <p:cNvPr id="3" name="Subtitle 2">
            <a:extLst>
              <a:ext uri="{FF2B5EF4-FFF2-40B4-BE49-F238E27FC236}">
                <a16:creationId xmlns:a16="http://schemas.microsoft.com/office/drawing/2014/main" id="{B626D645-B596-4F58-842D-B4F74F9D5F03}"/>
              </a:ext>
            </a:extLst>
          </p:cNvPr>
          <p:cNvSpPr>
            <a:spLocks noGrp="1"/>
          </p:cNvSpPr>
          <p:nvPr>
            <p:ph type="subTitle" idx="1"/>
          </p:nvPr>
        </p:nvSpPr>
        <p:spPr>
          <a:xfrm>
            <a:off x="3468414" y="1232077"/>
            <a:ext cx="2974330" cy="328049"/>
          </a:xfrm>
        </p:spPr>
        <p:txBody>
          <a:bodyPr>
            <a:noAutofit/>
          </a:bodyPr>
          <a:lstStyle/>
          <a:p>
            <a:pPr algn="ctr"/>
            <a:r>
              <a:rPr lang="en-GB" sz="1600" dirty="0"/>
              <a:t>How to bring about change</a:t>
            </a:r>
          </a:p>
        </p:txBody>
      </p:sp>
      <p:pic>
        <p:nvPicPr>
          <p:cNvPr id="5" name="Picture 4" descr="A picture containing food&#10;&#10;Description automatically generated">
            <a:extLst>
              <a:ext uri="{FF2B5EF4-FFF2-40B4-BE49-F238E27FC236}">
                <a16:creationId xmlns:a16="http://schemas.microsoft.com/office/drawing/2014/main"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7" name="Subtitle 2">
            <a:extLst>
              <a:ext uri="{FF2B5EF4-FFF2-40B4-BE49-F238E27FC236}">
                <a16:creationId xmlns:a16="http://schemas.microsoft.com/office/drawing/2014/main" id="{B626D645-B596-4F58-842D-B4F74F9D5F03}"/>
              </a:ext>
            </a:extLst>
          </p:cNvPr>
          <p:cNvSpPr txBox="1">
            <a:spLocks/>
          </p:cNvSpPr>
          <p:nvPr/>
        </p:nvSpPr>
        <p:spPr>
          <a:xfrm>
            <a:off x="4148141" y="917322"/>
            <a:ext cx="1887026" cy="328049"/>
          </a:xfrm>
          <a:prstGeom prst="rect">
            <a:avLst/>
          </a:prstGeom>
        </p:spPr>
        <p:txBody>
          <a:bodyPr vert="horz" lIns="91440" tIns="45720" rIns="91440" bIns="45720" rtlCol="0" anchor="t">
            <a:normAutofit fontScale="850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200" dirty="0"/>
              <a:t>Thursday 12</a:t>
            </a:r>
            <a:r>
              <a:rPr lang="en-GB" sz="1200" baseline="30000" dirty="0"/>
              <a:t>th</a:t>
            </a:r>
            <a:r>
              <a:rPr lang="en-GB" sz="1200" dirty="0"/>
              <a:t> November 2020</a:t>
            </a:r>
          </a:p>
        </p:txBody>
      </p:sp>
      <p:sp>
        <p:nvSpPr>
          <p:cNvPr id="8" name="Subtitle 2">
            <a:extLst>
              <a:ext uri="{FF2B5EF4-FFF2-40B4-BE49-F238E27FC236}">
                <a16:creationId xmlns:a16="http://schemas.microsoft.com/office/drawing/2014/main" id="{B626D645-B596-4F58-842D-B4F74F9D5F03}"/>
              </a:ext>
            </a:extLst>
          </p:cNvPr>
          <p:cNvSpPr txBox="1">
            <a:spLocks/>
          </p:cNvSpPr>
          <p:nvPr/>
        </p:nvSpPr>
        <p:spPr>
          <a:xfrm>
            <a:off x="307272" y="1947342"/>
            <a:ext cx="8345003" cy="4159168"/>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a:buFont typeface="+mj-lt"/>
              <a:buAutoNum type="arabicPeriod"/>
            </a:pPr>
            <a:endParaRPr lang="en-GB" dirty="0"/>
          </a:p>
        </p:txBody>
      </p:sp>
      <p:sp>
        <p:nvSpPr>
          <p:cNvPr id="4" name="Rectangle 3">
            <a:extLst>
              <a:ext uri="{FF2B5EF4-FFF2-40B4-BE49-F238E27FC236}">
                <a16:creationId xmlns:a16="http://schemas.microsoft.com/office/drawing/2014/main" id="{A6D68C7C-25F8-FD40-A460-5865C736DFD9}"/>
              </a:ext>
            </a:extLst>
          </p:cNvPr>
          <p:cNvSpPr/>
          <p:nvPr/>
        </p:nvSpPr>
        <p:spPr>
          <a:xfrm>
            <a:off x="404372" y="2214449"/>
            <a:ext cx="7649059" cy="3970318"/>
          </a:xfrm>
          <a:prstGeom prst="rect">
            <a:avLst/>
          </a:prstGeom>
        </p:spPr>
        <p:txBody>
          <a:bodyPr wrap="square">
            <a:spAutoFit/>
          </a:bodyPr>
          <a:lstStyle/>
          <a:p>
            <a:r>
              <a:rPr lang="en-GB" sz="1400" dirty="0"/>
              <a:t>QUESTION 1 - WHAT IS THE BIGGEST OPPORTUNITY TO ADDRESS CLIMATE CHANGE IN THIS TOPIC?</a:t>
            </a:r>
          </a:p>
          <a:p>
            <a:endParaRPr lang="en-GB" sz="1400" dirty="0"/>
          </a:p>
          <a:p>
            <a:pPr marL="285750" indent="-285750">
              <a:buFont typeface="Arial" panose="020B0604020202020204" pitchFamily="34" charset="0"/>
              <a:buChar char="•"/>
            </a:pPr>
            <a:r>
              <a:rPr lang="en-GB" sz="1400" dirty="0"/>
              <a:t>Use Covid-19 as the catalyst to initiate the changes we need to see</a:t>
            </a:r>
          </a:p>
          <a:p>
            <a:endParaRPr lang="en-GB" sz="1400" dirty="0"/>
          </a:p>
          <a:p>
            <a:pPr marL="285750" indent="-285750">
              <a:buFont typeface="Arial" panose="020B0604020202020204" pitchFamily="34" charset="0"/>
              <a:buChar char="•"/>
            </a:pPr>
            <a:r>
              <a:rPr lang="en-GB" sz="1400" dirty="0"/>
              <a:t>Use the lockdowns as an opportunity for LEARNING - build on what we know and extend our knowledge</a:t>
            </a:r>
          </a:p>
          <a:p>
            <a:endParaRPr lang="en-GB" sz="1400" dirty="0"/>
          </a:p>
          <a:p>
            <a:pPr marL="285750" indent="-285750">
              <a:buFont typeface="Arial" panose="020B0604020202020204" pitchFamily="34" charset="0"/>
              <a:buChar char="•"/>
            </a:pPr>
            <a:r>
              <a:rPr lang="en-GB" sz="1400" dirty="0"/>
              <a:t>The experience of working from home - let’s learn the key lessons about what is good and not so good about WFH</a:t>
            </a:r>
          </a:p>
          <a:p>
            <a:endParaRPr lang="en-GB" sz="1400" dirty="0"/>
          </a:p>
          <a:p>
            <a:pPr marL="285750" indent="-285750">
              <a:buFont typeface="Arial" panose="020B0604020202020204" pitchFamily="34" charset="0"/>
              <a:buChar char="•"/>
            </a:pPr>
            <a:r>
              <a:rPr lang="en-GB" sz="1400" dirty="0"/>
              <a:t>Young people are engaged with politics. Now is a big opportunity to listen to young people and integrate their thoughts into policy decisions.</a:t>
            </a:r>
          </a:p>
          <a:p>
            <a:endParaRPr lang="en-GB" sz="1400" dirty="0"/>
          </a:p>
          <a:p>
            <a:pPr marL="285750" indent="-285750">
              <a:buFont typeface="Arial" panose="020B0604020202020204" pitchFamily="34" charset="0"/>
              <a:buChar char="•"/>
            </a:pPr>
            <a:r>
              <a:rPr lang="en-GB" sz="1400" dirty="0"/>
              <a:t>Youth Council Networks (?)</a:t>
            </a:r>
          </a:p>
          <a:p>
            <a:endParaRPr lang="en-GB" sz="1400" dirty="0"/>
          </a:p>
          <a:p>
            <a:pPr marL="285750" indent="-285750">
              <a:buFont typeface="Arial" panose="020B0604020202020204" pitchFamily="34" charset="0"/>
              <a:buChar char="•"/>
            </a:pPr>
            <a:r>
              <a:rPr lang="en-GB" sz="1400" dirty="0"/>
              <a:t>School children to initiate eco clubs and committees in their schools - put pressure on the adults to help them make the school more eco friendly, e.g. solar panels</a:t>
            </a:r>
          </a:p>
        </p:txBody>
      </p:sp>
    </p:spTree>
    <p:extLst>
      <p:ext uri="{BB962C8B-B14F-4D97-AF65-F5344CB8AC3E}">
        <p14:creationId xmlns:p14="http://schemas.microsoft.com/office/powerpoint/2010/main" val="2656835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0332-45F6-4A18-8381-2F90FF1EA4D1}"/>
              </a:ext>
            </a:extLst>
          </p:cNvPr>
          <p:cNvSpPr>
            <a:spLocks noGrp="1"/>
          </p:cNvSpPr>
          <p:nvPr>
            <p:ph type="ctrTitle"/>
          </p:nvPr>
        </p:nvSpPr>
        <p:spPr>
          <a:xfrm>
            <a:off x="2007780" y="339288"/>
            <a:ext cx="6045651" cy="425634"/>
          </a:xfrm>
        </p:spPr>
        <p:txBody>
          <a:bodyPr/>
          <a:lstStyle/>
          <a:p>
            <a:pPr algn="ctr"/>
            <a:r>
              <a:rPr lang="en-GB" sz="2000" dirty="0"/>
              <a:t>Young People’s RECOVERY PLAN WORKSHOP </a:t>
            </a:r>
          </a:p>
        </p:txBody>
      </p:sp>
      <p:sp>
        <p:nvSpPr>
          <p:cNvPr id="3" name="Subtitle 2">
            <a:extLst>
              <a:ext uri="{FF2B5EF4-FFF2-40B4-BE49-F238E27FC236}">
                <a16:creationId xmlns:a16="http://schemas.microsoft.com/office/drawing/2014/main" id="{B626D645-B596-4F58-842D-B4F74F9D5F03}"/>
              </a:ext>
            </a:extLst>
          </p:cNvPr>
          <p:cNvSpPr>
            <a:spLocks noGrp="1"/>
          </p:cNvSpPr>
          <p:nvPr>
            <p:ph type="subTitle" idx="1"/>
          </p:nvPr>
        </p:nvSpPr>
        <p:spPr>
          <a:xfrm>
            <a:off x="3468414" y="1232077"/>
            <a:ext cx="2974330" cy="328049"/>
          </a:xfrm>
        </p:spPr>
        <p:txBody>
          <a:bodyPr>
            <a:noAutofit/>
          </a:bodyPr>
          <a:lstStyle/>
          <a:p>
            <a:pPr algn="ctr"/>
            <a:r>
              <a:rPr lang="en-GB" sz="1600" dirty="0"/>
              <a:t>How to bring about change</a:t>
            </a:r>
          </a:p>
        </p:txBody>
      </p:sp>
      <p:pic>
        <p:nvPicPr>
          <p:cNvPr id="5" name="Picture 4" descr="A picture containing food&#10;&#10;Description automatically generated">
            <a:extLst>
              <a:ext uri="{FF2B5EF4-FFF2-40B4-BE49-F238E27FC236}">
                <a16:creationId xmlns:a16="http://schemas.microsoft.com/office/drawing/2014/main"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7" name="Subtitle 2">
            <a:extLst>
              <a:ext uri="{FF2B5EF4-FFF2-40B4-BE49-F238E27FC236}">
                <a16:creationId xmlns:a16="http://schemas.microsoft.com/office/drawing/2014/main" id="{B626D645-B596-4F58-842D-B4F74F9D5F03}"/>
              </a:ext>
            </a:extLst>
          </p:cNvPr>
          <p:cNvSpPr txBox="1">
            <a:spLocks/>
          </p:cNvSpPr>
          <p:nvPr/>
        </p:nvSpPr>
        <p:spPr>
          <a:xfrm>
            <a:off x="4148141" y="917322"/>
            <a:ext cx="1887026" cy="328049"/>
          </a:xfrm>
          <a:prstGeom prst="rect">
            <a:avLst/>
          </a:prstGeom>
        </p:spPr>
        <p:txBody>
          <a:bodyPr vert="horz" lIns="91440" tIns="45720" rIns="91440" bIns="45720" rtlCol="0" anchor="t">
            <a:normAutofit fontScale="850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200" dirty="0"/>
              <a:t>Thursday 12</a:t>
            </a:r>
            <a:r>
              <a:rPr lang="en-GB" sz="1200" baseline="30000" dirty="0"/>
              <a:t>th</a:t>
            </a:r>
            <a:r>
              <a:rPr lang="en-GB" sz="1200" dirty="0"/>
              <a:t> November 2020</a:t>
            </a:r>
          </a:p>
        </p:txBody>
      </p:sp>
      <p:sp>
        <p:nvSpPr>
          <p:cNvPr id="8" name="Subtitle 2">
            <a:extLst>
              <a:ext uri="{FF2B5EF4-FFF2-40B4-BE49-F238E27FC236}">
                <a16:creationId xmlns:a16="http://schemas.microsoft.com/office/drawing/2014/main" id="{B626D645-B596-4F58-842D-B4F74F9D5F03}"/>
              </a:ext>
            </a:extLst>
          </p:cNvPr>
          <p:cNvSpPr txBox="1">
            <a:spLocks/>
          </p:cNvSpPr>
          <p:nvPr/>
        </p:nvSpPr>
        <p:spPr>
          <a:xfrm>
            <a:off x="307272" y="1947342"/>
            <a:ext cx="8345003" cy="4159168"/>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a:buFont typeface="+mj-lt"/>
              <a:buAutoNum type="arabicPeriod"/>
            </a:pPr>
            <a:endParaRPr lang="en-GB" dirty="0"/>
          </a:p>
        </p:txBody>
      </p:sp>
      <p:sp>
        <p:nvSpPr>
          <p:cNvPr id="6" name="Rectangle 5">
            <a:extLst>
              <a:ext uri="{FF2B5EF4-FFF2-40B4-BE49-F238E27FC236}">
                <a16:creationId xmlns:a16="http://schemas.microsoft.com/office/drawing/2014/main" id="{F9226009-DC43-EB47-A57E-D639DCA6CF4F}"/>
              </a:ext>
            </a:extLst>
          </p:cNvPr>
          <p:cNvSpPr/>
          <p:nvPr/>
        </p:nvSpPr>
        <p:spPr>
          <a:xfrm>
            <a:off x="487543" y="2043957"/>
            <a:ext cx="7302218" cy="5170646"/>
          </a:xfrm>
          <a:prstGeom prst="rect">
            <a:avLst/>
          </a:prstGeom>
        </p:spPr>
        <p:txBody>
          <a:bodyPr wrap="square">
            <a:spAutoFit/>
          </a:bodyPr>
          <a:lstStyle/>
          <a:p>
            <a:r>
              <a:rPr lang="en-GB" sz="1400" dirty="0"/>
              <a:t>QUESTION 2 - WHAT DO YOU WANT WILTSHIRE COUNCIL TO DO?</a:t>
            </a:r>
          </a:p>
          <a:p>
            <a:endParaRPr lang="en-GB" sz="1400" dirty="0"/>
          </a:p>
          <a:p>
            <a:pPr>
              <a:buFont typeface="Arial" panose="020B0604020202020204" pitchFamily="34" charset="0"/>
              <a:buChar char="•"/>
            </a:pPr>
            <a:r>
              <a:rPr lang="en-GB" sz="1400" dirty="0">
                <a:solidFill>
                  <a:srgbClr val="000000"/>
                </a:solidFill>
                <a:latin typeface="-webkit-standard"/>
              </a:rPr>
              <a:t>Extend the numbers and locations of EV charging points</a:t>
            </a:r>
          </a:p>
          <a:p>
            <a:endParaRPr lang="en-GB" sz="1400" dirty="0">
              <a:solidFill>
                <a:srgbClr val="000000"/>
              </a:solidFill>
              <a:latin typeface="-webkit-standard"/>
            </a:endParaRPr>
          </a:p>
          <a:p>
            <a:pPr>
              <a:buFont typeface="Arial" panose="020B0604020202020204" pitchFamily="34" charset="0"/>
              <a:buChar char="•"/>
            </a:pPr>
            <a:r>
              <a:rPr lang="en-GB" sz="1400" dirty="0">
                <a:solidFill>
                  <a:srgbClr val="000000"/>
                </a:solidFill>
                <a:latin typeface="-webkit-standard"/>
              </a:rPr>
              <a:t>Communicate the seriousness of the crisis with residents - get the truth ‘out there’</a:t>
            </a:r>
          </a:p>
          <a:p>
            <a:pPr>
              <a:buFont typeface="Arial" panose="020B0604020202020204" pitchFamily="34" charset="0"/>
              <a:buChar char="•"/>
            </a:pPr>
            <a:endParaRPr lang="en-GB" sz="1400" dirty="0">
              <a:solidFill>
                <a:srgbClr val="000000"/>
              </a:solidFill>
              <a:latin typeface="-webkit-standard"/>
            </a:endParaRPr>
          </a:p>
          <a:p>
            <a:pPr>
              <a:buFont typeface="Arial" panose="020B0604020202020204" pitchFamily="34" charset="0"/>
              <a:buChar char="•"/>
            </a:pPr>
            <a:r>
              <a:rPr lang="en-GB" sz="1400" dirty="0">
                <a:solidFill>
                  <a:srgbClr val="000000"/>
                </a:solidFill>
                <a:latin typeface="-webkit-standard"/>
              </a:rPr>
              <a:t>Listen to the views of young people - seek out and capitalise on the CHANNELS OF COMMUNICATIONS FOR YOUNG PEOPLE</a:t>
            </a:r>
          </a:p>
          <a:p>
            <a:endParaRPr lang="en-GB" sz="1400" dirty="0">
              <a:solidFill>
                <a:srgbClr val="000000"/>
              </a:solidFill>
              <a:latin typeface="-webkit-standard"/>
            </a:endParaRPr>
          </a:p>
          <a:p>
            <a:pPr>
              <a:buFont typeface="Arial" panose="020B0604020202020204" pitchFamily="34" charset="0"/>
              <a:buChar char="•"/>
            </a:pPr>
            <a:r>
              <a:rPr lang="en-GB" sz="1400" dirty="0">
                <a:solidFill>
                  <a:srgbClr val="000000"/>
                </a:solidFill>
                <a:latin typeface="-webkit-standard"/>
              </a:rPr>
              <a:t>Hear young people’s voices - let them know they are being heard - helping them to get their views heard</a:t>
            </a:r>
          </a:p>
          <a:p>
            <a:endParaRPr lang="en-GB" sz="1400" dirty="0">
              <a:solidFill>
                <a:srgbClr val="000000"/>
              </a:solidFill>
              <a:latin typeface="-webkit-standard"/>
            </a:endParaRPr>
          </a:p>
          <a:p>
            <a:pPr>
              <a:buFont typeface="Arial" panose="020B0604020202020204" pitchFamily="34" charset="0"/>
              <a:buChar char="•"/>
            </a:pPr>
            <a:r>
              <a:rPr lang="en-GB" sz="1400" dirty="0">
                <a:solidFill>
                  <a:srgbClr val="000000"/>
                </a:solidFill>
                <a:latin typeface="-webkit-standard"/>
              </a:rPr>
              <a:t>We heard from RC how the petitions process can work at the local level - get 5,000 signatures and the Cabinet have to debate it. Less signatures needed for the issue to be heard at Area Board Meetings</a:t>
            </a:r>
          </a:p>
          <a:p>
            <a:endParaRPr lang="en-GB" sz="1400" dirty="0">
              <a:solidFill>
                <a:srgbClr val="000000"/>
              </a:solidFill>
              <a:latin typeface="-webkit-standard"/>
            </a:endParaRPr>
          </a:p>
          <a:p>
            <a:pPr>
              <a:buFont typeface="Arial" panose="020B0604020202020204" pitchFamily="34" charset="0"/>
              <a:buChar char="•"/>
            </a:pPr>
            <a:r>
              <a:rPr lang="en-GB" sz="1400" dirty="0">
                <a:solidFill>
                  <a:srgbClr val="000000"/>
                </a:solidFill>
                <a:latin typeface="-webkit-standard"/>
              </a:rPr>
              <a:t>Help young people to access the Area Board process - they are perceived as way too stuffy and boring to attract young people to participate</a:t>
            </a:r>
          </a:p>
          <a:p>
            <a:endParaRPr lang="en-GB" sz="1400" dirty="0">
              <a:solidFill>
                <a:srgbClr val="000000"/>
              </a:solidFill>
              <a:latin typeface="-webkit-standard"/>
            </a:endParaRPr>
          </a:p>
          <a:p>
            <a:pPr>
              <a:buFont typeface="Arial" panose="020B0604020202020204" pitchFamily="34" charset="0"/>
              <a:buChar char="•"/>
            </a:pPr>
            <a:r>
              <a:rPr lang="en-GB" sz="1400" dirty="0">
                <a:solidFill>
                  <a:srgbClr val="000000"/>
                </a:solidFill>
                <a:latin typeface="-webkit-standard"/>
              </a:rPr>
              <a:t>Provide funding for things like Repair Cafes that will contribute to reducing emissions and waste in the county</a:t>
            </a:r>
          </a:p>
          <a:p>
            <a:br>
              <a:rPr lang="en-GB" dirty="0"/>
            </a:br>
            <a:endParaRPr lang="en-US" dirty="0"/>
          </a:p>
        </p:txBody>
      </p:sp>
    </p:spTree>
    <p:extLst>
      <p:ext uri="{BB962C8B-B14F-4D97-AF65-F5344CB8AC3E}">
        <p14:creationId xmlns:p14="http://schemas.microsoft.com/office/powerpoint/2010/main" val="803238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0332-45F6-4A18-8381-2F90FF1EA4D1}"/>
              </a:ext>
            </a:extLst>
          </p:cNvPr>
          <p:cNvSpPr>
            <a:spLocks noGrp="1"/>
          </p:cNvSpPr>
          <p:nvPr>
            <p:ph type="ctrTitle"/>
          </p:nvPr>
        </p:nvSpPr>
        <p:spPr>
          <a:xfrm>
            <a:off x="2007780" y="339288"/>
            <a:ext cx="6045651" cy="425634"/>
          </a:xfrm>
        </p:spPr>
        <p:txBody>
          <a:bodyPr/>
          <a:lstStyle/>
          <a:p>
            <a:pPr algn="ctr"/>
            <a:r>
              <a:rPr lang="en-GB" sz="2000" dirty="0"/>
              <a:t>Young People’s RECOVERY PLAN WORKSHOP </a:t>
            </a:r>
          </a:p>
        </p:txBody>
      </p:sp>
      <p:sp>
        <p:nvSpPr>
          <p:cNvPr id="3" name="Subtitle 2">
            <a:extLst>
              <a:ext uri="{FF2B5EF4-FFF2-40B4-BE49-F238E27FC236}">
                <a16:creationId xmlns:a16="http://schemas.microsoft.com/office/drawing/2014/main" id="{B626D645-B596-4F58-842D-B4F74F9D5F03}"/>
              </a:ext>
            </a:extLst>
          </p:cNvPr>
          <p:cNvSpPr>
            <a:spLocks noGrp="1"/>
          </p:cNvSpPr>
          <p:nvPr>
            <p:ph type="subTitle" idx="1"/>
          </p:nvPr>
        </p:nvSpPr>
        <p:spPr>
          <a:xfrm>
            <a:off x="3468414" y="1232077"/>
            <a:ext cx="2974330" cy="328049"/>
          </a:xfrm>
        </p:spPr>
        <p:txBody>
          <a:bodyPr>
            <a:noAutofit/>
          </a:bodyPr>
          <a:lstStyle/>
          <a:p>
            <a:pPr algn="ctr"/>
            <a:r>
              <a:rPr lang="en-GB" sz="1600" dirty="0"/>
              <a:t>How to bring about change</a:t>
            </a:r>
          </a:p>
        </p:txBody>
      </p:sp>
      <p:pic>
        <p:nvPicPr>
          <p:cNvPr id="5" name="Picture 4" descr="A picture containing food&#10;&#10;Description automatically generated">
            <a:extLst>
              <a:ext uri="{FF2B5EF4-FFF2-40B4-BE49-F238E27FC236}">
                <a16:creationId xmlns:a16="http://schemas.microsoft.com/office/drawing/2014/main"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7" name="Subtitle 2">
            <a:extLst>
              <a:ext uri="{FF2B5EF4-FFF2-40B4-BE49-F238E27FC236}">
                <a16:creationId xmlns:a16="http://schemas.microsoft.com/office/drawing/2014/main" id="{B626D645-B596-4F58-842D-B4F74F9D5F03}"/>
              </a:ext>
            </a:extLst>
          </p:cNvPr>
          <p:cNvSpPr txBox="1">
            <a:spLocks/>
          </p:cNvSpPr>
          <p:nvPr/>
        </p:nvSpPr>
        <p:spPr>
          <a:xfrm>
            <a:off x="4148141" y="917322"/>
            <a:ext cx="1887026" cy="328049"/>
          </a:xfrm>
          <a:prstGeom prst="rect">
            <a:avLst/>
          </a:prstGeom>
        </p:spPr>
        <p:txBody>
          <a:bodyPr vert="horz" lIns="91440" tIns="45720" rIns="91440" bIns="45720" rtlCol="0" anchor="t">
            <a:normAutofit fontScale="850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200" dirty="0"/>
              <a:t>Thursday 12</a:t>
            </a:r>
            <a:r>
              <a:rPr lang="en-GB" sz="1200" baseline="30000" dirty="0"/>
              <a:t>th</a:t>
            </a:r>
            <a:r>
              <a:rPr lang="en-GB" sz="1200" dirty="0"/>
              <a:t> November 2020</a:t>
            </a:r>
          </a:p>
        </p:txBody>
      </p:sp>
      <p:sp>
        <p:nvSpPr>
          <p:cNvPr id="8" name="Subtitle 2">
            <a:extLst>
              <a:ext uri="{FF2B5EF4-FFF2-40B4-BE49-F238E27FC236}">
                <a16:creationId xmlns:a16="http://schemas.microsoft.com/office/drawing/2014/main" id="{B626D645-B596-4F58-842D-B4F74F9D5F03}"/>
              </a:ext>
            </a:extLst>
          </p:cNvPr>
          <p:cNvSpPr txBox="1">
            <a:spLocks/>
          </p:cNvSpPr>
          <p:nvPr/>
        </p:nvSpPr>
        <p:spPr>
          <a:xfrm>
            <a:off x="307272" y="1947342"/>
            <a:ext cx="8345003" cy="4159168"/>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a:buFont typeface="+mj-lt"/>
              <a:buAutoNum type="arabicPeriod"/>
            </a:pPr>
            <a:endParaRPr lang="en-GB" dirty="0"/>
          </a:p>
        </p:txBody>
      </p:sp>
      <p:sp>
        <p:nvSpPr>
          <p:cNvPr id="4" name="Rectangle 3">
            <a:extLst>
              <a:ext uri="{FF2B5EF4-FFF2-40B4-BE49-F238E27FC236}">
                <a16:creationId xmlns:a16="http://schemas.microsoft.com/office/drawing/2014/main" id="{27BA8E16-49EA-D141-B0C3-23A7A2F331E0}"/>
              </a:ext>
            </a:extLst>
          </p:cNvPr>
          <p:cNvSpPr/>
          <p:nvPr/>
        </p:nvSpPr>
        <p:spPr>
          <a:xfrm>
            <a:off x="572813" y="2286910"/>
            <a:ext cx="5964621" cy="2800767"/>
          </a:xfrm>
          <a:prstGeom prst="rect">
            <a:avLst/>
          </a:prstGeom>
        </p:spPr>
        <p:txBody>
          <a:bodyPr wrap="square">
            <a:spAutoFit/>
          </a:bodyPr>
          <a:lstStyle/>
          <a:p>
            <a:r>
              <a:rPr lang="en-GB" sz="1400" dirty="0">
                <a:solidFill>
                  <a:srgbClr val="000000"/>
                </a:solidFill>
                <a:latin typeface="-webkit-standard"/>
              </a:rPr>
              <a:t>QUESTION 3 - WHAT CAN WE DO AS WCA MEMBERS?</a:t>
            </a:r>
          </a:p>
          <a:p>
            <a:endParaRPr lang="en-GB" sz="1400" dirty="0">
              <a:solidFill>
                <a:srgbClr val="000000"/>
              </a:solidFill>
              <a:latin typeface="-webkit-standard"/>
            </a:endParaRPr>
          </a:p>
          <a:p>
            <a:pPr>
              <a:buFont typeface="Arial" panose="020B0604020202020204" pitchFamily="34" charset="0"/>
              <a:buChar char="•"/>
            </a:pPr>
            <a:r>
              <a:rPr lang="en-GB" sz="1400" dirty="0">
                <a:solidFill>
                  <a:srgbClr val="000000"/>
                </a:solidFill>
                <a:latin typeface="-webkit-standard"/>
              </a:rPr>
              <a:t>Get MPs onto these workshops - young people who have tried to communicate with their MPs have received condescending responses from them - this is unacceptable</a:t>
            </a:r>
          </a:p>
          <a:p>
            <a:endParaRPr lang="en-GB" sz="1400" dirty="0">
              <a:solidFill>
                <a:srgbClr val="000000"/>
              </a:solidFill>
              <a:latin typeface="-webkit-standard"/>
            </a:endParaRPr>
          </a:p>
          <a:p>
            <a:pPr>
              <a:buFont typeface="Arial" panose="020B0604020202020204" pitchFamily="34" charset="0"/>
              <a:buChar char="•"/>
            </a:pPr>
            <a:r>
              <a:rPr lang="en-GB" sz="1400" dirty="0">
                <a:solidFill>
                  <a:srgbClr val="000000"/>
                </a:solidFill>
                <a:latin typeface="-webkit-standard"/>
              </a:rPr>
              <a:t>DEVELOP AN ACTION TOOL BOX FOR YOUNG PEOPLE - to help them engage politically at national and local levels. Help to get their voices heard.</a:t>
            </a:r>
          </a:p>
          <a:p>
            <a:endParaRPr lang="en-GB" sz="1400" dirty="0">
              <a:solidFill>
                <a:srgbClr val="000000"/>
              </a:solidFill>
              <a:latin typeface="-webkit-standard"/>
            </a:endParaRPr>
          </a:p>
          <a:p>
            <a:pPr>
              <a:buFont typeface="Arial" panose="020B0604020202020204" pitchFamily="34" charset="0"/>
              <a:buChar char="•"/>
            </a:pPr>
            <a:r>
              <a:rPr lang="en-GB" sz="1400" dirty="0">
                <a:solidFill>
                  <a:srgbClr val="000000"/>
                </a:solidFill>
                <a:latin typeface="-webkit-standard"/>
              </a:rPr>
              <a:t>Keep the dialogue going - receive and act on feedback from young people</a:t>
            </a:r>
          </a:p>
          <a:p>
            <a:br>
              <a:rPr lang="en-GB" dirty="0"/>
            </a:br>
            <a:endParaRPr lang="en-US" dirty="0"/>
          </a:p>
        </p:txBody>
      </p:sp>
    </p:spTree>
    <p:extLst>
      <p:ext uri="{BB962C8B-B14F-4D97-AF65-F5344CB8AC3E}">
        <p14:creationId xmlns:p14="http://schemas.microsoft.com/office/powerpoint/2010/main" val="2111290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0332-45F6-4A18-8381-2F90FF1EA4D1}"/>
              </a:ext>
            </a:extLst>
          </p:cNvPr>
          <p:cNvSpPr>
            <a:spLocks noGrp="1"/>
          </p:cNvSpPr>
          <p:nvPr>
            <p:ph type="ctrTitle"/>
          </p:nvPr>
        </p:nvSpPr>
        <p:spPr>
          <a:xfrm>
            <a:off x="2007780" y="339288"/>
            <a:ext cx="6045651" cy="425634"/>
          </a:xfrm>
        </p:spPr>
        <p:txBody>
          <a:bodyPr/>
          <a:lstStyle/>
          <a:p>
            <a:pPr algn="ctr"/>
            <a:r>
              <a:rPr lang="en-GB" sz="2000" dirty="0"/>
              <a:t>RECOVERY PLAN WORKSHOP </a:t>
            </a:r>
          </a:p>
        </p:txBody>
      </p:sp>
      <p:sp>
        <p:nvSpPr>
          <p:cNvPr id="3" name="Subtitle 2">
            <a:extLst>
              <a:ext uri="{FF2B5EF4-FFF2-40B4-BE49-F238E27FC236}">
                <a16:creationId xmlns:a16="http://schemas.microsoft.com/office/drawing/2014/main" id="{B626D645-B596-4F58-842D-B4F74F9D5F03}"/>
              </a:ext>
            </a:extLst>
          </p:cNvPr>
          <p:cNvSpPr>
            <a:spLocks noGrp="1"/>
          </p:cNvSpPr>
          <p:nvPr>
            <p:ph type="subTitle" idx="1"/>
          </p:nvPr>
        </p:nvSpPr>
        <p:spPr>
          <a:xfrm>
            <a:off x="2261114" y="2881429"/>
            <a:ext cx="4016431" cy="328049"/>
          </a:xfrm>
        </p:spPr>
        <p:txBody>
          <a:bodyPr>
            <a:noAutofit/>
          </a:bodyPr>
          <a:lstStyle/>
          <a:p>
            <a:pPr algn="ctr"/>
            <a:r>
              <a:rPr lang="en-GB" sz="2400" dirty="0"/>
              <a:t>Thank You Everybody</a:t>
            </a:r>
          </a:p>
        </p:txBody>
      </p:sp>
      <p:pic>
        <p:nvPicPr>
          <p:cNvPr id="5" name="Picture 4" descr="A picture containing food&#10;&#10;Description automatically generated">
            <a:extLst>
              <a:ext uri="{FF2B5EF4-FFF2-40B4-BE49-F238E27FC236}">
                <a16:creationId xmlns:a16="http://schemas.microsoft.com/office/drawing/2014/main"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Tree>
    <p:extLst>
      <p:ext uri="{BB962C8B-B14F-4D97-AF65-F5344CB8AC3E}">
        <p14:creationId xmlns:p14="http://schemas.microsoft.com/office/powerpoint/2010/main" val="945721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0332-45F6-4A18-8381-2F90FF1EA4D1}"/>
              </a:ext>
            </a:extLst>
          </p:cNvPr>
          <p:cNvSpPr>
            <a:spLocks noGrp="1"/>
          </p:cNvSpPr>
          <p:nvPr>
            <p:ph type="ctrTitle"/>
          </p:nvPr>
        </p:nvSpPr>
        <p:spPr>
          <a:xfrm>
            <a:off x="2007780" y="339288"/>
            <a:ext cx="6045651" cy="425634"/>
          </a:xfrm>
        </p:spPr>
        <p:txBody>
          <a:bodyPr/>
          <a:lstStyle/>
          <a:p>
            <a:pPr algn="ctr"/>
            <a:r>
              <a:rPr lang="en-GB" sz="2000" dirty="0"/>
              <a:t>Young People’s RECOVERY PLAN WORKSHOP </a:t>
            </a:r>
          </a:p>
        </p:txBody>
      </p:sp>
      <p:sp>
        <p:nvSpPr>
          <p:cNvPr id="3" name="Subtitle 2">
            <a:extLst>
              <a:ext uri="{FF2B5EF4-FFF2-40B4-BE49-F238E27FC236}">
                <a16:creationId xmlns:a16="http://schemas.microsoft.com/office/drawing/2014/main" id="{B626D645-B596-4F58-842D-B4F74F9D5F03}"/>
              </a:ext>
            </a:extLst>
          </p:cNvPr>
          <p:cNvSpPr>
            <a:spLocks noGrp="1"/>
          </p:cNvSpPr>
          <p:nvPr>
            <p:ph type="subTitle" idx="1"/>
          </p:nvPr>
        </p:nvSpPr>
        <p:spPr>
          <a:xfrm>
            <a:off x="3559205" y="1311862"/>
            <a:ext cx="2942799" cy="328049"/>
          </a:xfrm>
        </p:spPr>
        <p:txBody>
          <a:bodyPr>
            <a:noAutofit/>
          </a:bodyPr>
          <a:lstStyle/>
          <a:p>
            <a:pPr algn="ctr"/>
            <a:r>
              <a:rPr lang="en-GB" sz="2000" dirty="0"/>
              <a:t>A Bit about the WCA</a:t>
            </a:r>
          </a:p>
        </p:txBody>
      </p:sp>
      <p:pic>
        <p:nvPicPr>
          <p:cNvPr id="5" name="Picture 4" descr="A picture containing food&#10;&#10;Description automatically generated">
            <a:extLst>
              <a:ext uri="{FF2B5EF4-FFF2-40B4-BE49-F238E27FC236}">
                <a16:creationId xmlns:a16="http://schemas.microsoft.com/office/drawing/2014/main"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7" name="Subtitle 2">
            <a:extLst>
              <a:ext uri="{FF2B5EF4-FFF2-40B4-BE49-F238E27FC236}">
                <a16:creationId xmlns:a16="http://schemas.microsoft.com/office/drawing/2014/main" id="{B626D645-B596-4F58-842D-B4F74F9D5F03}"/>
              </a:ext>
            </a:extLst>
          </p:cNvPr>
          <p:cNvSpPr txBox="1">
            <a:spLocks/>
          </p:cNvSpPr>
          <p:nvPr/>
        </p:nvSpPr>
        <p:spPr>
          <a:xfrm>
            <a:off x="4148141" y="917322"/>
            <a:ext cx="1887026" cy="328049"/>
          </a:xfrm>
          <a:prstGeom prst="rect">
            <a:avLst/>
          </a:prstGeom>
        </p:spPr>
        <p:txBody>
          <a:bodyPr vert="horz" lIns="91440" tIns="45720" rIns="91440" bIns="45720" rtlCol="0" anchor="t">
            <a:normAutofit fontScale="850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200" dirty="0"/>
              <a:t>Thursday 12</a:t>
            </a:r>
            <a:r>
              <a:rPr lang="en-GB" sz="1200" baseline="30000" dirty="0"/>
              <a:t>th</a:t>
            </a:r>
            <a:r>
              <a:rPr lang="en-GB" sz="1200" dirty="0"/>
              <a:t> November 2020</a:t>
            </a:r>
          </a:p>
        </p:txBody>
      </p:sp>
      <p:sp>
        <p:nvSpPr>
          <p:cNvPr id="8" name="Subtitle 2">
            <a:extLst>
              <a:ext uri="{FF2B5EF4-FFF2-40B4-BE49-F238E27FC236}">
                <a16:creationId xmlns:a16="http://schemas.microsoft.com/office/drawing/2014/main" id="{B626D645-B596-4F58-842D-B4F74F9D5F03}"/>
              </a:ext>
            </a:extLst>
          </p:cNvPr>
          <p:cNvSpPr txBox="1">
            <a:spLocks/>
          </p:cNvSpPr>
          <p:nvPr/>
        </p:nvSpPr>
        <p:spPr>
          <a:xfrm>
            <a:off x="254720" y="2514901"/>
            <a:ext cx="8345003" cy="3234258"/>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a:buFont typeface="+mj-lt"/>
              <a:buAutoNum type="arabicPeriod"/>
            </a:pPr>
            <a:r>
              <a:rPr lang="en-GB" b="1" i="1" dirty="0">
                <a:latin typeface="Arial"/>
                <a:cs typeface="Arial"/>
              </a:rPr>
              <a:t>Formed just 9 months ago. </a:t>
            </a:r>
          </a:p>
          <a:p>
            <a:pPr marL="342900" indent="-342900" algn="l">
              <a:buFont typeface="+mj-lt"/>
              <a:buAutoNum type="arabicPeriod"/>
            </a:pPr>
            <a:r>
              <a:rPr lang="en-GB" b="1" i="1" dirty="0">
                <a:latin typeface="Arial"/>
                <a:cs typeface="Arial"/>
              </a:rPr>
              <a:t>Brought together about 30 environmental groups from across Wilts</a:t>
            </a:r>
          </a:p>
          <a:p>
            <a:pPr marL="342900" indent="-342900" algn="l">
              <a:buFont typeface="+mj-lt"/>
              <a:buAutoNum type="arabicPeriod"/>
            </a:pPr>
            <a:r>
              <a:rPr lang="en-GB" b="1" i="1" dirty="0">
                <a:latin typeface="Arial"/>
                <a:cs typeface="Arial"/>
              </a:rPr>
              <a:t>We now have over 250 members – (45 are under 25)</a:t>
            </a:r>
          </a:p>
          <a:p>
            <a:pPr marL="342900" indent="-342900" algn="l">
              <a:buFont typeface="+mj-lt"/>
              <a:buAutoNum type="arabicPeriod"/>
            </a:pPr>
            <a:r>
              <a:rPr lang="en-GB" b="1" i="1" dirty="0">
                <a:latin typeface="Arial"/>
                <a:cs typeface="Arial"/>
              </a:rPr>
              <a:t>Stronger Together to bring about positive change.</a:t>
            </a:r>
          </a:p>
          <a:p>
            <a:pPr marL="342900" indent="-342900" algn="l">
              <a:buFont typeface="+mj-lt"/>
              <a:buAutoNum type="arabicPeriod"/>
            </a:pPr>
            <a:r>
              <a:rPr lang="en-GB" b="1" i="1" dirty="0">
                <a:latin typeface="Arial"/>
                <a:cs typeface="Arial"/>
              </a:rPr>
              <a:t>We have a variety of topic groups – (energy, transport, land-use Etc)</a:t>
            </a:r>
          </a:p>
          <a:p>
            <a:pPr marL="342900" indent="-342900" algn="l">
              <a:buFont typeface="+mj-lt"/>
              <a:buAutoNum type="arabicPeriod"/>
            </a:pPr>
            <a:r>
              <a:rPr lang="en-GB" b="1" i="1" dirty="0">
                <a:latin typeface="Arial"/>
                <a:cs typeface="Arial"/>
              </a:rPr>
              <a:t>Website has loads of useful information and videos </a:t>
            </a:r>
          </a:p>
          <a:p>
            <a:pPr marL="342900" indent="-342900" algn="l">
              <a:buFont typeface="+mj-lt"/>
              <a:buAutoNum type="arabicPeriod"/>
            </a:pPr>
            <a:r>
              <a:rPr lang="en-GB" b="1" i="1" dirty="0">
                <a:latin typeface="Arial"/>
                <a:cs typeface="Arial"/>
              </a:rPr>
              <a:t>Monthly members meetings</a:t>
            </a:r>
            <a:endParaRPr lang="en-GB" dirty="0"/>
          </a:p>
        </p:txBody>
      </p:sp>
    </p:spTree>
    <p:extLst>
      <p:ext uri="{BB962C8B-B14F-4D97-AF65-F5344CB8AC3E}">
        <p14:creationId xmlns:p14="http://schemas.microsoft.com/office/powerpoint/2010/main" val="1422022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0332-45F6-4A18-8381-2F90FF1EA4D1}"/>
              </a:ext>
            </a:extLst>
          </p:cNvPr>
          <p:cNvSpPr>
            <a:spLocks noGrp="1"/>
          </p:cNvSpPr>
          <p:nvPr>
            <p:ph type="ctrTitle"/>
          </p:nvPr>
        </p:nvSpPr>
        <p:spPr>
          <a:xfrm>
            <a:off x="2007780" y="339288"/>
            <a:ext cx="6045651" cy="425634"/>
          </a:xfrm>
        </p:spPr>
        <p:txBody>
          <a:bodyPr/>
          <a:lstStyle/>
          <a:p>
            <a:pPr algn="ctr"/>
            <a:r>
              <a:rPr lang="en-GB" sz="2000" dirty="0"/>
              <a:t>Young People’s RECOVERY PLAN WORKSHOP </a:t>
            </a:r>
          </a:p>
        </p:txBody>
      </p:sp>
      <p:sp>
        <p:nvSpPr>
          <p:cNvPr id="3" name="Subtitle 2">
            <a:extLst>
              <a:ext uri="{FF2B5EF4-FFF2-40B4-BE49-F238E27FC236}">
                <a16:creationId xmlns:a16="http://schemas.microsoft.com/office/drawing/2014/main" id="{B626D645-B596-4F58-842D-B4F74F9D5F03}"/>
              </a:ext>
            </a:extLst>
          </p:cNvPr>
          <p:cNvSpPr>
            <a:spLocks noGrp="1"/>
          </p:cNvSpPr>
          <p:nvPr>
            <p:ph type="subTitle" idx="1"/>
          </p:nvPr>
        </p:nvSpPr>
        <p:spPr>
          <a:xfrm>
            <a:off x="4057690" y="1232077"/>
            <a:ext cx="2385054" cy="328049"/>
          </a:xfrm>
        </p:spPr>
        <p:txBody>
          <a:bodyPr>
            <a:noAutofit/>
          </a:bodyPr>
          <a:lstStyle/>
          <a:p>
            <a:pPr algn="ctr"/>
            <a:r>
              <a:rPr lang="en-GB" sz="2000" dirty="0"/>
              <a:t>Who &amp; How</a:t>
            </a:r>
          </a:p>
        </p:txBody>
      </p:sp>
      <p:pic>
        <p:nvPicPr>
          <p:cNvPr id="5" name="Picture 4" descr="A picture containing food&#10;&#10;Description automatically generated">
            <a:extLst>
              <a:ext uri="{FF2B5EF4-FFF2-40B4-BE49-F238E27FC236}">
                <a16:creationId xmlns:a16="http://schemas.microsoft.com/office/drawing/2014/main"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8" name="Subtitle 2">
            <a:extLst>
              <a:ext uri="{FF2B5EF4-FFF2-40B4-BE49-F238E27FC236}">
                <a16:creationId xmlns:a16="http://schemas.microsoft.com/office/drawing/2014/main" id="{B626D645-B596-4F58-842D-B4F74F9D5F03}"/>
              </a:ext>
            </a:extLst>
          </p:cNvPr>
          <p:cNvSpPr txBox="1">
            <a:spLocks/>
          </p:cNvSpPr>
          <p:nvPr/>
        </p:nvSpPr>
        <p:spPr>
          <a:xfrm>
            <a:off x="399498" y="2319211"/>
            <a:ext cx="8345003" cy="2980545"/>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a:buFont typeface="+mj-lt"/>
              <a:buAutoNum type="arabicPeriod"/>
            </a:pPr>
            <a:r>
              <a:rPr lang="en-GB" b="1" i="1" dirty="0">
                <a:latin typeface="Arial"/>
                <a:cs typeface="Arial"/>
              </a:rPr>
              <a:t>Attended by 40 people</a:t>
            </a:r>
          </a:p>
          <a:p>
            <a:pPr marL="342900" indent="-342900" algn="l">
              <a:buFont typeface="+mj-lt"/>
              <a:buAutoNum type="arabicPeriod"/>
            </a:pPr>
            <a:r>
              <a:rPr lang="en-GB" b="1" i="1" dirty="0">
                <a:latin typeface="Arial"/>
                <a:cs typeface="Arial"/>
              </a:rPr>
              <a:t>25 young people attended </a:t>
            </a:r>
          </a:p>
          <a:p>
            <a:pPr marL="342900" indent="-342900" algn="l">
              <a:buFont typeface="+mj-lt"/>
              <a:buAutoNum type="arabicPeriod"/>
            </a:pPr>
            <a:r>
              <a:rPr lang="en-GB" b="1" i="1" dirty="0">
                <a:latin typeface="Arial"/>
                <a:cs typeface="Arial"/>
              </a:rPr>
              <a:t>Wide spread of ages (5 under 11 with parents)</a:t>
            </a:r>
          </a:p>
          <a:p>
            <a:pPr marL="342900" indent="-342900" algn="l">
              <a:buFont typeface="+mj-lt"/>
              <a:buAutoNum type="arabicPeriod"/>
            </a:pPr>
            <a:r>
              <a:rPr lang="en-GB" b="1" i="1" dirty="0">
                <a:latin typeface="Arial"/>
                <a:cs typeface="Arial"/>
              </a:rPr>
              <a:t>2 Councillors including Deputy Leader</a:t>
            </a:r>
          </a:p>
          <a:p>
            <a:pPr marL="342900" indent="-342900" algn="l">
              <a:buFont typeface="+mj-lt"/>
              <a:buAutoNum type="arabicPeriod"/>
            </a:pPr>
            <a:r>
              <a:rPr lang="en-GB" b="1" i="1" dirty="0">
                <a:latin typeface="Arial"/>
                <a:cs typeface="Arial"/>
              </a:rPr>
              <a:t>Six subjects discussed breakout rooms</a:t>
            </a:r>
          </a:p>
          <a:p>
            <a:pPr marL="342900" indent="-342900" algn="l">
              <a:buFont typeface="+mj-lt"/>
              <a:buAutoNum type="arabicPeriod"/>
            </a:pPr>
            <a:r>
              <a:rPr lang="en-GB" b="1" i="1" dirty="0">
                <a:latin typeface="Arial"/>
                <a:cs typeface="Arial"/>
              </a:rPr>
              <a:t>Feedback and Q&amp;A at the end</a:t>
            </a:r>
          </a:p>
          <a:p>
            <a:pPr marL="342900" indent="-342900" algn="l">
              <a:buFont typeface="+mj-lt"/>
              <a:buAutoNum type="arabicPeriod"/>
            </a:pPr>
            <a:r>
              <a:rPr lang="en-GB" b="1" i="1" dirty="0">
                <a:latin typeface="Arial"/>
                <a:cs typeface="Arial"/>
              </a:rPr>
              <a:t>Chat function was also used to capture thoughts &amp; Ideas</a:t>
            </a:r>
          </a:p>
          <a:p>
            <a:pPr marL="342900" indent="-342900" algn="l">
              <a:buFont typeface="+mj-lt"/>
              <a:buAutoNum type="arabicPeriod"/>
            </a:pPr>
            <a:endParaRPr lang="en-GB" b="1" i="1" dirty="0">
              <a:latin typeface="Arial"/>
              <a:cs typeface="Arial"/>
            </a:endParaRPr>
          </a:p>
        </p:txBody>
      </p:sp>
    </p:spTree>
    <p:extLst>
      <p:ext uri="{BB962C8B-B14F-4D97-AF65-F5344CB8AC3E}">
        <p14:creationId xmlns:p14="http://schemas.microsoft.com/office/powerpoint/2010/main" val="142703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0332-45F6-4A18-8381-2F90FF1EA4D1}"/>
              </a:ext>
            </a:extLst>
          </p:cNvPr>
          <p:cNvSpPr>
            <a:spLocks noGrp="1"/>
          </p:cNvSpPr>
          <p:nvPr>
            <p:ph type="ctrTitle"/>
          </p:nvPr>
        </p:nvSpPr>
        <p:spPr>
          <a:xfrm>
            <a:off x="2007780" y="339288"/>
            <a:ext cx="6045651" cy="425634"/>
          </a:xfrm>
        </p:spPr>
        <p:txBody>
          <a:bodyPr/>
          <a:lstStyle/>
          <a:p>
            <a:pPr algn="ctr"/>
            <a:r>
              <a:rPr lang="en-GB" sz="2000" dirty="0"/>
              <a:t>Young People’s RECOVERY PLAN WORKSHOP </a:t>
            </a:r>
          </a:p>
        </p:txBody>
      </p:sp>
      <p:sp>
        <p:nvSpPr>
          <p:cNvPr id="3" name="Subtitle 2">
            <a:extLst>
              <a:ext uri="{FF2B5EF4-FFF2-40B4-BE49-F238E27FC236}">
                <a16:creationId xmlns:a16="http://schemas.microsoft.com/office/drawing/2014/main" id="{B626D645-B596-4F58-842D-B4F74F9D5F03}"/>
              </a:ext>
            </a:extLst>
          </p:cNvPr>
          <p:cNvSpPr>
            <a:spLocks noGrp="1"/>
          </p:cNvSpPr>
          <p:nvPr>
            <p:ph type="subTitle" idx="1"/>
          </p:nvPr>
        </p:nvSpPr>
        <p:spPr>
          <a:xfrm>
            <a:off x="4057690" y="1232077"/>
            <a:ext cx="2385054" cy="328049"/>
          </a:xfrm>
        </p:spPr>
        <p:txBody>
          <a:bodyPr>
            <a:noAutofit/>
          </a:bodyPr>
          <a:lstStyle/>
          <a:p>
            <a:pPr algn="ctr"/>
            <a:r>
              <a:rPr lang="en-GB" sz="1600" dirty="0"/>
              <a:t>Themes &amp; Topics</a:t>
            </a:r>
          </a:p>
        </p:txBody>
      </p:sp>
      <p:pic>
        <p:nvPicPr>
          <p:cNvPr id="5" name="Picture 4" descr="A picture containing food&#10;&#10;Description automatically generated">
            <a:extLst>
              <a:ext uri="{FF2B5EF4-FFF2-40B4-BE49-F238E27FC236}">
                <a16:creationId xmlns:a16="http://schemas.microsoft.com/office/drawing/2014/main"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7" name="Subtitle 2">
            <a:extLst>
              <a:ext uri="{FF2B5EF4-FFF2-40B4-BE49-F238E27FC236}">
                <a16:creationId xmlns:a16="http://schemas.microsoft.com/office/drawing/2014/main" id="{B626D645-B596-4F58-842D-B4F74F9D5F03}"/>
              </a:ext>
            </a:extLst>
          </p:cNvPr>
          <p:cNvSpPr txBox="1">
            <a:spLocks/>
          </p:cNvSpPr>
          <p:nvPr/>
        </p:nvSpPr>
        <p:spPr>
          <a:xfrm>
            <a:off x="4148141" y="917322"/>
            <a:ext cx="1887026" cy="328049"/>
          </a:xfrm>
          <a:prstGeom prst="rect">
            <a:avLst/>
          </a:prstGeom>
        </p:spPr>
        <p:txBody>
          <a:bodyPr vert="horz" lIns="91440" tIns="45720" rIns="91440" bIns="45720" rtlCol="0" anchor="t">
            <a:normAutofit fontScale="850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200" dirty="0"/>
              <a:t>Thursday 12</a:t>
            </a:r>
            <a:r>
              <a:rPr lang="en-GB" sz="1200" baseline="30000" dirty="0"/>
              <a:t>th</a:t>
            </a:r>
            <a:r>
              <a:rPr lang="en-GB" sz="1200" dirty="0"/>
              <a:t> November 2020</a:t>
            </a:r>
          </a:p>
        </p:txBody>
      </p:sp>
      <p:sp>
        <p:nvSpPr>
          <p:cNvPr id="8" name="Subtitle 2">
            <a:extLst>
              <a:ext uri="{FF2B5EF4-FFF2-40B4-BE49-F238E27FC236}">
                <a16:creationId xmlns:a16="http://schemas.microsoft.com/office/drawing/2014/main" id="{B626D645-B596-4F58-842D-B4F74F9D5F03}"/>
              </a:ext>
            </a:extLst>
          </p:cNvPr>
          <p:cNvSpPr txBox="1">
            <a:spLocks/>
          </p:cNvSpPr>
          <p:nvPr/>
        </p:nvSpPr>
        <p:spPr>
          <a:xfrm>
            <a:off x="798997" y="2504390"/>
            <a:ext cx="8345003" cy="2771803"/>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fontAlgn="base">
              <a:buFont typeface="+mj-lt"/>
              <a:buAutoNum type="arabicPeriod"/>
            </a:pPr>
            <a:r>
              <a:rPr lang="en-GB" dirty="0"/>
              <a:t>Biodiversity</a:t>
            </a:r>
          </a:p>
          <a:p>
            <a:pPr marL="342900" indent="-342900" algn="l" fontAlgn="base">
              <a:buFont typeface="+mj-lt"/>
              <a:buAutoNum type="arabicPeriod"/>
            </a:pPr>
            <a:r>
              <a:rPr lang="en-GB" dirty="0"/>
              <a:t>Waste</a:t>
            </a:r>
          </a:p>
          <a:p>
            <a:pPr marL="342900" indent="-342900" algn="l" fontAlgn="base">
              <a:buFont typeface="+mj-lt"/>
              <a:buAutoNum type="arabicPeriod"/>
            </a:pPr>
            <a:r>
              <a:rPr lang="en-GB" dirty="0"/>
              <a:t>Sustainable Fashion </a:t>
            </a:r>
          </a:p>
          <a:p>
            <a:pPr marL="342900" indent="-342900" algn="l" fontAlgn="base">
              <a:buFont typeface="+mj-lt"/>
              <a:buAutoNum type="arabicPeriod"/>
            </a:pPr>
            <a:r>
              <a:rPr lang="en-GB" dirty="0"/>
              <a:t>Food production &amp; distribution</a:t>
            </a:r>
          </a:p>
          <a:p>
            <a:pPr marL="342900" indent="-342900" algn="l" fontAlgn="base">
              <a:buFont typeface="+mj-lt"/>
              <a:buAutoNum type="arabicPeriod"/>
            </a:pPr>
            <a:r>
              <a:rPr lang="en-GB" dirty="0"/>
              <a:t>Energy Production </a:t>
            </a:r>
          </a:p>
          <a:p>
            <a:pPr marL="342900" indent="-342900" algn="l" fontAlgn="base">
              <a:buFont typeface="+mj-lt"/>
              <a:buAutoNum type="arabicPeriod"/>
            </a:pPr>
            <a:r>
              <a:rPr lang="en-GB" dirty="0"/>
              <a:t>How to bring about change</a:t>
            </a:r>
          </a:p>
          <a:p>
            <a:pPr marL="342900" indent="-342900" algn="l">
              <a:buFont typeface="+mj-lt"/>
              <a:buAutoNum type="arabicPeriod"/>
            </a:pPr>
            <a:endParaRPr lang="en-GB" dirty="0"/>
          </a:p>
        </p:txBody>
      </p:sp>
    </p:spTree>
    <p:extLst>
      <p:ext uri="{BB962C8B-B14F-4D97-AF65-F5344CB8AC3E}">
        <p14:creationId xmlns:p14="http://schemas.microsoft.com/office/powerpoint/2010/main" val="1606580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0332-45F6-4A18-8381-2F90FF1EA4D1}"/>
              </a:ext>
            </a:extLst>
          </p:cNvPr>
          <p:cNvSpPr>
            <a:spLocks noGrp="1"/>
          </p:cNvSpPr>
          <p:nvPr>
            <p:ph type="ctrTitle"/>
          </p:nvPr>
        </p:nvSpPr>
        <p:spPr>
          <a:xfrm>
            <a:off x="2007780" y="339288"/>
            <a:ext cx="6045651" cy="425634"/>
          </a:xfrm>
        </p:spPr>
        <p:txBody>
          <a:bodyPr/>
          <a:lstStyle/>
          <a:p>
            <a:pPr algn="ctr"/>
            <a:r>
              <a:rPr lang="en-GB" sz="2000" dirty="0"/>
              <a:t>RECOVERY PLAN WORKSHOP </a:t>
            </a:r>
          </a:p>
        </p:txBody>
      </p:sp>
      <p:pic>
        <p:nvPicPr>
          <p:cNvPr id="5" name="Picture 4" descr="A picture containing food&#10;&#10;Description automatically generated">
            <a:extLst>
              <a:ext uri="{FF2B5EF4-FFF2-40B4-BE49-F238E27FC236}">
                <a16:creationId xmlns:a16="http://schemas.microsoft.com/office/drawing/2014/main"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7" name="Subtitle 2">
            <a:extLst>
              <a:ext uri="{FF2B5EF4-FFF2-40B4-BE49-F238E27FC236}">
                <a16:creationId xmlns:a16="http://schemas.microsoft.com/office/drawing/2014/main" id="{B626D645-B596-4F58-842D-B4F74F9D5F03}"/>
              </a:ext>
            </a:extLst>
          </p:cNvPr>
          <p:cNvSpPr txBox="1">
            <a:spLocks/>
          </p:cNvSpPr>
          <p:nvPr/>
        </p:nvSpPr>
        <p:spPr>
          <a:xfrm>
            <a:off x="3025199" y="2037382"/>
            <a:ext cx="3066498"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600" dirty="0"/>
              <a:t>Breakout Room Questions</a:t>
            </a:r>
          </a:p>
        </p:txBody>
      </p:sp>
      <p:sp>
        <p:nvSpPr>
          <p:cNvPr id="8" name="Subtitle 2">
            <a:extLst>
              <a:ext uri="{FF2B5EF4-FFF2-40B4-BE49-F238E27FC236}">
                <a16:creationId xmlns:a16="http://schemas.microsoft.com/office/drawing/2014/main" id="{B626D645-B596-4F58-842D-B4F74F9D5F03}"/>
              </a:ext>
            </a:extLst>
          </p:cNvPr>
          <p:cNvSpPr txBox="1">
            <a:spLocks/>
          </p:cNvSpPr>
          <p:nvPr/>
        </p:nvSpPr>
        <p:spPr>
          <a:xfrm>
            <a:off x="893105" y="2840221"/>
            <a:ext cx="6778303"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a:buFont typeface="+mj-lt"/>
              <a:buAutoNum type="arabicPeriod"/>
            </a:pPr>
            <a:r>
              <a:rPr lang="en-GB" sz="1600" dirty="0"/>
              <a:t>What are the </a:t>
            </a:r>
            <a:r>
              <a:rPr lang="en-GB" sz="1600" dirty="0">
                <a:solidFill>
                  <a:srgbClr val="54A021"/>
                </a:solidFill>
              </a:rPr>
              <a:t>Biggest Opportunities </a:t>
            </a:r>
            <a:r>
              <a:rPr lang="en-GB" sz="1600" dirty="0"/>
              <a:t>for addressing Climate Change in this subject area?</a:t>
            </a:r>
          </a:p>
          <a:p>
            <a:pPr marL="342900" indent="-342900" algn="l">
              <a:buFont typeface="+mj-lt"/>
              <a:buAutoNum type="arabicPeriod"/>
            </a:pPr>
            <a:r>
              <a:rPr lang="en-GB" sz="1600" dirty="0"/>
              <a:t>What would </a:t>
            </a:r>
            <a:r>
              <a:rPr lang="en-GB" sz="1600" dirty="0">
                <a:solidFill>
                  <a:srgbClr val="54A021"/>
                </a:solidFill>
              </a:rPr>
              <a:t>you like</a:t>
            </a:r>
            <a:r>
              <a:rPr lang="en-GB" sz="1600" dirty="0"/>
              <a:t> Wiltshire Council To do?</a:t>
            </a:r>
          </a:p>
          <a:p>
            <a:pPr marL="342900" indent="-342900" algn="l">
              <a:buFont typeface="+mj-lt"/>
              <a:buAutoNum type="arabicPeriod"/>
            </a:pPr>
            <a:r>
              <a:rPr lang="en-GB" sz="1600" dirty="0"/>
              <a:t>How can The WCA membership as groups and individuals </a:t>
            </a:r>
            <a:r>
              <a:rPr lang="en-GB" sz="1600" dirty="0">
                <a:solidFill>
                  <a:srgbClr val="54A021"/>
                </a:solidFill>
              </a:rPr>
              <a:t>contribute</a:t>
            </a:r>
            <a:r>
              <a:rPr lang="en-GB" sz="1600" dirty="0"/>
              <a:t> to a green recovery plan? </a:t>
            </a:r>
          </a:p>
        </p:txBody>
      </p:sp>
    </p:spTree>
    <p:extLst>
      <p:ext uri="{BB962C8B-B14F-4D97-AF65-F5344CB8AC3E}">
        <p14:creationId xmlns:p14="http://schemas.microsoft.com/office/powerpoint/2010/main" val="1410303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0332-45F6-4A18-8381-2F90FF1EA4D1}"/>
              </a:ext>
            </a:extLst>
          </p:cNvPr>
          <p:cNvSpPr>
            <a:spLocks noGrp="1"/>
          </p:cNvSpPr>
          <p:nvPr>
            <p:ph type="ctrTitle"/>
          </p:nvPr>
        </p:nvSpPr>
        <p:spPr>
          <a:xfrm>
            <a:off x="2007780" y="339288"/>
            <a:ext cx="6045651" cy="425634"/>
          </a:xfrm>
        </p:spPr>
        <p:txBody>
          <a:bodyPr/>
          <a:lstStyle/>
          <a:p>
            <a:pPr algn="ctr"/>
            <a:r>
              <a:rPr lang="en-GB" sz="2000" dirty="0"/>
              <a:t>Young People’s RECOVERY PLAN WORKSHOP </a:t>
            </a:r>
          </a:p>
        </p:txBody>
      </p:sp>
      <p:sp>
        <p:nvSpPr>
          <p:cNvPr id="3" name="Subtitle 2">
            <a:extLst>
              <a:ext uri="{FF2B5EF4-FFF2-40B4-BE49-F238E27FC236}">
                <a16:creationId xmlns:a16="http://schemas.microsoft.com/office/drawing/2014/main" id="{B626D645-B596-4F58-842D-B4F74F9D5F03}"/>
              </a:ext>
            </a:extLst>
          </p:cNvPr>
          <p:cNvSpPr>
            <a:spLocks noGrp="1"/>
          </p:cNvSpPr>
          <p:nvPr>
            <p:ph type="subTitle" idx="1"/>
          </p:nvPr>
        </p:nvSpPr>
        <p:spPr>
          <a:xfrm>
            <a:off x="4057690" y="1232077"/>
            <a:ext cx="2385054" cy="328049"/>
          </a:xfrm>
        </p:spPr>
        <p:txBody>
          <a:bodyPr>
            <a:noAutofit/>
          </a:bodyPr>
          <a:lstStyle/>
          <a:p>
            <a:pPr algn="ctr"/>
            <a:r>
              <a:rPr lang="en-GB" sz="1600" dirty="0"/>
              <a:t>Biodiversity</a:t>
            </a:r>
          </a:p>
        </p:txBody>
      </p:sp>
      <p:pic>
        <p:nvPicPr>
          <p:cNvPr id="5" name="Picture 4" descr="A picture containing food&#10;&#10;Description automatically generated">
            <a:extLst>
              <a:ext uri="{FF2B5EF4-FFF2-40B4-BE49-F238E27FC236}">
                <a16:creationId xmlns:a16="http://schemas.microsoft.com/office/drawing/2014/main"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7" name="Subtitle 2">
            <a:extLst>
              <a:ext uri="{FF2B5EF4-FFF2-40B4-BE49-F238E27FC236}">
                <a16:creationId xmlns:a16="http://schemas.microsoft.com/office/drawing/2014/main" id="{B626D645-B596-4F58-842D-B4F74F9D5F03}"/>
              </a:ext>
            </a:extLst>
          </p:cNvPr>
          <p:cNvSpPr txBox="1">
            <a:spLocks/>
          </p:cNvSpPr>
          <p:nvPr/>
        </p:nvSpPr>
        <p:spPr>
          <a:xfrm>
            <a:off x="4148141" y="917322"/>
            <a:ext cx="1887026" cy="328049"/>
          </a:xfrm>
          <a:prstGeom prst="rect">
            <a:avLst/>
          </a:prstGeom>
        </p:spPr>
        <p:txBody>
          <a:bodyPr vert="horz" lIns="91440" tIns="45720" rIns="91440" bIns="45720" rtlCol="0" anchor="t">
            <a:normAutofit fontScale="850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200" dirty="0"/>
              <a:t>Thursday 12</a:t>
            </a:r>
            <a:r>
              <a:rPr lang="en-GB" sz="1200" baseline="30000" dirty="0"/>
              <a:t>th</a:t>
            </a:r>
            <a:r>
              <a:rPr lang="en-GB" sz="1200" dirty="0"/>
              <a:t> November 2020</a:t>
            </a:r>
          </a:p>
        </p:txBody>
      </p:sp>
      <p:sp>
        <p:nvSpPr>
          <p:cNvPr id="8" name="Subtitle 2">
            <a:extLst>
              <a:ext uri="{FF2B5EF4-FFF2-40B4-BE49-F238E27FC236}">
                <a16:creationId xmlns:a16="http://schemas.microsoft.com/office/drawing/2014/main" id="{B626D645-B596-4F58-842D-B4F74F9D5F03}"/>
              </a:ext>
            </a:extLst>
          </p:cNvPr>
          <p:cNvSpPr txBox="1">
            <a:spLocks/>
          </p:cNvSpPr>
          <p:nvPr/>
        </p:nvSpPr>
        <p:spPr>
          <a:xfrm>
            <a:off x="307272" y="1947342"/>
            <a:ext cx="8345003" cy="4159168"/>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a:buFont typeface="+mj-lt"/>
              <a:buAutoNum type="arabicPeriod"/>
            </a:pPr>
            <a:endParaRPr lang="en-GB" dirty="0"/>
          </a:p>
        </p:txBody>
      </p:sp>
      <p:sp>
        <p:nvSpPr>
          <p:cNvPr id="4" name="Rectangle 3">
            <a:extLst>
              <a:ext uri="{FF2B5EF4-FFF2-40B4-BE49-F238E27FC236}">
                <a16:creationId xmlns:a16="http://schemas.microsoft.com/office/drawing/2014/main" id="{A6D68C7C-25F8-FD40-A460-5865C736DFD9}"/>
              </a:ext>
            </a:extLst>
          </p:cNvPr>
          <p:cNvSpPr/>
          <p:nvPr/>
        </p:nvSpPr>
        <p:spPr>
          <a:xfrm>
            <a:off x="491725" y="1952492"/>
            <a:ext cx="7649059" cy="5170646"/>
          </a:xfrm>
          <a:prstGeom prst="rect">
            <a:avLst/>
          </a:prstGeom>
        </p:spPr>
        <p:txBody>
          <a:bodyPr wrap="square">
            <a:spAutoFit/>
          </a:bodyPr>
          <a:lstStyle/>
          <a:p>
            <a:r>
              <a:rPr lang="en-GB" sz="1400" b="1" dirty="0">
                <a:solidFill>
                  <a:srgbClr val="000000"/>
                </a:solidFill>
                <a:latin typeface="-webkit-standard"/>
              </a:rPr>
              <a:t>B</a:t>
            </a:r>
            <a:r>
              <a:rPr lang="en-GB" sz="1400" dirty="0">
                <a:solidFill>
                  <a:srgbClr val="000000"/>
                </a:solidFill>
                <a:latin typeface="-webkit-standard"/>
              </a:rPr>
              <a:t>i</a:t>
            </a:r>
            <a:r>
              <a:rPr lang="en-GB" sz="1400" b="1" dirty="0">
                <a:solidFill>
                  <a:srgbClr val="000000"/>
                </a:solidFill>
                <a:latin typeface="-webkit-standard"/>
              </a:rPr>
              <a:t>ggest Opportunities;</a:t>
            </a:r>
            <a:endParaRPr lang="en-GB" sz="1400" dirty="0">
              <a:solidFill>
                <a:srgbClr val="000000"/>
              </a:solidFill>
              <a:latin typeface="-webkit-standard"/>
            </a:endParaRPr>
          </a:p>
          <a:p>
            <a:r>
              <a:rPr lang="en-GB" sz="1400" dirty="0">
                <a:solidFill>
                  <a:srgbClr val="000000"/>
                </a:solidFill>
                <a:latin typeface="Calibri" panose="020F0502020204030204" pitchFamily="34" charset="0"/>
              </a:rPr>
              <a:t>More Wildflower Planting.</a:t>
            </a:r>
          </a:p>
          <a:p>
            <a:r>
              <a:rPr lang="en-GB" sz="1400" dirty="0">
                <a:solidFill>
                  <a:srgbClr val="000000"/>
                </a:solidFill>
                <a:latin typeface="Calibri" panose="020F0502020204030204" pitchFamily="34" charset="0"/>
              </a:rPr>
              <a:t>More Wildflower Verges.</a:t>
            </a:r>
          </a:p>
          <a:p>
            <a:r>
              <a:rPr lang="en-GB" sz="1400" dirty="0">
                <a:solidFill>
                  <a:srgbClr val="000000"/>
                </a:solidFill>
                <a:latin typeface="Calibri" panose="020F0502020204030204" pitchFamily="34" charset="0"/>
              </a:rPr>
              <a:t>More tree planting.</a:t>
            </a:r>
          </a:p>
          <a:p>
            <a:r>
              <a:rPr lang="en-GB" sz="1400" dirty="0">
                <a:solidFill>
                  <a:srgbClr val="000000"/>
                </a:solidFill>
                <a:latin typeface="Calibri" panose="020F0502020204030204" pitchFamily="34" charset="0"/>
              </a:rPr>
              <a:t>Work with farmers to improve biodiversity &amp; reduce pesticide use.</a:t>
            </a:r>
          </a:p>
          <a:p>
            <a:r>
              <a:rPr lang="en-GB" sz="1400" dirty="0">
                <a:solidFill>
                  <a:srgbClr val="000000"/>
                </a:solidFill>
                <a:latin typeface="Calibri" panose="020F0502020204030204" pitchFamily="34" charset="0"/>
              </a:rPr>
              <a:t>Work with schools/youth groups to build bug hotels, bird houses, hedgehog houses.</a:t>
            </a:r>
          </a:p>
          <a:p>
            <a:r>
              <a:rPr lang="en-GB" sz="1400" dirty="0">
                <a:solidFill>
                  <a:srgbClr val="000000"/>
                </a:solidFill>
                <a:latin typeface="Calibri" panose="020F0502020204030204" pitchFamily="34" charset="0"/>
              </a:rPr>
              <a:t>Monitoring of trees and green spaces to facilitate increases on tree cover.</a:t>
            </a:r>
          </a:p>
          <a:p>
            <a:endParaRPr lang="en-GB" sz="1400" dirty="0">
              <a:solidFill>
                <a:srgbClr val="000000"/>
              </a:solidFill>
              <a:latin typeface="Calibri" panose="020F0502020204030204" pitchFamily="34" charset="0"/>
            </a:endParaRPr>
          </a:p>
          <a:p>
            <a:r>
              <a:rPr lang="en-GB" sz="1400" b="1" dirty="0">
                <a:solidFill>
                  <a:srgbClr val="000000"/>
                </a:solidFill>
                <a:latin typeface="Calibri" panose="020F0502020204030204" pitchFamily="34" charset="0"/>
              </a:rPr>
              <a:t>What would you like WC to do?</a:t>
            </a:r>
            <a:endParaRPr lang="en-GB" sz="1400" dirty="0">
              <a:solidFill>
                <a:srgbClr val="000000"/>
              </a:solidFill>
              <a:latin typeface="Calibri" panose="020F0502020204030204" pitchFamily="34" charset="0"/>
            </a:endParaRPr>
          </a:p>
          <a:p>
            <a:r>
              <a:rPr lang="en-GB" sz="1400" dirty="0">
                <a:solidFill>
                  <a:srgbClr val="000000"/>
                </a:solidFill>
                <a:latin typeface="-webkit-standard"/>
              </a:rPr>
              <a:t>Stop releasing Carbon.</a:t>
            </a:r>
          </a:p>
          <a:p>
            <a:r>
              <a:rPr lang="en-GB" sz="1400" dirty="0">
                <a:solidFill>
                  <a:srgbClr val="000000"/>
                </a:solidFill>
                <a:latin typeface="-webkit-standard"/>
              </a:rPr>
              <a:t>Stop using pesticides (Cllr </a:t>
            </a:r>
            <a:r>
              <a:rPr lang="en-GB" sz="1400" dirty="0" err="1">
                <a:solidFill>
                  <a:srgbClr val="000000"/>
                </a:solidFill>
                <a:latin typeface="-webkit-standard"/>
              </a:rPr>
              <a:t>Clewer</a:t>
            </a:r>
            <a:r>
              <a:rPr lang="en-GB" sz="1400" dirty="0">
                <a:solidFill>
                  <a:srgbClr val="000000"/>
                </a:solidFill>
                <a:latin typeface="-webkit-standard"/>
              </a:rPr>
              <a:t> seconded a motion NOT to ban Glyphosate in the February Full Council Meeting). </a:t>
            </a:r>
          </a:p>
          <a:p>
            <a:r>
              <a:rPr lang="en-GB" sz="1400" dirty="0">
                <a:solidFill>
                  <a:srgbClr val="000000"/>
                </a:solidFill>
                <a:latin typeface="-webkit-standard"/>
              </a:rPr>
              <a:t>Stop developments on land with good biodiversity.</a:t>
            </a:r>
          </a:p>
          <a:p>
            <a:r>
              <a:rPr lang="en-GB" sz="1400" dirty="0">
                <a:solidFill>
                  <a:srgbClr val="000000"/>
                </a:solidFill>
                <a:latin typeface="-webkit-standard"/>
              </a:rPr>
              <a:t>Sustainable Warminster have had issues with getting permission for tree planting in Portway;  </a:t>
            </a:r>
          </a:p>
          <a:p>
            <a:r>
              <a:rPr lang="en-GB" sz="1400" dirty="0">
                <a:solidFill>
                  <a:srgbClr val="000000"/>
                </a:solidFill>
                <a:latin typeface="-webkit-standard"/>
              </a:rPr>
              <a:t>The new Environmental Bill states that developments must show a "net gain" in biodiversity.</a:t>
            </a:r>
          </a:p>
          <a:p>
            <a:endParaRPr lang="en-GB" sz="1400" dirty="0">
              <a:solidFill>
                <a:srgbClr val="000000"/>
              </a:solidFill>
              <a:latin typeface="-webkit-standard"/>
            </a:endParaRPr>
          </a:p>
          <a:p>
            <a:r>
              <a:rPr lang="en-GB" sz="1400" b="1" dirty="0">
                <a:solidFill>
                  <a:srgbClr val="000000"/>
                </a:solidFill>
                <a:latin typeface="-webkit-standard"/>
              </a:rPr>
              <a:t>What WC are doing;</a:t>
            </a:r>
            <a:endParaRPr lang="en-GB" sz="1400" dirty="0">
              <a:solidFill>
                <a:srgbClr val="000000"/>
              </a:solidFill>
              <a:latin typeface="-webkit-standard"/>
            </a:endParaRPr>
          </a:p>
          <a:p>
            <a:r>
              <a:rPr lang="en-GB" sz="1400" dirty="0">
                <a:solidFill>
                  <a:srgbClr val="000000"/>
                </a:solidFill>
                <a:latin typeface="-webkit-standard"/>
              </a:rPr>
              <a:t>Verges being cut less frequently</a:t>
            </a:r>
          </a:p>
          <a:p>
            <a:r>
              <a:rPr lang="en-GB" sz="1400" dirty="0">
                <a:solidFill>
                  <a:srgbClr val="000000"/>
                </a:solidFill>
                <a:latin typeface="-webkit-standard"/>
              </a:rPr>
              <a:t>Drafting a woodland &amp; tree planting strategy to ensure they have the right trees in the right places - working with the Woodland Trust on this. Due to be available next year.</a:t>
            </a:r>
          </a:p>
          <a:p>
            <a:r>
              <a:rPr lang="en-GB" sz="1400" dirty="0">
                <a:solidFill>
                  <a:srgbClr val="000000"/>
                </a:solidFill>
                <a:latin typeface="-webkit-standard"/>
              </a:rPr>
              <a:t>Ecology Team are working on assessing the Natural Capital.</a:t>
            </a:r>
          </a:p>
          <a:p>
            <a:br>
              <a:rPr lang="en-GB" dirty="0"/>
            </a:br>
            <a:endParaRPr lang="en-US" dirty="0"/>
          </a:p>
        </p:txBody>
      </p:sp>
    </p:spTree>
    <p:extLst>
      <p:ext uri="{BB962C8B-B14F-4D97-AF65-F5344CB8AC3E}">
        <p14:creationId xmlns:p14="http://schemas.microsoft.com/office/powerpoint/2010/main" val="3087050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0332-45F6-4A18-8381-2F90FF1EA4D1}"/>
              </a:ext>
            </a:extLst>
          </p:cNvPr>
          <p:cNvSpPr>
            <a:spLocks noGrp="1"/>
          </p:cNvSpPr>
          <p:nvPr>
            <p:ph type="ctrTitle"/>
          </p:nvPr>
        </p:nvSpPr>
        <p:spPr>
          <a:xfrm>
            <a:off x="2007780" y="339288"/>
            <a:ext cx="6045651" cy="425634"/>
          </a:xfrm>
        </p:spPr>
        <p:txBody>
          <a:bodyPr/>
          <a:lstStyle/>
          <a:p>
            <a:pPr algn="ctr"/>
            <a:r>
              <a:rPr lang="en-GB" sz="2000" dirty="0"/>
              <a:t>Young People’s RECOVERY PLAN WORKSHOP </a:t>
            </a:r>
          </a:p>
        </p:txBody>
      </p:sp>
      <p:sp>
        <p:nvSpPr>
          <p:cNvPr id="3" name="Subtitle 2">
            <a:extLst>
              <a:ext uri="{FF2B5EF4-FFF2-40B4-BE49-F238E27FC236}">
                <a16:creationId xmlns:a16="http://schemas.microsoft.com/office/drawing/2014/main" id="{B626D645-B596-4F58-842D-B4F74F9D5F03}"/>
              </a:ext>
            </a:extLst>
          </p:cNvPr>
          <p:cNvSpPr>
            <a:spLocks noGrp="1"/>
          </p:cNvSpPr>
          <p:nvPr>
            <p:ph type="subTitle" idx="1"/>
          </p:nvPr>
        </p:nvSpPr>
        <p:spPr>
          <a:xfrm>
            <a:off x="4057690" y="1232077"/>
            <a:ext cx="2385054" cy="328049"/>
          </a:xfrm>
        </p:spPr>
        <p:txBody>
          <a:bodyPr>
            <a:noAutofit/>
          </a:bodyPr>
          <a:lstStyle/>
          <a:p>
            <a:pPr algn="ctr"/>
            <a:r>
              <a:rPr lang="en-GB" sz="1600" dirty="0"/>
              <a:t>Biodiversity</a:t>
            </a:r>
          </a:p>
        </p:txBody>
      </p:sp>
      <p:pic>
        <p:nvPicPr>
          <p:cNvPr id="5" name="Picture 4" descr="A picture containing food&#10;&#10;Description automatically generated">
            <a:extLst>
              <a:ext uri="{FF2B5EF4-FFF2-40B4-BE49-F238E27FC236}">
                <a16:creationId xmlns:a16="http://schemas.microsoft.com/office/drawing/2014/main"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7" name="Subtitle 2">
            <a:extLst>
              <a:ext uri="{FF2B5EF4-FFF2-40B4-BE49-F238E27FC236}">
                <a16:creationId xmlns:a16="http://schemas.microsoft.com/office/drawing/2014/main" id="{B626D645-B596-4F58-842D-B4F74F9D5F03}"/>
              </a:ext>
            </a:extLst>
          </p:cNvPr>
          <p:cNvSpPr txBox="1">
            <a:spLocks/>
          </p:cNvSpPr>
          <p:nvPr/>
        </p:nvSpPr>
        <p:spPr>
          <a:xfrm>
            <a:off x="4148141" y="917322"/>
            <a:ext cx="1887026" cy="328049"/>
          </a:xfrm>
          <a:prstGeom prst="rect">
            <a:avLst/>
          </a:prstGeom>
        </p:spPr>
        <p:txBody>
          <a:bodyPr vert="horz" lIns="91440" tIns="45720" rIns="91440" bIns="45720" rtlCol="0" anchor="t">
            <a:normAutofit fontScale="850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200" dirty="0"/>
              <a:t>Thursday 12</a:t>
            </a:r>
            <a:r>
              <a:rPr lang="en-GB" sz="1200" baseline="30000" dirty="0"/>
              <a:t>th</a:t>
            </a:r>
            <a:r>
              <a:rPr lang="en-GB" sz="1200" dirty="0"/>
              <a:t> November 2020</a:t>
            </a:r>
          </a:p>
        </p:txBody>
      </p:sp>
      <p:sp>
        <p:nvSpPr>
          <p:cNvPr id="8" name="Subtitle 2">
            <a:extLst>
              <a:ext uri="{FF2B5EF4-FFF2-40B4-BE49-F238E27FC236}">
                <a16:creationId xmlns:a16="http://schemas.microsoft.com/office/drawing/2014/main" id="{B626D645-B596-4F58-842D-B4F74F9D5F03}"/>
              </a:ext>
            </a:extLst>
          </p:cNvPr>
          <p:cNvSpPr txBox="1">
            <a:spLocks/>
          </p:cNvSpPr>
          <p:nvPr/>
        </p:nvSpPr>
        <p:spPr>
          <a:xfrm>
            <a:off x="307272" y="1947342"/>
            <a:ext cx="8345003" cy="4159168"/>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a:buFont typeface="+mj-lt"/>
              <a:buAutoNum type="arabicPeriod"/>
            </a:pPr>
            <a:endParaRPr lang="en-GB" dirty="0"/>
          </a:p>
        </p:txBody>
      </p:sp>
      <p:sp>
        <p:nvSpPr>
          <p:cNvPr id="4" name="Rectangle 3">
            <a:extLst>
              <a:ext uri="{FF2B5EF4-FFF2-40B4-BE49-F238E27FC236}">
                <a16:creationId xmlns:a16="http://schemas.microsoft.com/office/drawing/2014/main" id="{A6D68C7C-25F8-FD40-A460-5865C736DFD9}"/>
              </a:ext>
            </a:extLst>
          </p:cNvPr>
          <p:cNvSpPr/>
          <p:nvPr/>
        </p:nvSpPr>
        <p:spPr>
          <a:xfrm>
            <a:off x="491725" y="1952492"/>
            <a:ext cx="7649059" cy="646331"/>
          </a:xfrm>
          <a:prstGeom prst="rect">
            <a:avLst/>
          </a:prstGeom>
        </p:spPr>
        <p:txBody>
          <a:bodyPr wrap="square">
            <a:spAutoFit/>
          </a:bodyPr>
          <a:lstStyle/>
          <a:p>
            <a:br>
              <a:rPr lang="en-GB" dirty="0"/>
            </a:br>
            <a:endParaRPr lang="en-US" dirty="0"/>
          </a:p>
        </p:txBody>
      </p:sp>
      <p:sp>
        <p:nvSpPr>
          <p:cNvPr id="6" name="Rectangle 5">
            <a:extLst>
              <a:ext uri="{FF2B5EF4-FFF2-40B4-BE49-F238E27FC236}">
                <a16:creationId xmlns:a16="http://schemas.microsoft.com/office/drawing/2014/main" id="{44E96829-D7C2-A545-B6CE-A026AC617543}"/>
              </a:ext>
            </a:extLst>
          </p:cNvPr>
          <p:cNvSpPr/>
          <p:nvPr/>
        </p:nvSpPr>
        <p:spPr>
          <a:xfrm>
            <a:off x="581671" y="2202723"/>
            <a:ext cx="7649059" cy="4185761"/>
          </a:xfrm>
          <a:prstGeom prst="rect">
            <a:avLst/>
          </a:prstGeom>
        </p:spPr>
        <p:txBody>
          <a:bodyPr wrap="square">
            <a:spAutoFit/>
          </a:bodyPr>
          <a:lstStyle/>
          <a:p>
            <a:r>
              <a:rPr lang="en-GB" sz="1400" b="1" dirty="0">
                <a:solidFill>
                  <a:srgbClr val="000000"/>
                </a:solidFill>
                <a:latin typeface="-webkit-standard"/>
              </a:rPr>
              <a:t>What can WCA &amp; members do?</a:t>
            </a:r>
            <a:endParaRPr lang="en-GB" sz="1400" dirty="0">
              <a:solidFill>
                <a:srgbClr val="000000"/>
              </a:solidFill>
              <a:latin typeface="-webkit-standard"/>
            </a:endParaRPr>
          </a:p>
          <a:p>
            <a:r>
              <a:rPr lang="en-GB" sz="1400" dirty="0">
                <a:solidFill>
                  <a:srgbClr val="000000"/>
                </a:solidFill>
                <a:latin typeface="-webkit-standard"/>
              </a:rPr>
              <a:t>Join the Land Use Group; working with WC on verges &amp; farmers; </a:t>
            </a:r>
            <a:r>
              <a:rPr lang="en-GB" sz="1400" dirty="0">
                <a:solidFill>
                  <a:srgbClr val="000000"/>
                </a:solidFill>
                <a:latin typeface="-webkit-standard"/>
                <a:hlinkClick r:id="rId3"/>
              </a:rPr>
              <a:t>https://www.wiltshireclimatealliance.org.uk/land-use-topic-group</a:t>
            </a:r>
            <a:endParaRPr lang="en-GB" sz="1400" dirty="0">
              <a:solidFill>
                <a:srgbClr val="000000"/>
              </a:solidFill>
              <a:latin typeface="-webkit-standard"/>
            </a:endParaRPr>
          </a:p>
          <a:p>
            <a:r>
              <a:rPr lang="en-GB" sz="1400" dirty="0">
                <a:solidFill>
                  <a:srgbClr val="000000"/>
                </a:solidFill>
                <a:latin typeface="-webkit-standard"/>
              </a:rPr>
              <a:t>Improve the areas around us; RSB has some good activities; </a:t>
            </a:r>
            <a:r>
              <a:rPr lang="en-GB" sz="1400" dirty="0">
                <a:solidFill>
                  <a:srgbClr val="000000"/>
                </a:solidFill>
                <a:latin typeface="-webkit-standard"/>
                <a:hlinkClick r:id="rId4" tooltip="https://www.rspb.org.uk/get-involved/activities/give-nature-a-home-in-your-garden/"/>
              </a:rPr>
              <a:t>https://www.rspb.org.uk/get-involved/activities/give-nature-a-home-in-your-garden/</a:t>
            </a:r>
            <a:endParaRPr lang="en-GB" sz="1400" dirty="0">
              <a:solidFill>
                <a:srgbClr val="000000"/>
              </a:solidFill>
              <a:latin typeface="-webkit-standard"/>
            </a:endParaRPr>
          </a:p>
          <a:p>
            <a:r>
              <a:rPr lang="en-GB" sz="1400" dirty="0">
                <a:solidFill>
                  <a:srgbClr val="000000"/>
                </a:solidFill>
                <a:latin typeface="-webkit-standard"/>
              </a:rPr>
              <a:t>Work on linking up wildlife areas, such as </a:t>
            </a:r>
            <a:r>
              <a:rPr lang="en-GB" sz="1400" dirty="0" err="1">
                <a:solidFill>
                  <a:srgbClr val="000000"/>
                </a:solidFill>
                <a:latin typeface="-webkit-standard"/>
              </a:rPr>
              <a:t>Buglife's</a:t>
            </a:r>
            <a:r>
              <a:rPr lang="en-GB" sz="1400" dirty="0">
                <a:solidFill>
                  <a:srgbClr val="000000"/>
                </a:solidFill>
                <a:latin typeface="-webkit-standard"/>
              </a:rPr>
              <a:t> B-Lines project; </a:t>
            </a:r>
            <a:r>
              <a:rPr lang="en-GB" sz="1400" dirty="0">
                <a:solidFill>
                  <a:srgbClr val="000000"/>
                </a:solidFill>
                <a:latin typeface="-webkit-standard"/>
                <a:hlinkClick r:id="rId5" tooltip="https://www.buglife.org.uk/our-work/b-lines/"/>
              </a:rPr>
              <a:t>https://www.buglife.org.uk/our-work/b-lines/</a:t>
            </a:r>
            <a:endParaRPr lang="en-GB" sz="1400" dirty="0">
              <a:solidFill>
                <a:srgbClr val="000000"/>
              </a:solidFill>
              <a:latin typeface="-webkit-standard"/>
            </a:endParaRPr>
          </a:p>
          <a:p>
            <a:r>
              <a:rPr lang="en-GB" sz="1400" dirty="0">
                <a:solidFill>
                  <a:srgbClr val="000000"/>
                </a:solidFill>
                <a:latin typeface="-webkit-standard"/>
              </a:rPr>
              <a:t>Look at working with youth groups such as Scouts; </a:t>
            </a:r>
            <a:r>
              <a:rPr lang="en-GB" sz="1400" dirty="0">
                <a:solidFill>
                  <a:srgbClr val="000000"/>
                </a:solidFill>
                <a:latin typeface="-webkit-standard"/>
                <a:hlinkClick r:id="rId6" tooltip="https://www.scouts.org.uk/groups/?loc=wiltshire&amp;page=2"/>
              </a:rPr>
              <a:t>https://www.scouts.org.uk/groups/?loc=wiltshire&amp;page=2</a:t>
            </a:r>
            <a:endParaRPr lang="en-GB" sz="1400" dirty="0">
              <a:solidFill>
                <a:srgbClr val="000000"/>
              </a:solidFill>
              <a:latin typeface="-webkit-standard"/>
            </a:endParaRPr>
          </a:p>
          <a:p>
            <a:r>
              <a:rPr lang="en-GB" sz="1400" dirty="0">
                <a:solidFill>
                  <a:srgbClr val="000000"/>
                </a:solidFill>
                <a:latin typeface="-webkit-standard"/>
              </a:rPr>
              <a:t>Other groups to work with - ARK (Action for the River Kent) </a:t>
            </a:r>
            <a:r>
              <a:rPr lang="en-GB" sz="1400" dirty="0">
                <a:solidFill>
                  <a:srgbClr val="000000"/>
                </a:solidFill>
                <a:latin typeface="-webkit-standard"/>
                <a:hlinkClick r:id="rId7" tooltip="http://www.riverkennet.org/about-the-river/stonebridgeprojects"/>
              </a:rPr>
              <a:t>http://www.riverkennet.org/about-the-river/stonebridgeprojects</a:t>
            </a:r>
            <a:endParaRPr lang="en-GB" sz="1400" dirty="0">
              <a:solidFill>
                <a:srgbClr val="000000"/>
              </a:solidFill>
              <a:latin typeface="-webkit-standard"/>
            </a:endParaRPr>
          </a:p>
          <a:p>
            <a:endParaRPr lang="en-GB" sz="1400" dirty="0">
              <a:solidFill>
                <a:srgbClr val="000000"/>
              </a:solidFill>
              <a:latin typeface="-webkit-standard"/>
            </a:endParaRPr>
          </a:p>
          <a:p>
            <a:r>
              <a:rPr lang="en-GB" sz="1400" b="1" dirty="0">
                <a:solidFill>
                  <a:srgbClr val="000000"/>
                </a:solidFill>
                <a:latin typeface="-webkit-standard"/>
              </a:rPr>
              <a:t>Individual Actions;</a:t>
            </a:r>
            <a:endParaRPr lang="en-GB" sz="1400" dirty="0">
              <a:solidFill>
                <a:srgbClr val="000000"/>
              </a:solidFill>
              <a:latin typeface="-webkit-standard"/>
            </a:endParaRPr>
          </a:p>
          <a:p>
            <a:r>
              <a:rPr lang="en-GB" sz="1400" dirty="0">
                <a:solidFill>
                  <a:srgbClr val="000000"/>
                </a:solidFill>
                <a:latin typeface="-webkit-standard"/>
              </a:rPr>
              <a:t>Stop Cutting grass and tidying our gardens</a:t>
            </a:r>
          </a:p>
          <a:p>
            <a:r>
              <a:rPr lang="en-GB" sz="1400" dirty="0">
                <a:solidFill>
                  <a:srgbClr val="000000"/>
                </a:solidFill>
                <a:latin typeface="-webkit-standard"/>
              </a:rPr>
              <a:t>Look to provide all year round food for bees</a:t>
            </a:r>
          </a:p>
          <a:p>
            <a:r>
              <a:rPr lang="en-GB" sz="1400" dirty="0">
                <a:solidFill>
                  <a:srgbClr val="000000"/>
                </a:solidFill>
                <a:latin typeface="-webkit-standard"/>
              </a:rPr>
              <a:t>Make a pond, taking care that there are shallow exits for insects, and hedgehogs!</a:t>
            </a:r>
          </a:p>
          <a:p>
            <a:br>
              <a:rPr lang="en-GB" sz="1400" dirty="0">
                <a:solidFill>
                  <a:srgbClr val="000000"/>
                </a:solidFill>
                <a:latin typeface="-webkit-standard"/>
              </a:rPr>
            </a:br>
            <a:r>
              <a:rPr lang="en-GB" sz="1400" b="1" dirty="0">
                <a:solidFill>
                  <a:srgbClr val="000000"/>
                </a:solidFill>
                <a:latin typeface="-webkit-standard"/>
              </a:rPr>
              <a:t>WC Actions;</a:t>
            </a:r>
            <a:endParaRPr lang="en-GB" sz="1400" dirty="0">
              <a:solidFill>
                <a:srgbClr val="000000"/>
              </a:solidFill>
              <a:latin typeface="-webkit-standard"/>
            </a:endParaRPr>
          </a:p>
          <a:p>
            <a:r>
              <a:rPr lang="en-GB" sz="1400" dirty="0">
                <a:solidFill>
                  <a:srgbClr val="000000"/>
                </a:solidFill>
                <a:latin typeface="-webkit-standard"/>
              </a:rPr>
              <a:t>WC to confirm how much pesticide is used.</a:t>
            </a:r>
            <a:endParaRPr lang="en-GB" sz="1400" b="0" i="0" u="none" strike="noStrike" dirty="0">
              <a:solidFill>
                <a:srgbClr val="000000"/>
              </a:solidFill>
              <a:effectLst/>
              <a:latin typeface="-webkit-standard"/>
            </a:endParaRPr>
          </a:p>
        </p:txBody>
      </p:sp>
    </p:spTree>
    <p:extLst>
      <p:ext uri="{BB962C8B-B14F-4D97-AF65-F5344CB8AC3E}">
        <p14:creationId xmlns:p14="http://schemas.microsoft.com/office/powerpoint/2010/main" val="205473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0332-45F6-4A18-8381-2F90FF1EA4D1}"/>
              </a:ext>
            </a:extLst>
          </p:cNvPr>
          <p:cNvSpPr>
            <a:spLocks noGrp="1"/>
          </p:cNvSpPr>
          <p:nvPr>
            <p:ph type="ctrTitle"/>
          </p:nvPr>
        </p:nvSpPr>
        <p:spPr>
          <a:xfrm>
            <a:off x="2007780" y="339288"/>
            <a:ext cx="6045651" cy="425634"/>
          </a:xfrm>
        </p:spPr>
        <p:txBody>
          <a:bodyPr/>
          <a:lstStyle/>
          <a:p>
            <a:pPr algn="ctr"/>
            <a:r>
              <a:rPr lang="en-GB" sz="2000" dirty="0"/>
              <a:t>Young People’s RECOVERY PLAN WORKSHOP </a:t>
            </a:r>
          </a:p>
        </p:txBody>
      </p:sp>
      <p:sp>
        <p:nvSpPr>
          <p:cNvPr id="3" name="Subtitle 2">
            <a:extLst>
              <a:ext uri="{FF2B5EF4-FFF2-40B4-BE49-F238E27FC236}">
                <a16:creationId xmlns:a16="http://schemas.microsoft.com/office/drawing/2014/main" id="{B626D645-B596-4F58-842D-B4F74F9D5F03}"/>
              </a:ext>
            </a:extLst>
          </p:cNvPr>
          <p:cNvSpPr>
            <a:spLocks noGrp="1"/>
          </p:cNvSpPr>
          <p:nvPr>
            <p:ph type="subTitle" idx="1"/>
          </p:nvPr>
        </p:nvSpPr>
        <p:spPr>
          <a:xfrm>
            <a:off x="4057690" y="1232077"/>
            <a:ext cx="2385054" cy="328049"/>
          </a:xfrm>
        </p:spPr>
        <p:txBody>
          <a:bodyPr>
            <a:noAutofit/>
          </a:bodyPr>
          <a:lstStyle/>
          <a:p>
            <a:pPr algn="ctr"/>
            <a:r>
              <a:rPr lang="en-GB" sz="1600" dirty="0"/>
              <a:t>Sustainable Fashion</a:t>
            </a:r>
          </a:p>
        </p:txBody>
      </p:sp>
      <p:pic>
        <p:nvPicPr>
          <p:cNvPr id="5" name="Picture 4" descr="A picture containing food&#10;&#10;Description automatically generated">
            <a:extLst>
              <a:ext uri="{FF2B5EF4-FFF2-40B4-BE49-F238E27FC236}">
                <a16:creationId xmlns:a16="http://schemas.microsoft.com/office/drawing/2014/main"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7" name="Subtitle 2">
            <a:extLst>
              <a:ext uri="{FF2B5EF4-FFF2-40B4-BE49-F238E27FC236}">
                <a16:creationId xmlns:a16="http://schemas.microsoft.com/office/drawing/2014/main" id="{B626D645-B596-4F58-842D-B4F74F9D5F03}"/>
              </a:ext>
            </a:extLst>
          </p:cNvPr>
          <p:cNvSpPr txBox="1">
            <a:spLocks/>
          </p:cNvSpPr>
          <p:nvPr/>
        </p:nvSpPr>
        <p:spPr>
          <a:xfrm>
            <a:off x="4148141" y="917322"/>
            <a:ext cx="1887026" cy="328049"/>
          </a:xfrm>
          <a:prstGeom prst="rect">
            <a:avLst/>
          </a:prstGeom>
        </p:spPr>
        <p:txBody>
          <a:bodyPr vert="horz" lIns="91440" tIns="45720" rIns="91440" bIns="45720" rtlCol="0" anchor="t">
            <a:normAutofit fontScale="850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200" dirty="0"/>
              <a:t>Thursday 12</a:t>
            </a:r>
            <a:r>
              <a:rPr lang="en-GB" sz="1200" baseline="30000" dirty="0"/>
              <a:t>th</a:t>
            </a:r>
            <a:r>
              <a:rPr lang="en-GB" sz="1200" dirty="0"/>
              <a:t> November 2020</a:t>
            </a:r>
          </a:p>
        </p:txBody>
      </p:sp>
      <p:sp>
        <p:nvSpPr>
          <p:cNvPr id="8" name="Subtitle 2">
            <a:extLst>
              <a:ext uri="{FF2B5EF4-FFF2-40B4-BE49-F238E27FC236}">
                <a16:creationId xmlns:a16="http://schemas.microsoft.com/office/drawing/2014/main" id="{B626D645-B596-4F58-842D-B4F74F9D5F03}"/>
              </a:ext>
            </a:extLst>
          </p:cNvPr>
          <p:cNvSpPr txBox="1">
            <a:spLocks/>
          </p:cNvSpPr>
          <p:nvPr/>
        </p:nvSpPr>
        <p:spPr>
          <a:xfrm>
            <a:off x="307272" y="1947342"/>
            <a:ext cx="8345003" cy="4159168"/>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a:buFont typeface="+mj-lt"/>
              <a:buAutoNum type="arabicPeriod"/>
            </a:pPr>
            <a:endParaRPr lang="en-GB" dirty="0"/>
          </a:p>
        </p:txBody>
      </p:sp>
      <p:sp>
        <p:nvSpPr>
          <p:cNvPr id="4" name="Rectangle 3">
            <a:extLst>
              <a:ext uri="{FF2B5EF4-FFF2-40B4-BE49-F238E27FC236}">
                <a16:creationId xmlns:a16="http://schemas.microsoft.com/office/drawing/2014/main" id="{A6D68C7C-25F8-FD40-A460-5865C736DFD9}"/>
              </a:ext>
            </a:extLst>
          </p:cNvPr>
          <p:cNvSpPr/>
          <p:nvPr/>
        </p:nvSpPr>
        <p:spPr>
          <a:xfrm>
            <a:off x="491725" y="1952492"/>
            <a:ext cx="7649059" cy="646331"/>
          </a:xfrm>
          <a:prstGeom prst="rect">
            <a:avLst/>
          </a:prstGeom>
        </p:spPr>
        <p:txBody>
          <a:bodyPr wrap="square">
            <a:spAutoFit/>
          </a:bodyPr>
          <a:lstStyle/>
          <a:p>
            <a:br>
              <a:rPr lang="en-GB" dirty="0"/>
            </a:br>
            <a:endParaRPr lang="en-US" dirty="0"/>
          </a:p>
        </p:txBody>
      </p:sp>
      <p:sp>
        <p:nvSpPr>
          <p:cNvPr id="9" name="Rectangle 8">
            <a:extLst>
              <a:ext uri="{FF2B5EF4-FFF2-40B4-BE49-F238E27FC236}">
                <a16:creationId xmlns:a16="http://schemas.microsoft.com/office/drawing/2014/main" id="{98093A86-6028-4547-B50E-47DAE6F32AD8}"/>
              </a:ext>
            </a:extLst>
          </p:cNvPr>
          <p:cNvSpPr/>
          <p:nvPr/>
        </p:nvSpPr>
        <p:spPr>
          <a:xfrm>
            <a:off x="861849" y="2214449"/>
            <a:ext cx="6733449" cy="3545201"/>
          </a:xfrm>
          <a:prstGeom prst="rect">
            <a:avLst/>
          </a:prstGeom>
        </p:spPr>
        <p:txBody>
          <a:bodyPr wrap="square">
            <a:spAutoFit/>
          </a:bodyPr>
          <a:lstStyle/>
          <a:p>
            <a:pPr>
              <a:lnSpc>
                <a:spcPct val="115000"/>
              </a:lnSpc>
            </a:pPr>
            <a:r>
              <a:rPr lang="en-GB" sz="1400" b="1" dirty="0">
                <a:solidFill>
                  <a:srgbClr val="000000"/>
                </a:solidFill>
                <a:latin typeface="Calibri" panose="020F0502020204030204" pitchFamily="34" charset="0"/>
                <a:ea typeface="Times New Roman" panose="02020603050405020304" pitchFamily="18" charset="0"/>
              </a:rPr>
              <a:t>What are the opportunities?</a:t>
            </a:r>
            <a:endParaRPr lang="en-GB" sz="1400" dirty="0">
              <a:latin typeface="Times New Roman" panose="02020603050405020304" pitchFamily="18" charset="0"/>
              <a:ea typeface="Times New Roman" panose="02020603050405020304" pitchFamily="18" charset="0"/>
            </a:endParaRPr>
          </a:p>
          <a:p>
            <a:pPr marL="342900" lvl="0" indent="-342900">
              <a:lnSpc>
                <a:spcPct val="115000"/>
              </a:lnSpc>
              <a:buFont typeface="Symbol" pitchFamily="2" charset="2"/>
              <a:buChar char=""/>
            </a:pPr>
            <a:r>
              <a:rPr lang="en-GB" sz="1400" dirty="0">
                <a:solidFill>
                  <a:srgbClr val="000000"/>
                </a:solidFill>
                <a:latin typeface="Calibri" panose="020F0502020204030204" pitchFamily="34" charset="0"/>
                <a:ea typeface="Times New Roman" panose="02020603050405020304" pitchFamily="18" charset="0"/>
              </a:rPr>
              <a:t>Highlight the issues – production materials, manufacture, transport, storage of fashion items is very carbon intensive – imported carbon (figures?)</a:t>
            </a:r>
            <a:endParaRPr lang="en-GB" sz="1400" dirty="0">
              <a:latin typeface="Times New Roman" panose="02020603050405020304" pitchFamily="18" charset="0"/>
              <a:ea typeface="Times New Roman" panose="02020603050405020304" pitchFamily="18" charset="0"/>
            </a:endParaRPr>
          </a:p>
          <a:p>
            <a:pPr marL="342900" lvl="0" indent="-342900">
              <a:lnSpc>
                <a:spcPct val="115000"/>
              </a:lnSpc>
              <a:buFont typeface="Symbol" pitchFamily="2" charset="2"/>
              <a:buChar char=""/>
            </a:pPr>
            <a:r>
              <a:rPr lang="en-GB" sz="1400" dirty="0">
                <a:solidFill>
                  <a:srgbClr val="000000"/>
                </a:solidFill>
                <a:latin typeface="Calibri" panose="020F0502020204030204" pitchFamily="34" charset="0"/>
                <a:ea typeface="Times New Roman" panose="02020603050405020304" pitchFamily="18" charset="0"/>
              </a:rPr>
              <a:t>Consumer power – consumers can and should influence what is available through their purchasing – do they have the knowledge and the right information?</a:t>
            </a:r>
            <a:endParaRPr lang="en-GB" sz="1400" dirty="0">
              <a:latin typeface="Times New Roman" panose="02020603050405020304" pitchFamily="18" charset="0"/>
              <a:ea typeface="Times New Roman" panose="02020603050405020304" pitchFamily="18" charset="0"/>
            </a:endParaRPr>
          </a:p>
          <a:p>
            <a:pPr marL="342900" lvl="0" indent="-342900">
              <a:lnSpc>
                <a:spcPct val="115000"/>
              </a:lnSpc>
              <a:buFont typeface="Symbol" pitchFamily="2" charset="2"/>
              <a:buChar char=""/>
            </a:pPr>
            <a:r>
              <a:rPr lang="en-GB" sz="1400" dirty="0">
                <a:solidFill>
                  <a:srgbClr val="000000"/>
                </a:solidFill>
                <a:latin typeface="Calibri" panose="020F0502020204030204" pitchFamily="34" charset="0"/>
                <a:ea typeface="Times New Roman" panose="02020603050405020304" pitchFamily="18" charset="0"/>
              </a:rPr>
              <a:t>Buy local – chance to re-invigorate high streets through retail</a:t>
            </a:r>
            <a:endParaRPr lang="en-GB" sz="1400" dirty="0">
              <a:latin typeface="Times New Roman" panose="02020603050405020304" pitchFamily="18" charset="0"/>
              <a:ea typeface="Times New Roman" panose="02020603050405020304" pitchFamily="18" charset="0"/>
            </a:endParaRPr>
          </a:p>
          <a:p>
            <a:pPr marL="342900" lvl="0" indent="-342900">
              <a:lnSpc>
                <a:spcPct val="115000"/>
              </a:lnSpc>
              <a:buFont typeface="Symbol" pitchFamily="2" charset="2"/>
              <a:buChar char=""/>
            </a:pPr>
            <a:r>
              <a:rPr lang="en-GB" sz="1400" dirty="0">
                <a:solidFill>
                  <a:srgbClr val="000000"/>
                </a:solidFill>
                <a:latin typeface="Calibri" panose="020F0502020204030204" pitchFamily="34" charset="0"/>
                <a:ea typeface="Times New Roman" panose="02020603050405020304" pitchFamily="18" charset="0"/>
              </a:rPr>
              <a:t>Reduce, reuse, recycle – chance to lower consumption, reduce landfill, lower carbon emissions</a:t>
            </a:r>
            <a:endParaRPr lang="en-GB" sz="1400" dirty="0">
              <a:latin typeface="Times New Roman" panose="02020603050405020304" pitchFamily="18" charset="0"/>
              <a:ea typeface="Times New Roman" panose="02020603050405020304" pitchFamily="18" charset="0"/>
            </a:endParaRPr>
          </a:p>
          <a:p>
            <a:pPr marL="342900" lvl="0" indent="-342900">
              <a:lnSpc>
                <a:spcPct val="115000"/>
              </a:lnSpc>
              <a:buFont typeface="Symbol" pitchFamily="2" charset="2"/>
              <a:buChar char=""/>
            </a:pPr>
            <a:r>
              <a:rPr lang="en-GB" sz="1400" dirty="0">
                <a:solidFill>
                  <a:srgbClr val="000000"/>
                </a:solidFill>
                <a:latin typeface="Calibri" panose="020F0502020204030204" pitchFamily="34" charset="0"/>
                <a:ea typeface="Times New Roman" panose="02020603050405020304" pitchFamily="18" charset="0"/>
              </a:rPr>
              <a:t>Small / medium business – currently seems to be lack of local reuse opportunities, possible for businesses to develop around new economy </a:t>
            </a:r>
            <a:endParaRPr lang="en-GB" sz="1400" dirty="0">
              <a:latin typeface="Times New Roman" panose="02020603050405020304" pitchFamily="18" charset="0"/>
              <a:ea typeface="Times New Roman" panose="02020603050405020304" pitchFamily="18" charset="0"/>
            </a:endParaRPr>
          </a:p>
          <a:p>
            <a:pPr marL="342900" lvl="0" indent="-342900">
              <a:lnSpc>
                <a:spcPct val="115000"/>
              </a:lnSpc>
              <a:buFont typeface="Symbol" pitchFamily="2" charset="2"/>
              <a:buChar char=""/>
            </a:pPr>
            <a:r>
              <a:rPr lang="en-GB" sz="1400" dirty="0">
                <a:solidFill>
                  <a:srgbClr val="000000"/>
                </a:solidFill>
                <a:latin typeface="Calibri" panose="020F0502020204030204" pitchFamily="34" charset="0"/>
                <a:ea typeface="Times New Roman" panose="02020603050405020304" pitchFamily="18" charset="0"/>
              </a:rPr>
              <a:t>Downsides - currently clothes are very cheap, disposable, not recyclable; driven by large on-line concerns or vast stores (Primark). Lockdown has probably increased spending on cheap on-line clothes. Habits will be difficult to change.</a:t>
            </a:r>
            <a:endParaRPr lang="en-GB" sz="1400" dirty="0">
              <a:latin typeface="Times New Roman" panose="02020603050405020304" pitchFamily="18" charset="0"/>
              <a:ea typeface="Times New Roman" panose="02020603050405020304" pitchFamily="18" charset="0"/>
            </a:endParaRPr>
          </a:p>
          <a:p>
            <a:pPr marL="342900" lvl="0" indent="-342900">
              <a:lnSpc>
                <a:spcPct val="115000"/>
              </a:lnSpc>
              <a:buFont typeface="Symbol" pitchFamily="2" charset="2"/>
              <a:buChar char=""/>
            </a:pPr>
            <a:r>
              <a:rPr lang="en-GB" sz="1400" dirty="0">
                <a:solidFill>
                  <a:srgbClr val="000000"/>
                </a:solidFill>
                <a:latin typeface="Calibri" panose="020F0502020204030204" pitchFamily="34" charset="0"/>
                <a:ea typeface="Times New Roman" panose="02020603050405020304" pitchFamily="18" charset="0"/>
              </a:rPr>
              <a:t>Education through schools</a:t>
            </a:r>
            <a:endParaRPr lang="en-GB"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46756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0332-45F6-4A18-8381-2F90FF1EA4D1}"/>
              </a:ext>
            </a:extLst>
          </p:cNvPr>
          <p:cNvSpPr>
            <a:spLocks noGrp="1"/>
          </p:cNvSpPr>
          <p:nvPr>
            <p:ph type="ctrTitle"/>
          </p:nvPr>
        </p:nvSpPr>
        <p:spPr>
          <a:xfrm>
            <a:off x="2007780" y="339288"/>
            <a:ext cx="6045651" cy="425634"/>
          </a:xfrm>
        </p:spPr>
        <p:txBody>
          <a:bodyPr/>
          <a:lstStyle/>
          <a:p>
            <a:pPr algn="ctr"/>
            <a:r>
              <a:rPr lang="en-GB" sz="2000" dirty="0"/>
              <a:t>Young People’s RECOVERY PLAN WORKSHOP </a:t>
            </a:r>
          </a:p>
        </p:txBody>
      </p:sp>
      <p:sp>
        <p:nvSpPr>
          <p:cNvPr id="3" name="Subtitle 2">
            <a:extLst>
              <a:ext uri="{FF2B5EF4-FFF2-40B4-BE49-F238E27FC236}">
                <a16:creationId xmlns:a16="http://schemas.microsoft.com/office/drawing/2014/main" id="{B626D645-B596-4F58-842D-B4F74F9D5F03}"/>
              </a:ext>
            </a:extLst>
          </p:cNvPr>
          <p:cNvSpPr>
            <a:spLocks noGrp="1"/>
          </p:cNvSpPr>
          <p:nvPr>
            <p:ph type="subTitle" idx="1"/>
          </p:nvPr>
        </p:nvSpPr>
        <p:spPr>
          <a:xfrm>
            <a:off x="4057690" y="1232077"/>
            <a:ext cx="2385054" cy="328049"/>
          </a:xfrm>
        </p:spPr>
        <p:txBody>
          <a:bodyPr>
            <a:noAutofit/>
          </a:bodyPr>
          <a:lstStyle/>
          <a:p>
            <a:pPr algn="ctr"/>
            <a:r>
              <a:rPr lang="en-GB" sz="1600" dirty="0"/>
              <a:t>Sustainable Fashion</a:t>
            </a:r>
          </a:p>
        </p:txBody>
      </p:sp>
      <p:pic>
        <p:nvPicPr>
          <p:cNvPr id="5" name="Picture 4" descr="A picture containing food&#10;&#10;Description automatically generated">
            <a:extLst>
              <a:ext uri="{FF2B5EF4-FFF2-40B4-BE49-F238E27FC236}">
                <a16:creationId xmlns:a16="http://schemas.microsoft.com/office/drawing/2014/main"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7" name="Subtitle 2">
            <a:extLst>
              <a:ext uri="{FF2B5EF4-FFF2-40B4-BE49-F238E27FC236}">
                <a16:creationId xmlns:a16="http://schemas.microsoft.com/office/drawing/2014/main" id="{B626D645-B596-4F58-842D-B4F74F9D5F03}"/>
              </a:ext>
            </a:extLst>
          </p:cNvPr>
          <p:cNvSpPr txBox="1">
            <a:spLocks/>
          </p:cNvSpPr>
          <p:nvPr/>
        </p:nvSpPr>
        <p:spPr>
          <a:xfrm>
            <a:off x="4148141" y="917322"/>
            <a:ext cx="1887026" cy="328049"/>
          </a:xfrm>
          <a:prstGeom prst="rect">
            <a:avLst/>
          </a:prstGeom>
        </p:spPr>
        <p:txBody>
          <a:bodyPr vert="horz" lIns="91440" tIns="45720" rIns="91440" bIns="45720" rtlCol="0" anchor="t">
            <a:normAutofit fontScale="850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200" dirty="0"/>
              <a:t>Thursday 12</a:t>
            </a:r>
            <a:r>
              <a:rPr lang="en-GB" sz="1200" baseline="30000" dirty="0"/>
              <a:t>th</a:t>
            </a:r>
            <a:r>
              <a:rPr lang="en-GB" sz="1200" dirty="0"/>
              <a:t> November 2020</a:t>
            </a:r>
          </a:p>
        </p:txBody>
      </p:sp>
      <p:sp>
        <p:nvSpPr>
          <p:cNvPr id="8" name="Subtitle 2">
            <a:extLst>
              <a:ext uri="{FF2B5EF4-FFF2-40B4-BE49-F238E27FC236}">
                <a16:creationId xmlns:a16="http://schemas.microsoft.com/office/drawing/2014/main" id="{B626D645-B596-4F58-842D-B4F74F9D5F03}"/>
              </a:ext>
            </a:extLst>
          </p:cNvPr>
          <p:cNvSpPr txBox="1">
            <a:spLocks/>
          </p:cNvSpPr>
          <p:nvPr/>
        </p:nvSpPr>
        <p:spPr>
          <a:xfrm>
            <a:off x="307272" y="1947342"/>
            <a:ext cx="8345003" cy="4159168"/>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a:buFont typeface="+mj-lt"/>
              <a:buAutoNum type="arabicPeriod"/>
            </a:pPr>
            <a:endParaRPr lang="en-GB" dirty="0"/>
          </a:p>
        </p:txBody>
      </p:sp>
      <p:sp>
        <p:nvSpPr>
          <p:cNvPr id="4" name="Rectangle 3">
            <a:extLst>
              <a:ext uri="{FF2B5EF4-FFF2-40B4-BE49-F238E27FC236}">
                <a16:creationId xmlns:a16="http://schemas.microsoft.com/office/drawing/2014/main" id="{A6D68C7C-25F8-FD40-A460-5865C736DFD9}"/>
              </a:ext>
            </a:extLst>
          </p:cNvPr>
          <p:cNvSpPr/>
          <p:nvPr/>
        </p:nvSpPr>
        <p:spPr>
          <a:xfrm>
            <a:off x="491725" y="1952492"/>
            <a:ext cx="7649059" cy="646331"/>
          </a:xfrm>
          <a:prstGeom prst="rect">
            <a:avLst/>
          </a:prstGeom>
        </p:spPr>
        <p:txBody>
          <a:bodyPr wrap="square">
            <a:spAutoFit/>
          </a:bodyPr>
          <a:lstStyle/>
          <a:p>
            <a:br>
              <a:rPr lang="en-GB" dirty="0"/>
            </a:br>
            <a:endParaRPr lang="en-US" dirty="0"/>
          </a:p>
        </p:txBody>
      </p:sp>
      <p:sp>
        <p:nvSpPr>
          <p:cNvPr id="9" name="Rectangle 8">
            <a:extLst>
              <a:ext uri="{FF2B5EF4-FFF2-40B4-BE49-F238E27FC236}">
                <a16:creationId xmlns:a16="http://schemas.microsoft.com/office/drawing/2014/main" id="{98093A86-6028-4547-B50E-47DAE6F32AD8}"/>
              </a:ext>
            </a:extLst>
          </p:cNvPr>
          <p:cNvSpPr/>
          <p:nvPr/>
        </p:nvSpPr>
        <p:spPr>
          <a:xfrm>
            <a:off x="552350" y="1947342"/>
            <a:ext cx="7191582" cy="4832092"/>
          </a:xfrm>
          <a:prstGeom prst="rect">
            <a:avLst/>
          </a:prstGeom>
        </p:spPr>
        <p:txBody>
          <a:bodyPr wrap="square">
            <a:spAutoFit/>
          </a:bodyPr>
          <a:lstStyle/>
          <a:p>
            <a:r>
              <a:rPr lang="en-GB" sz="1400" b="1" dirty="0"/>
              <a:t>What can the council do?</a:t>
            </a:r>
          </a:p>
          <a:p>
            <a:endParaRPr lang="en-GB" sz="1400" dirty="0"/>
          </a:p>
          <a:p>
            <a:pPr marL="285750" lvl="0" indent="-285750">
              <a:buFont typeface="Arial" panose="020B0604020202020204" pitchFamily="34" charset="0"/>
              <a:buChar char="•"/>
            </a:pPr>
            <a:r>
              <a:rPr lang="en-GB" sz="1400" dirty="0"/>
              <a:t>Information – in terms of the wider issue about sustainable fashion – could have a guide to sustainable living (with a section on fashion) on the website as well as a position statement</a:t>
            </a:r>
          </a:p>
          <a:p>
            <a:pPr marL="285750" lvl="0" indent="-285750">
              <a:buFont typeface="Arial" panose="020B0604020202020204" pitchFamily="34" charset="0"/>
              <a:buChar char="•"/>
            </a:pPr>
            <a:r>
              <a:rPr lang="en-GB" sz="1400" dirty="0"/>
              <a:t>Support the local ‘fashion’ economy – use broader initiatives e.g. encourage local currency (Lewes  – money spent locally stays local); invest in high street; start-ups funds or reduced rates for new independent businesses (less travel, less carbon); directories; branding (Wealth of Wiltshire); promotion; local craft markets (e.g. where people sell upcycled clothes/goods) especially at a time when people are struggling to afford shop rent </a:t>
            </a:r>
          </a:p>
          <a:p>
            <a:pPr marL="285750" lvl="0" indent="-285750">
              <a:buFont typeface="Arial" panose="020B0604020202020204" pitchFamily="34" charset="0"/>
              <a:buChar char="•"/>
            </a:pPr>
            <a:r>
              <a:rPr lang="en-GB" sz="1400" dirty="0"/>
              <a:t>Skills / education / talent – lack of skills to repair and mend; lots of fashion graduates (where do they end up?); invest in talent</a:t>
            </a:r>
          </a:p>
          <a:p>
            <a:pPr marL="285750" lvl="0" indent="-285750">
              <a:buFont typeface="Arial" panose="020B0604020202020204" pitchFamily="34" charset="0"/>
              <a:buChar char="•"/>
            </a:pPr>
            <a:r>
              <a:rPr lang="en-GB" sz="1400" dirty="0"/>
              <a:t>Recycling – lack of knowledge of how to recycle textiles and clothes</a:t>
            </a:r>
          </a:p>
          <a:p>
            <a:r>
              <a:rPr lang="en-GB" sz="1400" dirty="0"/>
              <a:t> </a:t>
            </a:r>
          </a:p>
          <a:p>
            <a:r>
              <a:rPr lang="en-GB" sz="1400" b="1" dirty="0"/>
              <a:t>What can WCA do?</a:t>
            </a:r>
          </a:p>
          <a:p>
            <a:endParaRPr lang="en-GB" sz="1400" dirty="0"/>
          </a:p>
          <a:p>
            <a:pPr marL="285750" lvl="0" indent="-285750">
              <a:buFont typeface="Arial" panose="020B0604020202020204" pitchFamily="34" charset="0"/>
              <a:buChar char="•"/>
            </a:pPr>
            <a:r>
              <a:rPr lang="en-GB" sz="1400" dirty="0"/>
              <a:t>Bring people together – hold more events; disseminate information</a:t>
            </a:r>
          </a:p>
          <a:p>
            <a:pPr marL="285750" lvl="0" indent="-285750">
              <a:buFont typeface="Arial" panose="020B0604020202020204" pitchFamily="34" charset="0"/>
              <a:buChar char="•"/>
            </a:pPr>
            <a:r>
              <a:rPr lang="en-GB" sz="1400" dirty="0"/>
              <a:t>Lobby – target campaigns to MPs to support local initiatives, business and high streets; carbon labelling</a:t>
            </a:r>
          </a:p>
          <a:p>
            <a:pPr marL="285750" lvl="0" indent="-285750">
              <a:buFont typeface="Arial" panose="020B0604020202020204" pitchFamily="34" charset="0"/>
              <a:buChar char="•"/>
            </a:pPr>
            <a:r>
              <a:rPr lang="en-GB" sz="1400" dirty="0"/>
              <a:t>Communicate and raise awareness of the issues - create leaflets/posters; have a section on WCA website about ethical consumption</a:t>
            </a:r>
          </a:p>
        </p:txBody>
      </p:sp>
    </p:spTree>
    <p:extLst>
      <p:ext uri="{BB962C8B-B14F-4D97-AF65-F5344CB8AC3E}">
        <p14:creationId xmlns:p14="http://schemas.microsoft.com/office/powerpoint/2010/main" val="891904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Default Design">
  <a:themeElements>
    <a:clrScheme name="Default Design 16">
      <a:dk1>
        <a:srgbClr val="000000"/>
      </a:dk1>
      <a:lt1>
        <a:srgbClr val="FFFFFF"/>
      </a:lt1>
      <a:dk2>
        <a:srgbClr val="006E56"/>
      </a:dk2>
      <a:lt2>
        <a:srgbClr val="808080"/>
      </a:lt2>
      <a:accent1>
        <a:srgbClr val="D2FAFA"/>
      </a:accent1>
      <a:accent2>
        <a:srgbClr val="0063AC"/>
      </a:accent2>
      <a:accent3>
        <a:srgbClr val="FFFFFF"/>
      </a:accent3>
      <a:accent4>
        <a:srgbClr val="000000"/>
      </a:accent4>
      <a:accent5>
        <a:srgbClr val="E5FCFC"/>
      </a:accent5>
      <a:accent6>
        <a:srgbClr val="00599B"/>
      </a:accent6>
      <a:hlink>
        <a:srgbClr val="C22E91"/>
      </a:hlink>
      <a:folHlink>
        <a:srgbClr val="B3D455"/>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6E56"/>
        </a:dk2>
        <a:lt2>
          <a:srgbClr val="808080"/>
        </a:lt2>
        <a:accent1>
          <a:srgbClr val="BBD2CF"/>
        </a:accent1>
        <a:accent2>
          <a:srgbClr val="0063AC"/>
        </a:accent2>
        <a:accent3>
          <a:srgbClr val="FFFFFF"/>
        </a:accent3>
        <a:accent4>
          <a:srgbClr val="000000"/>
        </a:accent4>
        <a:accent5>
          <a:srgbClr val="DAE5E4"/>
        </a:accent5>
        <a:accent6>
          <a:srgbClr val="00599B"/>
        </a:accent6>
        <a:hlink>
          <a:srgbClr val="C22E91"/>
        </a:hlink>
        <a:folHlink>
          <a:srgbClr val="57B94B"/>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6E56"/>
        </a:dk2>
        <a:lt2>
          <a:srgbClr val="808080"/>
        </a:lt2>
        <a:accent1>
          <a:srgbClr val="BBD2CF"/>
        </a:accent1>
        <a:accent2>
          <a:srgbClr val="0063AC"/>
        </a:accent2>
        <a:accent3>
          <a:srgbClr val="FFFFFF"/>
        </a:accent3>
        <a:accent4>
          <a:srgbClr val="000000"/>
        </a:accent4>
        <a:accent5>
          <a:srgbClr val="DAE5E4"/>
        </a:accent5>
        <a:accent6>
          <a:srgbClr val="00599B"/>
        </a:accent6>
        <a:hlink>
          <a:srgbClr val="C22E91"/>
        </a:hlink>
        <a:folHlink>
          <a:srgbClr val="B3D455"/>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6E56"/>
        </a:dk2>
        <a:lt2>
          <a:srgbClr val="808080"/>
        </a:lt2>
        <a:accent1>
          <a:srgbClr val="BBD2CF"/>
        </a:accent1>
        <a:accent2>
          <a:srgbClr val="0063AC"/>
        </a:accent2>
        <a:accent3>
          <a:srgbClr val="FFFFFF"/>
        </a:accent3>
        <a:accent4>
          <a:srgbClr val="000000"/>
        </a:accent4>
        <a:accent5>
          <a:srgbClr val="DAE5E4"/>
        </a:accent5>
        <a:accent6>
          <a:srgbClr val="00599B"/>
        </a:accent6>
        <a:hlink>
          <a:srgbClr val="C22E91"/>
        </a:hlink>
        <a:folHlink>
          <a:srgbClr val="52397A"/>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6E56"/>
        </a:dk2>
        <a:lt2>
          <a:srgbClr val="808080"/>
        </a:lt2>
        <a:accent1>
          <a:srgbClr val="D2FAFA"/>
        </a:accent1>
        <a:accent2>
          <a:srgbClr val="0063AC"/>
        </a:accent2>
        <a:accent3>
          <a:srgbClr val="FFFFFF"/>
        </a:accent3>
        <a:accent4>
          <a:srgbClr val="000000"/>
        </a:accent4>
        <a:accent5>
          <a:srgbClr val="E5FCFC"/>
        </a:accent5>
        <a:accent6>
          <a:srgbClr val="00599B"/>
        </a:accent6>
        <a:hlink>
          <a:srgbClr val="C22E91"/>
        </a:hlink>
        <a:folHlink>
          <a:srgbClr val="B3D45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770</TotalTime>
  <Words>2123</Words>
  <Application>Microsoft Macintosh PowerPoint</Application>
  <PresentationFormat>On-screen Show (4:3)</PresentationFormat>
  <Paragraphs>224</Paragraphs>
  <Slides>18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18</vt:i4>
      </vt:variant>
    </vt:vector>
  </HeadingPairs>
  <TitlesOfParts>
    <vt:vector size="27" baseType="lpstr">
      <vt:lpstr>-webkit-standard</vt:lpstr>
      <vt:lpstr>Arial</vt:lpstr>
      <vt:lpstr>Calibri</vt:lpstr>
      <vt:lpstr>Symbol</vt:lpstr>
      <vt:lpstr>Times New Roman</vt:lpstr>
      <vt:lpstr>Trebuchet MS</vt:lpstr>
      <vt:lpstr>Wingdings 3</vt:lpstr>
      <vt:lpstr>Facet</vt:lpstr>
      <vt:lpstr>1_Default Design</vt:lpstr>
      <vt:lpstr>Young People’s WORKSHOP 12th November Recommendations </vt:lpstr>
      <vt:lpstr>Young People’s RECOVERY PLAN WORKSHOP </vt:lpstr>
      <vt:lpstr>Young People’s RECOVERY PLAN WORKSHOP </vt:lpstr>
      <vt:lpstr>Young People’s RECOVERY PLAN WORKSHOP </vt:lpstr>
      <vt:lpstr>RECOVERY PLAN WORKSHOP </vt:lpstr>
      <vt:lpstr>Young People’s RECOVERY PLAN WORKSHOP </vt:lpstr>
      <vt:lpstr>Young People’s RECOVERY PLAN WORKSHOP </vt:lpstr>
      <vt:lpstr>Young People’s RECOVERY PLAN WORKSHOP </vt:lpstr>
      <vt:lpstr>Young People’s RECOVERY PLAN WORKSHOP </vt:lpstr>
      <vt:lpstr>Young People’s RECOVERY PLAN WORKSHOP </vt:lpstr>
      <vt:lpstr>Young People’s RECOVERY PLAN WORKSHOP </vt:lpstr>
      <vt:lpstr>Young People’s RECOVERY PLAN WORKSHOP </vt:lpstr>
      <vt:lpstr>Young People’s RECOVERY PLAN WORKSHOP </vt:lpstr>
      <vt:lpstr>Young People’s RECOVERY PLAN WORKSHOP </vt:lpstr>
      <vt:lpstr>Young People’s RECOVERY PLAN WORKSHOP </vt:lpstr>
      <vt:lpstr>Young People’s RECOVERY PLAN WORKSHOP </vt:lpstr>
      <vt:lpstr>Young People’s RECOVERY PLAN WORKSHOP </vt:lpstr>
      <vt:lpstr>RECOVERY PLAN WORKSHOP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RECOVERY PLAN Young People’s WORKSHOP </dc:title>
  <dc:creator>Christian Lange</dc:creator>
  <cp:lastModifiedBy>Christian Lange</cp:lastModifiedBy>
  <cp:revision>9</cp:revision>
  <dcterms:created xsi:type="dcterms:W3CDTF">2020-11-12T14:10:04Z</dcterms:created>
  <dcterms:modified xsi:type="dcterms:W3CDTF">2020-11-28T18:44:26Z</dcterms:modified>
</cp:coreProperties>
</file>