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8" r:id="rId2"/>
    <p:sldId id="327" r:id="rId3"/>
    <p:sldId id="360" r:id="rId4"/>
    <p:sldId id="328" r:id="rId5"/>
    <p:sldId id="342" r:id="rId6"/>
    <p:sldId id="341" r:id="rId7"/>
    <p:sldId id="340" r:id="rId8"/>
    <p:sldId id="339" r:id="rId9"/>
    <p:sldId id="338" r:id="rId10"/>
    <p:sldId id="336" r:id="rId11"/>
    <p:sldId id="345" r:id="rId12"/>
    <p:sldId id="346" r:id="rId13"/>
    <p:sldId id="347" r:id="rId14"/>
    <p:sldId id="349" r:id="rId15"/>
    <p:sldId id="348" r:id="rId16"/>
    <p:sldId id="337" r:id="rId17"/>
    <p:sldId id="335" r:id="rId18"/>
    <p:sldId id="334" r:id="rId19"/>
    <p:sldId id="333" r:id="rId20"/>
    <p:sldId id="332" r:id="rId21"/>
    <p:sldId id="331" r:id="rId22"/>
    <p:sldId id="330" r:id="rId23"/>
    <p:sldId id="350" r:id="rId24"/>
    <p:sldId id="329" r:id="rId25"/>
    <p:sldId id="361" r:id="rId26"/>
    <p:sldId id="343" r:id="rId27"/>
    <p:sldId id="353" r:id="rId28"/>
    <p:sldId id="354" r:id="rId29"/>
    <p:sldId id="356" r:id="rId30"/>
    <p:sldId id="358" r:id="rId31"/>
    <p:sldId id="359" r:id="rId32"/>
    <p:sldId id="351" r:id="rId33"/>
    <p:sldId id="352" r:id="rId34"/>
    <p:sldId id="35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94946" autoAdjust="0"/>
  </p:normalViewPr>
  <p:slideViewPr>
    <p:cSldViewPr snapToGrid="0">
      <p:cViewPr varScale="1">
        <p:scale>
          <a:sx n="108" d="100"/>
          <a:sy n="108" d="100"/>
        </p:scale>
        <p:origin x="714" y="96"/>
      </p:cViewPr>
      <p:guideLst>
        <p:guide orient="horz" pos="2160"/>
        <p:guide pos="3840"/>
      </p:guideLst>
    </p:cSldViewPr>
  </p:slideViewPr>
  <p:notesTextViewPr>
    <p:cViewPr>
      <p:scale>
        <a:sx n="3" d="2"/>
        <a:sy n="3" d="2"/>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4/8/2022</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4/8/2022</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all, I’m Julie Strawson and I’m delighted to welcome  you to the first Local Environment Action Friends Annual General Meeting. We will be recording the meeting so if you prefer to turn your cameras off please do.</a:t>
            </a:r>
          </a:p>
          <a:p>
            <a:r>
              <a:rPr lang="en-US" dirty="0"/>
              <a:t>You all have a copy of the agenda so I let’s proceed without delay!</a:t>
            </a:r>
          </a:p>
          <a:p>
            <a:r>
              <a:rPr lang="en-US" dirty="0"/>
              <a:t>Please may I ask you all to introduce yourselves. </a:t>
            </a:r>
          </a:p>
          <a:p>
            <a:r>
              <a:rPr lang="en-US" dirty="0"/>
              <a:t>Great now please may I ask you to mute your microphones.</a:t>
            </a:r>
          </a:p>
          <a:p>
            <a:endParaRPr lang="en-US" dirty="0"/>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2</a:t>
            </a:fld>
            <a:endParaRPr lang="en-GB"/>
          </a:p>
        </p:txBody>
      </p:sp>
    </p:spTree>
    <p:extLst>
      <p:ext uri="{BB962C8B-B14F-4D97-AF65-F5344CB8AC3E}">
        <p14:creationId xmlns:p14="http://schemas.microsoft.com/office/powerpoint/2010/main" val="1903094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latin typeface="Franklin Gothic Book" panose="020B0503020102020204" pitchFamily="34" charset="0"/>
              </a:defRPr>
            </a:lvl1pPr>
          </a:lstStyle>
          <a:p>
            <a:r>
              <a:rPr lang="en-US" dirty="0"/>
              <a:t>Click to edit Master title style</a:t>
            </a:r>
            <a:endParaRPr dirty="0"/>
          </a:p>
        </p:txBody>
      </p:sp>
      <p:sp>
        <p:nvSpPr>
          <p:cNvPr id="3" name="Subtitle 2"/>
          <p:cNvSpPr>
            <a:spLocks noGrp="1"/>
          </p:cNvSpPr>
          <p:nvPr>
            <p:ph type="subTitle" idx="1" hasCustomPrompt="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Franklin Gothic</a:t>
            </a:r>
          </a:p>
          <a:p>
            <a:endParaRPr dirty="0"/>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A44093AA-2AD2-4299-BD1F-EB0AC9447CE3}" type="datetime1">
              <a:rPr lang="en-US" smtClean="0"/>
              <a:t>4/8/2022</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9C18BFD-136F-4D3F-9689-35E58A256C5A}" type="datetime1">
              <a:rPr lang="en-US" smtClean="0"/>
              <a:t>4/8/2022</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Book" panose="020B0503020102020204" pitchFamily="34" charset="0"/>
              </a:defRPr>
            </a:lvl1pPr>
          </a:lstStyle>
          <a:p>
            <a:r>
              <a:rPr lang="en-US" dirty="0"/>
              <a:t>Click to edit Master title style</a:t>
            </a:r>
            <a:endParaRPr dirty="0"/>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7D5E160-22CF-456B-87DF-138CED612554}" type="datetime1">
              <a:rPr lang="en-US" smtClean="0"/>
              <a:t>4/8/2022</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latin typeface="Franklin Gothic Book" panose="020B0503020102020204" pitchFamily="34" charset="0"/>
              </a:defRPr>
            </a:lvl1pPr>
          </a:lstStyle>
          <a:p>
            <a:r>
              <a:rPr lang="en-US" dirty="0"/>
              <a:t>Click to edit Master title style</a:t>
            </a:r>
            <a:endParaRPr dirty="0"/>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latin typeface="Franklin Gothic Book" panose="020B05030201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Book" panose="020B0503020102020204" pitchFamily="34" charset="0"/>
              </a:defRPr>
            </a:lvl1pPr>
          </a:lstStyle>
          <a:p>
            <a:r>
              <a:rPr lang="en-US" dirty="0"/>
              <a:t>Click to edit Master title style</a:t>
            </a:r>
            <a:endParaRPr dirty="0"/>
          </a:p>
        </p:txBody>
      </p:sp>
      <p:sp>
        <p:nvSpPr>
          <p:cNvPr id="3" name="Content Placeholder 2"/>
          <p:cNvSpPr>
            <a:spLocks noGrp="1"/>
          </p:cNvSpPr>
          <p:nvPr>
            <p:ph sz="half" idx="1"/>
          </p:nvPr>
        </p:nvSpPr>
        <p:spPr>
          <a:xfrm>
            <a:off x="1409700" y="1556281"/>
            <a:ext cx="4610099" cy="4620682"/>
          </a:xfrm>
        </p:spPr>
        <p:txBody>
          <a:bodyPr/>
          <a:lstStyle>
            <a:lvl1pPr>
              <a:defRPr sz="2200">
                <a:latin typeface="Franklin Gothic Book" panose="020B0503020102020204" pitchFamily="34" charset="0"/>
              </a:defRPr>
            </a:lvl1pPr>
            <a:lvl2pPr>
              <a:defRPr sz="18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atin typeface="Franklin Gothic Book" panose="020B0503020102020204" pitchFamily="34" charset="0"/>
              </a:defRPr>
            </a:lvl1pPr>
            <a:lvl2pPr>
              <a:defRPr sz="18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264AC01-A0A8-4E31-9DD2-2116807FE358}" type="datetime1">
              <a:rPr lang="en-US" smtClean="0"/>
              <a:t>4/8/2022</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Book" panose="020B0503020102020204" pitchFamily="34" charset="0"/>
              </a:defRPr>
            </a:lvl1pPr>
          </a:lstStyle>
          <a:p>
            <a:r>
              <a:rPr lang="en-US" dirty="0"/>
              <a:t>Click to edit Master title style</a:t>
            </a:r>
            <a:endParaRPr dirty="0"/>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atin typeface="Franklin Gothic Book" panose="020B0503020102020204" pitchFamily="34" charset="0"/>
              </a:defRPr>
            </a:lvl1pPr>
            <a:lvl2pPr>
              <a:defRPr sz="18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DBC5B3C2-4C08-4D35-99B6-87DA38C3A14A}" type="datetime1">
              <a:rPr lang="en-US" smtClean="0"/>
              <a:t>4/8/2022</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Book" panose="020B0503020102020204" pitchFamily="34" charset="0"/>
              </a:defRPr>
            </a:lvl1pPr>
          </a:lstStyle>
          <a:p>
            <a:r>
              <a:rPr lang="en-US" dirty="0"/>
              <a:t>Click to edit Master title style</a:t>
            </a:r>
            <a:endParaRPr dirty="0"/>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6A612744-A2DB-4205-ACB4-B5B643A7B4E6}" type="datetime1">
              <a:rPr lang="en-US" smtClean="0"/>
              <a:t>4/8/2022</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69B482E7-5CBE-402E-9F54-140E61EA7EAD}" type="datetime1">
              <a:rPr lang="en-US" smtClean="0"/>
              <a:t>4/8/2022</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dirty="0"/>
              <a:t>Click to edit Master title style</a:t>
            </a:r>
            <a:endParaRPr dirty="0"/>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387A9BD5-4ADF-4F5E-B6AD-E55C5AA2BAE7}" type="datetime1">
              <a:rPr lang="en-US" smtClean="0"/>
              <a:t>4/8/2022</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dirty="0"/>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69264"/>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A76937CC-EA47-46AC-9E07-B2FB020AEB49}" type="datetime1">
              <a:rPr lang="en-US" smtClean="0"/>
              <a:t>4/8/2022</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A84F05BA-E9D7-4FBE-8410-64E9738D2425}" type="datetime1">
              <a:rPr lang="en-US" smtClean="0"/>
              <a:t>4/8/2022</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spcBef>
          <a:spcPct val="0"/>
        </a:spcBef>
        <a:buNone/>
        <a:defRPr sz="3400" kern="1200">
          <a:solidFill>
            <a:schemeClr val="accent1">
              <a:lumMod val="75000"/>
            </a:schemeClr>
          </a:solidFill>
          <a:latin typeface="Franklin Gothic Book" panose="020B0503020102020204" pitchFamily="34" charset="0"/>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Franklin Gothic Book" panose="020B0503020102020204" pitchFamily="34" charset="0"/>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woodlandtrust.org.uk/blog/2019/08/how-to-make-hedgehog-house/"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gov.uk/guidance/plant-health-control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21902" y="31276"/>
            <a:ext cx="4817734" cy="5775966"/>
          </a:xfrm>
          <a:noFill/>
        </p:spPr>
        <p:txBody>
          <a:bodyPr>
            <a:noAutofit/>
          </a:bodyPr>
          <a:lstStyle/>
          <a:p>
            <a:pPr>
              <a:lnSpc>
                <a:spcPct val="107000"/>
              </a:lnSpc>
              <a:spcAft>
                <a:spcPts val="800"/>
              </a:spcAft>
            </a:pPr>
            <a:r>
              <a:rPr lang="en-US" dirty="0">
                <a:latin typeface="Franklin Gothic Book" panose="020B0503020102020204" pitchFamily="34" charset="0"/>
              </a:rPr>
              <a:t>WELCOME TO </a:t>
            </a:r>
            <a:br>
              <a:rPr lang="en-US" dirty="0">
                <a:latin typeface="Franklin Gothic Book" panose="020B0503020102020204" pitchFamily="34" charset="0"/>
              </a:rPr>
            </a:br>
            <a:r>
              <a:rPr lang="en-US" dirty="0">
                <a:latin typeface="Franklin Gothic Book" panose="020B0503020102020204" pitchFamily="34" charset="0"/>
              </a:rPr>
              <a:t>‘Being greener’</a:t>
            </a:r>
            <a:br>
              <a:rPr lang="en-US" dirty="0">
                <a:latin typeface="Franklin Gothic Book" panose="020B0503020102020204" pitchFamily="34" charset="0"/>
              </a:rPr>
            </a:br>
            <a:br>
              <a:rPr lang="en-US" dirty="0">
                <a:latin typeface="Franklin Gothic Book" panose="020B0503020102020204" pitchFamily="34" charset="0"/>
              </a:rPr>
            </a:br>
            <a:br>
              <a:rPr lang="en-GB" dirty="0">
                <a:effectLst/>
                <a:latin typeface="Franklin Gothic Book" panose="020B0503020102020204" pitchFamily="34" charset="0"/>
                <a:ea typeface="Calibri" panose="020F0502020204030204" pitchFamily="34" charset="0"/>
                <a:cs typeface="Times New Roman" panose="02020603050405020304" pitchFamily="18" charset="0"/>
              </a:rPr>
            </a:br>
            <a:endParaRPr lang="en-US" dirty="0">
              <a:latin typeface="Franklin Gothic Book" panose="020B0503020102020204" pitchFamily="34" charset="0"/>
            </a:endParaRPr>
          </a:p>
        </p:txBody>
      </p:sp>
      <p:pic>
        <p:nvPicPr>
          <p:cNvPr id="5" name="Picture 4" descr="Logo, company name&#10;&#10;Description automatically generated">
            <a:extLst>
              <a:ext uri="{FF2B5EF4-FFF2-40B4-BE49-F238E27FC236}">
                <a16:creationId xmlns:a16="http://schemas.microsoft.com/office/drawing/2014/main" id="{7DC8ED5A-9CC9-411A-854D-B48501CDD8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174" y="31276"/>
            <a:ext cx="1990140" cy="1646604"/>
          </a:xfrm>
          <a:prstGeom prst="rect">
            <a:avLst/>
          </a:prstGeom>
        </p:spPr>
      </p:pic>
      <p:pic>
        <p:nvPicPr>
          <p:cNvPr id="8" name="Picture 7" descr="Logo, company name&#10;&#10;Description automatically generated">
            <a:extLst>
              <a:ext uri="{FF2B5EF4-FFF2-40B4-BE49-F238E27FC236}">
                <a16:creationId xmlns:a16="http://schemas.microsoft.com/office/drawing/2014/main" id="{B31DB417-4583-4632-B1C5-D82942D15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6275" y="0"/>
            <a:ext cx="1990140" cy="1646604"/>
          </a:xfrm>
          <a:prstGeom prst="rect">
            <a:avLst/>
          </a:prstGeom>
          <a:solidFill>
            <a:schemeClr val="bg1"/>
          </a:solidFill>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GO ORGANIC</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572411" y="1330919"/>
            <a:ext cx="5675989" cy="4620682"/>
          </a:xfrm>
        </p:spPr>
        <p:txBody>
          <a:bodyPr>
            <a:normAutofit/>
          </a:bodyPr>
          <a:lstStyle/>
          <a:p>
            <a:pPr fontAlgn="base"/>
            <a:r>
              <a:rPr lang="en-GB" cap="all" dirty="0">
                <a:effectLst>
                  <a:outerShdw blurRad="38100" dist="38100" dir="2700000" algn="tl">
                    <a:srgbClr val="000000">
                      <a:alpha val="43137"/>
                    </a:srgbClr>
                  </a:outerShdw>
                </a:effectLst>
              </a:rPr>
              <a:t>WHAT IS MEANT BY ORGANIC GARDENING?</a:t>
            </a:r>
            <a:endParaRPr lang="en-GB" dirty="0">
              <a:effectLst>
                <a:outerShdw blurRad="38100" dist="38100" dir="2700000" algn="tl">
                  <a:srgbClr val="000000">
                    <a:alpha val="43137"/>
                  </a:srgbClr>
                </a:outerShdw>
              </a:effectLst>
            </a:endParaRPr>
          </a:p>
          <a:p>
            <a:pPr fontAlgn="base"/>
            <a:r>
              <a:rPr lang="en-GB" dirty="0"/>
              <a:t>Organic gardening involves using less man-made, chemical substances, such as synthetic fertilisers and pesticides, but is also involves a more holistic approach to gardening. </a:t>
            </a:r>
          </a:p>
          <a:p>
            <a:pPr fontAlgn="base"/>
            <a:r>
              <a:rPr lang="en-GB" dirty="0"/>
              <a:t>Organic gardening requires an awareness of our wider impact on the environment, so gardening in a more environmentally-friendly way.</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10</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Organic gardening: 10 ways to get started | Love The Garden">
            <a:extLst>
              <a:ext uri="{FF2B5EF4-FFF2-40B4-BE49-F238E27FC236}">
                <a16:creationId xmlns:a16="http://schemas.microsoft.com/office/drawing/2014/main" id="{60F377DE-E6A2-4D9B-8418-A576031EC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266" y="1894170"/>
            <a:ext cx="5258323" cy="276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68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GO ORGANIC</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453404" y="1330919"/>
            <a:ext cx="4766990" cy="4620682"/>
          </a:xfrm>
        </p:spPr>
        <p:txBody>
          <a:bodyPr>
            <a:normAutofit/>
          </a:bodyPr>
          <a:lstStyle/>
          <a:p>
            <a:r>
              <a:rPr lang="en-GB" dirty="0"/>
              <a:t>By choosing organic products to feed and treat your plants, you'll be reducing the chance of inadvertently harming beneficial insects and you won’t be adding unnecessary chemicals to your soil either. </a:t>
            </a:r>
          </a:p>
          <a:p>
            <a:r>
              <a:rPr lang="en-GB" dirty="0"/>
              <a:t>There are now organic versions of everything from slug controls to fertilizer and soil conditioner. </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11</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2" name="Picture 2" descr="How to Grow an Organic Vegetable Garden">
            <a:extLst>
              <a:ext uri="{FF2B5EF4-FFF2-40B4-BE49-F238E27FC236}">
                <a16:creationId xmlns:a16="http://schemas.microsoft.com/office/drawing/2014/main" id="{B5CDDBE6-7EDE-5142-A2F7-F12EB57CFE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23" t="5276" r="5764" b="2631"/>
          <a:stretch/>
        </p:blipFill>
        <p:spPr bwMode="auto">
          <a:xfrm>
            <a:off x="5537301" y="1443345"/>
            <a:ext cx="6201295" cy="427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3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10004510" cy="831004"/>
          </a:xfrm>
        </p:spPr>
        <p:txBody>
          <a:bodyPr>
            <a:noAutofit/>
          </a:bodyPr>
          <a:lstStyle/>
          <a:p>
            <a:r>
              <a:rPr lang="en-GB" sz="3200" b="1" cap="all" dirty="0"/>
              <a:t>HOW TO CARE FOR PLANTS WHEN ORGANIC GARDENING</a:t>
            </a:r>
            <a:endParaRPr lang="en-GB" sz="32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453403" y="1330919"/>
            <a:ext cx="5794997" cy="4620682"/>
          </a:xfrm>
        </p:spPr>
        <p:txBody>
          <a:bodyPr>
            <a:normAutofit fontScale="92500" lnSpcReduction="10000"/>
          </a:bodyPr>
          <a:lstStyle/>
          <a:p>
            <a:pPr fontAlgn="base"/>
            <a:r>
              <a:rPr lang="en-GB" b="1" dirty="0">
                <a:effectLst>
                  <a:outerShdw blurRad="38100" dist="38100" dir="2700000" algn="tl">
                    <a:srgbClr val="000000">
                      <a:alpha val="43137"/>
                    </a:srgbClr>
                  </a:outerShdw>
                </a:effectLst>
              </a:rPr>
              <a:t>Top Tip 9:</a:t>
            </a:r>
          </a:p>
          <a:p>
            <a:pPr fontAlgn="base"/>
            <a:r>
              <a:rPr lang="en-GB" dirty="0"/>
              <a:t>Pay attention to what your plants need, including watering the roots not the foliage.</a:t>
            </a:r>
          </a:p>
          <a:p>
            <a:pPr fontAlgn="base"/>
            <a:r>
              <a:rPr lang="en-GB" dirty="0"/>
              <a:t>Regularly inspect the plants and stay vigilant so you catch pest and disease problems right away. </a:t>
            </a:r>
          </a:p>
          <a:p>
            <a:pPr fontAlgn="base"/>
            <a:r>
              <a:rPr lang="en-GB" dirty="0"/>
              <a:t>At the heart of organic gardening is to keep your growing area in good health, rather than just pest- and disease-free. A diverse and vigorous growing system, good hygiene, and close observation all help prevent problems. </a:t>
            </a:r>
          </a:p>
          <a:p>
            <a:pPr fontAlgn="base"/>
            <a:r>
              <a:rPr lang="en-GB" dirty="0"/>
              <a:t>You can suppress and control weeds naturally with a layer of bark mulch, composted straw or leaf mould, and removing any that pop up. </a:t>
            </a:r>
          </a:p>
          <a:p>
            <a:pPr fontAlgn="base"/>
            <a:r>
              <a:rPr lang="en-GB" dirty="0"/>
              <a:t>Physical barriers, such as netting or cages, are a good idea to protect your ripening crops.</a:t>
            </a:r>
          </a:p>
          <a:p>
            <a:endParaRPr lang="en-GB" dirty="0"/>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12</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2" descr="Organic gardening: 10 ways to get started | Love The Garden">
            <a:extLst>
              <a:ext uri="{FF2B5EF4-FFF2-40B4-BE49-F238E27FC236}">
                <a16:creationId xmlns:a16="http://schemas.microsoft.com/office/drawing/2014/main" id="{A450A4C5-B27E-41FB-98F0-B0AC3FA45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266" y="1894170"/>
            <a:ext cx="5258323" cy="276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75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b="1" cap="all" dirty="0"/>
              <a:t>ENCOURAGE BIODIVERSITY FOR EASIER ORGANIC GARDENING</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453403" y="1330919"/>
            <a:ext cx="5794997" cy="4620682"/>
          </a:xfrm>
        </p:spPr>
        <p:txBody>
          <a:bodyPr>
            <a:normAutofit/>
          </a:bodyPr>
          <a:lstStyle/>
          <a:p>
            <a:pPr fontAlgn="base"/>
            <a:r>
              <a:rPr lang="en-GB" b="1" dirty="0">
                <a:effectLst>
                  <a:outerShdw blurRad="38100" dist="38100" dir="2700000" algn="tl">
                    <a:srgbClr val="000000">
                      <a:alpha val="43137"/>
                    </a:srgbClr>
                  </a:outerShdw>
                </a:effectLst>
              </a:rPr>
              <a:t>Easy Tip 10</a:t>
            </a:r>
          </a:p>
          <a:p>
            <a:pPr fontAlgn="base"/>
            <a:r>
              <a:rPr lang="en-GB" dirty="0"/>
              <a:t>Encourage a food chain balance to make wildlife work for you, from ladybirds eating greenfly to frogs devouring snails. </a:t>
            </a:r>
          </a:p>
          <a:p>
            <a:pPr fontAlgn="base"/>
            <a:r>
              <a:rPr lang="en-GB" dirty="0"/>
              <a:t>Brightly coloured flowers will attract a wide variety of insects, and the more bees you attract to the garden, the more pollination and larger yields you’ll have. </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13</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descr="Intelligent Tinkering” - How to Boost Biodiversity at Home (Leopold's Wise  Words Part 2) — First Light Wildlife Habitats">
            <a:extLst>
              <a:ext uri="{FF2B5EF4-FFF2-40B4-BE49-F238E27FC236}">
                <a16:creationId xmlns:a16="http://schemas.microsoft.com/office/drawing/2014/main" id="{328BE0AB-863C-4E71-A28D-1C94650BD4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7777" y="1428749"/>
            <a:ext cx="5429127" cy="4066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86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b="1" cap="all" dirty="0"/>
              <a:t>ENCOURAGE BIODIVERSITY FOR EASIER ORGANIC GARDENING</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453403" y="1330919"/>
            <a:ext cx="5794997" cy="4620682"/>
          </a:xfrm>
        </p:spPr>
        <p:txBody>
          <a:bodyPr>
            <a:normAutofit fontScale="77500" lnSpcReduction="20000"/>
          </a:bodyPr>
          <a:lstStyle/>
          <a:p>
            <a:pPr fontAlgn="base"/>
            <a:r>
              <a:rPr lang="en-GB" b="1" dirty="0">
                <a:effectLst>
                  <a:outerShdw blurRad="38100" dist="38100" dir="2700000" algn="tl">
                    <a:srgbClr val="000000">
                      <a:alpha val="43137"/>
                    </a:srgbClr>
                  </a:outerShdw>
                </a:effectLst>
              </a:rPr>
              <a:t>Easy Tip 11</a:t>
            </a:r>
          </a:p>
          <a:p>
            <a:pPr fontAlgn="base"/>
            <a:r>
              <a:rPr lang="en-GB" dirty="0"/>
              <a:t>Remember to rotate your crops as this prevents build-up of diseases in the soil. </a:t>
            </a:r>
          </a:p>
          <a:p>
            <a:pPr fontAlgn="base"/>
            <a:r>
              <a:rPr lang="en-GB" dirty="0"/>
              <a:t>Keep an eye on the watering; you don’t want your plants stressed as this makes them vulnerable to attack.  </a:t>
            </a:r>
          </a:p>
          <a:p>
            <a:pPr fontAlgn="base"/>
            <a:r>
              <a:rPr lang="en-GB" dirty="0"/>
              <a:t>Certain crops help each other. </a:t>
            </a:r>
          </a:p>
          <a:p>
            <a:pPr fontAlgn="base"/>
            <a:r>
              <a:rPr lang="en-GB" dirty="0"/>
              <a:t>For example, plant a bed with sweetcorn, beans and squash together. </a:t>
            </a:r>
          </a:p>
          <a:p>
            <a:pPr fontAlgn="base"/>
            <a:r>
              <a:rPr lang="en-GB" dirty="0"/>
              <a:t>Each plant provides natural shelter and protection for the other. </a:t>
            </a:r>
          </a:p>
          <a:p>
            <a:pPr fontAlgn="base"/>
            <a:r>
              <a:rPr lang="en-GB" dirty="0"/>
              <a:t>The large leaves of the squash plants shade the sweetcorn’s roots from sunlight.</a:t>
            </a:r>
          </a:p>
          <a:p>
            <a:pPr fontAlgn="base"/>
            <a:r>
              <a:rPr lang="en-GB" dirty="0"/>
              <a:t>They also act as natural mulch by suppressing weeds and preventing moisture from evaporating from the soil’s surface. </a:t>
            </a:r>
          </a:p>
          <a:p>
            <a:pPr fontAlgn="base"/>
            <a:r>
              <a:rPr lang="en-GB" dirty="0"/>
              <a:t>The tall corn stems provide a sturdy support for beans to climb up. In turn, the beans fix nitrogen into the soil.  </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14</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descr="Intelligent Tinkering” - How to Boost Biodiversity at Home (Leopold's Wise  Words Part 2) — First Light Wildlife Habitats">
            <a:extLst>
              <a:ext uri="{FF2B5EF4-FFF2-40B4-BE49-F238E27FC236}">
                <a16:creationId xmlns:a16="http://schemas.microsoft.com/office/drawing/2014/main" id="{328BE0AB-863C-4E71-A28D-1C94650BD4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7777" y="1428749"/>
            <a:ext cx="5429127" cy="4066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09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pPr fontAlgn="base"/>
            <a:r>
              <a:rPr lang="en-GB" b="1" cap="all" dirty="0"/>
              <a:t>COMPANION PLANTING FOR AN ORGANIC FRUIT AND VEG PLOT</a:t>
            </a:r>
            <a:endParaRPr lang="en-GB"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410403" y="1330919"/>
            <a:ext cx="7191044" cy="4620682"/>
          </a:xfrm>
        </p:spPr>
        <p:txBody>
          <a:bodyPr>
            <a:normAutofit fontScale="70000" lnSpcReduction="20000"/>
          </a:bodyPr>
          <a:lstStyle/>
          <a:p>
            <a:pPr fontAlgn="base"/>
            <a:r>
              <a:rPr lang="en-GB" b="1" dirty="0">
                <a:effectLst>
                  <a:outerShdw blurRad="38100" dist="38100" dir="2700000" algn="tl">
                    <a:srgbClr val="000000">
                      <a:alpha val="43137"/>
                    </a:srgbClr>
                  </a:outerShdw>
                </a:effectLst>
              </a:rPr>
              <a:t>Easy Tip 12: </a:t>
            </a:r>
            <a:r>
              <a:rPr lang="en-GB" dirty="0"/>
              <a:t>Use companion planting to your organic vegetable garden’s advantage. Growing strongly scented plants beside your crops either confuses pests or attracts them away from your produce. </a:t>
            </a:r>
          </a:p>
          <a:p>
            <a:pPr lvl="0" fontAlgn="base"/>
            <a:r>
              <a:rPr lang="en-GB" b="1" dirty="0"/>
              <a:t>Basil</a:t>
            </a:r>
            <a:r>
              <a:rPr lang="en-GB" dirty="0"/>
              <a:t> – deters whitefly on tomatoes and kale.</a:t>
            </a:r>
          </a:p>
          <a:p>
            <a:pPr lvl="0" fontAlgn="base"/>
            <a:r>
              <a:rPr lang="en-GB" b="1" dirty="0"/>
              <a:t>Chives</a:t>
            </a:r>
            <a:r>
              <a:rPr lang="en-GB" dirty="0"/>
              <a:t> – deter aphids and carrot root fly.</a:t>
            </a:r>
          </a:p>
          <a:p>
            <a:pPr lvl="0" fontAlgn="base"/>
            <a:r>
              <a:rPr lang="en-GB" b="1" dirty="0"/>
              <a:t>French marigolds</a:t>
            </a:r>
            <a:r>
              <a:rPr lang="en-GB" dirty="0"/>
              <a:t> – deter aphids and whitefly, and attract hoverflies, whose larvae eat aphids; plant with tomatoes, aubergines and chillies.</a:t>
            </a:r>
          </a:p>
          <a:p>
            <a:pPr lvl="0" fontAlgn="base"/>
            <a:r>
              <a:rPr lang="en-GB" b="1" dirty="0"/>
              <a:t>Rosemary </a:t>
            </a:r>
            <a:r>
              <a:rPr lang="en-GB" dirty="0"/>
              <a:t>– deters carrot fly.</a:t>
            </a:r>
          </a:p>
          <a:p>
            <a:pPr lvl="0" fontAlgn="base"/>
            <a:r>
              <a:rPr lang="en-GB" b="1" dirty="0"/>
              <a:t>Sage</a:t>
            </a:r>
            <a:r>
              <a:rPr lang="en-GB" dirty="0"/>
              <a:t> – confuses pests of brassicas and deters carrot fly.</a:t>
            </a:r>
          </a:p>
          <a:p>
            <a:pPr lvl="0" fontAlgn="base"/>
            <a:r>
              <a:rPr lang="en-GB" b="1" dirty="0"/>
              <a:t>Nasturtium</a:t>
            </a:r>
            <a:r>
              <a:rPr lang="en-GB" dirty="0"/>
              <a:t> – sacrificial crop, lures aphids away from beans and attracts beneficial insects.</a:t>
            </a:r>
          </a:p>
          <a:p>
            <a:pPr lvl="0" fontAlgn="base"/>
            <a:r>
              <a:rPr lang="en-GB" b="1" dirty="0"/>
              <a:t>Dill</a:t>
            </a:r>
            <a:r>
              <a:rPr lang="en-GB" dirty="0"/>
              <a:t> – attracts hoverflies and wasps to eat aphids.</a:t>
            </a:r>
          </a:p>
          <a:p>
            <a:pPr lvl="0" fontAlgn="base"/>
            <a:r>
              <a:rPr lang="en-GB" b="1" dirty="0"/>
              <a:t>Mint and sage</a:t>
            </a:r>
            <a:r>
              <a:rPr lang="en-GB" dirty="0"/>
              <a:t> – repel slugs; plant with cabbages and lettuces.</a:t>
            </a:r>
          </a:p>
          <a:p>
            <a:pPr lvl="0" fontAlgn="base"/>
            <a:r>
              <a:rPr lang="en-GB" b="1" dirty="0"/>
              <a:t>Yarrow</a:t>
            </a:r>
            <a:r>
              <a:rPr lang="en-GB" dirty="0"/>
              <a:t> – attracts ladybirds and hoverflies.</a:t>
            </a:r>
          </a:p>
          <a:p>
            <a:pPr lvl="0" fontAlgn="base"/>
            <a:r>
              <a:rPr lang="en-GB" b="1" dirty="0"/>
              <a:t>Fennel</a:t>
            </a:r>
            <a:r>
              <a:rPr lang="en-GB" dirty="0"/>
              <a:t> – attracts hoverflies and ladybugs, which prey on aphids.</a:t>
            </a:r>
          </a:p>
          <a:p>
            <a:pPr lvl="0" fontAlgn="base"/>
            <a:r>
              <a:rPr lang="en-GB" b="1" dirty="0"/>
              <a:t>Lavender</a:t>
            </a:r>
            <a:r>
              <a:rPr lang="en-GB" dirty="0"/>
              <a:t> – attracts pollinators and deters aphids; plant with carrots and leeks.</a:t>
            </a:r>
          </a:p>
          <a:p>
            <a:pPr lvl="0" fontAlgn="base"/>
            <a:r>
              <a:rPr lang="en-GB" b="1" dirty="0"/>
              <a:t>Nettles</a:t>
            </a:r>
            <a:r>
              <a:rPr lang="en-GB" dirty="0"/>
              <a:t> – attract cabbage white butterflies, keeping them away from brassicas.</a:t>
            </a:r>
          </a:p>
          <a:p>
            <a:pPr fontAlgn="base"/>
            <a:endParaRPr lang="en-GB" dirty="0"/>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15</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0" name="Picture 4" descr="Companion Planting Guide – TheNBXpress.com">
            <a:extLst>
              <a:ext uri="{FF2B5EF4-FFF2-40B4-BE49-F238E27FC236}">
                <a16:creationId xmlns:a16="http://schemas.microsoft.com/office/drawing/2014/main" id="{2060AA42-1B30-458D-8E30-DBAB5B22F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5401" y="1491757"/>
            <a:ext cx="3327083" cy="3312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50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USE LOCAL MATERIALS</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548641" y="1330918"/>
            <a:ext cx="5699760" cy="4726982"/>
          </a:xfrm>
        </p:spPr>
        <p:txBody>
          <a:bodyPr>
            <a:normAutofit fontScale="85000" lnSpcReduction="20000"/>
          </a:bodyPr>
          <a:lstStyle/>
          <a:p>
            <a:r>
              <a:rPr lang="en-GB" b="1" dirty="0">
                <a:effectLst>
                  <a:outerShdw blurRad="38100" dist="38100" dir="2700000" algn="tl">
                    <a:srgbClr val="000000">
                      <a:alpha val="43137"/>
                    </a:srgbClr>
                  </a:outerShdw>
                </a:effectLst>
              </a:rPr>
              <a:t>Easy Tip 13:</a:t>
            </a:r>
          </a:p>
          <a:p>
            <a:r>
              <a:rPr lang="en-GB" dirty="0"/>
              <a:t>Purchase paving and bricks that haven’t travelled hundreds or even thousands of miles to get to your plot ~ this will help reduce your garden’s carbon footprint considerably – and support nearby businesses too.</a:t>
            </a:r>
          </a:p>
          <a:p>
            <a:r>
              <a:rPr lang="en-GB" dirty="0"/>
              <a:t>Local materials also sit better in the landscape than if they’re brought in from elsewhere ~ your revamped garden will look more natural and established from the start.</a:t>
            </a:r>
          </a:p>
          <a:p>
            <a:r>
              <a:rPr lang="en-GB" dirty="0"/>
              <a:t>When you’re buying timber products and decking in the UK, look for a </a:t>
            </a:r>
            <a:r>
              <a:rPr lang="en-GB" b="1" dirty="0">
                <a:effectLst>
                  <a:outerShdw blurRad="38100" dist="38100" dir="2700000" algn="tl">
                    <a:srgbClr val="000000">
                      <a:alpha val="43137"/>
                    </a:srgbClr>
                  </a:outerShdw>
                </a:effectLst>
              </a:rPr>
              <a:t>Forest Stewardship Council </a:t>
            </a:r>
            <a:r>
              <a:rPr lang="en-GB" dirty="0"/>
              <a:t>(FSC) or </a:t>
            </a:r>
            <a:r>
              <a:rPr lang="en-GB" b="1" dirty="0">
                <a:effectLst>
                  <a:outerShdw blurRad="38100" dist="38100" dir="2700000" algn="tl">
                    <a:srgbClr val="000000">
                      <a:alpha val="43137"/>
                    </a:srgbClr>
                  </a:outerShdw>
                </a:effectLst>
              </a:rPr>
              <a:t>Programme for the Endorsement of Forest Certification</a:t>
            </a:r>
            <a:r>
              <a:rPr lang="en-GB" dirty="0"/>
              <a:t> (PEFC) logo – that way, you can be sure the wood originates from certified plantations.</a:t>
            </a:r>
          </a:p>
          <a:p>
            <a:r>
              <a:rPr lang="en-GB" dirty="0"/>
              <a:t>Ideally hard landscaping should be water permeable to help with slowing water run off. For example a drive could be gravel rather than solid paving.</a:t>
            </a:r>
          </a:p>
          <a:p>
            <a:endParaRPr lang="en-GB" dirty="0"/>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16</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0B962F72-FE30-4B2E-AFF1-A27D3ED9AEDA}"/>
              </a:ext>
            </a:extLst>
          </p:cNvPr>
          <p:cNvPicPr>
            <a:picLocks noChangeAspect="1"/>
          </p:cNvPicPr>
          <p:nvPr/>
        </p:nvPicPr>
        <p:blipFill>
          <a:blip r:embed="rId2"/>
          <a:stretch>
            <a:fillRect/>
          </a:stretch>
        </p:blipFill>
        <p:spPr>
          <a:xfrm>
            <a:off x="6857999" y="1730375"/>
            <a:ext cx="4638675" cy="3092450"/>
          </a:xfrm>
          <a:prstGeom prst="rect">
            <a:avLst/>
          </a:prstGeom>
        </p:spPr>
      </p:pic>
    </p:spTree>
    <p:extLst>
      <p:ext uri="{BB962C8B-B14F-4D97-AF65-F5344CB8AC3E}">
        <p14:creationId xmlns:p14="http://schemas.microsoft.com/office/powerpoint/2010/main" val="29197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MAKE YOUR OWN COMPOST </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453403" y="1330919"/>
            <a:ext cx="5794997" cy="2250481"/>
          </a:xfrm>
        </p:spPr>
        <p:txBody>
          <a:bodyPr>
            <a:normAutofit/>
          </a:bodyPr>
          <a:lstStyle/>
          <a:p>
            <a:r>
              <a:rPr lang="en-GB" b="1" dirty="0">
                <a:effectLst>
                  <a:outerShdw blurRad="38100" dist="38100" dir="2700000" algn="tl">
                    <a:srgbClr val="000000">
                      <a:alpha val="43137"/>
                    </a:srgbClr>
                  </a:outerShdw>
                </a:effectLst>
              </a:rPr>
              <a:t>Easy Tip 14</a:t>
            </a:r>
            <a:r>
              <a:rPr lang="en-GB" dirty="0"/>
              <a:t>:</a:t>
            </a:r>
          </a:p>
          <a:p>
            <a:r>
              <a:rPr lang="en-GB" dirty="0"/>
              <a:t>There’s something incredibly satisfying about making your own compost from grass clippings and veg peelings that would otherwise go to waste, and it’s straightforward to do. </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17</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FC2A610B-402C-4EF7-9D6A-E5BB5E99B3D4}"/>
              </a:ext>
            </a:extLst>
          </p:cNvPr>
          <p:cNvPicPr>
            <a:picLocks noChangeAspect="1"/>
          </p:cNvPicPr>
          <p:nvPr/>
        </p:nvPicPr>
        <p:blipFill>
          <a:blip r:embed="rId2"/>
          <a:stretch>
            <a:fillRect/>
          </a:stretch>
        </p:blipFill>
        <p:spPr>
          <a:xfrm>
            <a:off x="7315199" y="1347787"/>
            <a:ext cx="4162425" cy="4162425"/>
          </a:xfrm>
          <a:prstGeom prst="rect">
            <a:avLst/>
          </a:prstGeom>
        </p:spPr>
      </p:pic>
    </p:spTree>
    <p:extLst>
      <p:ext uri="{BB962C8B-B14F-4D97-AF65-F5344CB8AC3E}">
        <p14:creationId xmlns:p14="http://schemas.microsoft.com/office/powerpoint/2010/main" val="345916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GROW YOUR OWN FOOD</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453403" y="1330919"/>
            <a:ext cx="5794997" cy="4620682"/>
          </a:xfrm>
        </p:spPr>
        <p:txBody>
          <a:bodyPr>
            <a:normAutofit/>
          </a:bodyPr>
          <a:lstStyle/>
          <a:p>
            <a:r>
              <a:rPr lang="en-GB" b="1" dirty="0">
                <a:effectLst>
                  <a:outerShdw blurRad="38100" dist="38100" dir="2700000" algn="tl">
                    <a:srgbClr val="000000">
                      <a:alpha val="43137"/>
                    </a:srgbClr>
                  </a:outerShdw>
                </a:effectLst>
              </a:rPr>
              <a:t>Easy Tip 15:</a:t>
            </a:r>
          </a:p>
          <a:p>
            <a:r>
              <a:rPr lang="en-GB" dirty="0"/>
              <a:t>If you want to reduce your environmental impact as well as cutting your supermarket bills, why not turn part of your garden into a veg patch and start growing your own fruit and vegetables? </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18</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57871679-3141-458A-A6CE-001484DDB356}"/>
              </a:ext>
            </a:extLst>
          </p:cNvPr>
          <p:cNvPicPr>
            <a:picLocks noChangeAspect="1"/>
          </p:cNvPicPr>
          <p:nvPr/>
        </p:nvPicPr>
        <p:blipFill>
          <a:blip r:embed="rId2"/>
          <a:stretch>
            <a:fillRect/>
          </a:stretch>
        </p:blipFill>
        <p:spPr>
          <a:xfrm>
            <a:off x="6578249" y="1497425"/>
            <a:ext cx="5337525" cy="3558350"/>
          </a:xfrm>
          <a:prstGeom prst="rect">
            <a:avLst/>
          </a:prstGeom>
        </p:spPr>
      </p:pic>
    </p:spTree>
    <p:extLst>
      <p:ext uri="{BB962C8B-B14F-4D97-AF65-F5344CB8AC3E}">
        <p14:creationId xmlns:p14="http://schemas.microsoft.com/office/powerpoint/2010/main" val="208175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RECYCLE AND RE-USE </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410402" y="1330919"/>
            <a:ext cx="7342119" cy="4620682"/>
          </a:xfrm>
        </p:spPr>
        <p:txBody>
          <a:bodyPr>
            <a:normAutofit fontScale="70000" lnSpcReduction="20000"/>
          </a:bodyPr>
          <a:lstStyle/>
          <a:p>
            <a:r>
              <a:rPr lang="en-GB" b="1" dirty="0">
                <a:effectLst>
                  <a:outerShdw blurRad="38100" dist="38100" dir="2700000" algn="tl">
                    <a:srgbClr val="000000">
                      <a:alpha val="43137"/>
                    </a:srgbClr>
                  </a:outerShdw>
                </a:effectLst>
              </a:rPr>
              <a:t>Easy Tip 16:</a:t>
            </a:r>
          </a:p>
          <a:p>
            <a:r>
              <a:rPr lang="en-GB" dirty="0"/>
              <a:t>Avoid plastic pots</a:t>
            </a:r>
          </a:p>
          <a:p>
            <a:r>
              <a:rPr lang="en-GB" dirty="0"/>
              <a:t>Some garden centres now offer a recycling service for plastic pots, but re-use any that you already have as many times as possible, for sowing seeds and growing on seedlings. </a:t>
            </a:r>
          </a:p>
          <a:p>
            <a:r>
              <a:rPr lang="en-GB" dirty="0"/>
              <a:t>When you’re buying new plants, seek out one of the growing number of nurseries that will tip plants out of their plastic pots and wrap them in recycled paper for you to take home. </a:t>
            </a:r>
          </a:p>
          <a:p>
            <a:r>
              <a:rPr lang="en-GB" dirty="0"/>
              <a:t>Instead of buying new pots for seed-sowing, use old egg boxes and the cardboard inner tube of loo rolls – they work brilliantly for this and will biodegrade if you plant them straight into the soil once the plants are big enough to go out. </a:t>
            </a:r>
          </a:p>
          <a:p>
            <a:r>
              <a:rPr lang="en-GB" dirty="0"/>
              <a:t>Primeur’s ECO Garden range of stepping stones, borders, decking tiles and pots, for example, uses recycled rubber tyres. Apart from the fact that the tyres would otherwise take upwards of 80 years to decompose in landfill sites, the joy of using recycled rubber is that it’s non-slip, doesn’t crack or fade in hot weather, and is also lightweight. </a:t>
            </a:r>
          </a:p>
          <a:p>
            <a:r>
              <a:rPr lang="en-GB" dirty="0"/>
              <a:t>Of course you don’t always have to buy new – a rummage around reclamation yards is a fun way of finding pre-loved garden accessories that you’re unlikely to see elsewhere.</a:t>
            </a:r>
          </a:p>
          <a:p>
            <a:r>
              <a:rPr lang="en-GB" dirty="0"/>
              <a:t>Paving made from recycled concrete aggregate is now widely available too, and this can be a good option for your eco landscaping ideas.</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19</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E9633C57-81C3-47EF-9F36-91D61DD182B5}"/>
              </a:ext>
            </a:extLst>
          </p:cNvPr>
          <p:cNvPicPr>
            <a:picLocks noChangeAspect="1"/>
          </p:cNvPicPr>
          <p:nvPr/>
        </p:nvPicPr>
        <p:blipFill>
          <a:blip r:embed="rId2"/>
          <a:stretch>
            <a:fillRect/>
          </a:stretch>
        </p:blipFill>
        <p:spPr>
          <a:xfrm>
            <a:off x="8136132" y="1155235"/>
            <a:ext cx="3308955" cy="4972050"/>
          </a:xfrm>
          <a:prstGeom prst="rect">
            <a:avLst/>
          </a:prstGeom>
        </p:spPr>
      </p:pic>
    </p:spTree>
    <p:extLst>
      <p:ext uri="{BB962C8B-B14F-4D97-AF65-F5344CB8AC3E}">
        <p14:creationId xmlns:p14="http://schemas.microsoft.com/office/powerpoint/2010/main" val="100048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15D75-819F-4B3C-8EEF-D36EEE9CD54A}"/>
              </a:ext>
            </a:extLst>
          </p:cNvPr>
          <p:cNvSpPr>
            <a:spLocks noGrp="1"/>
          </p:cNvSpPr>
          <p:nvPr>
            <p:ph type="title"/>
          </p:nvPr>
        </p:nvSpPr>
        <p:spPr/>
        <p:txBody>
          <a:bodyPr>
            <a:normAutofit/>
          </a:bodyPr>
          <a:lstStyle/>
          <a:p>
            <a:r>
              <a:rPr lang="en-GB" sz="6600" dirty="0"/>
              <a:t>Greener Gardening</a:t>
            </a:r>
            <a:br>
              <a:rPr lang="en-GB" sz="3600" dirty="0"/>
            </a:br>
            <a:endParaRPr lang="en-GB" sz="3600" dirty="0"/>
          </a:p>
        </p:txBody>
      </p:sp>
      <p:sp>
        <p:nvSpPr>
          <p:cNvPr id="3" name="Text Placeholder 2">
            <a:extLst>
              <a:ext uri="{FF2B5EF4-FFF2-40B4-BE49-F238E27FC236}">
                <a16:creationId xmlns:a16="http://schemas.microsoft.com/office/drawing/2014/main" id="{0743489B-5CB3-4471-9CE1-1E1830A24DBA}"/>
              </a:ext>
            </a:extLst>
          </p:cNvPr>
          <p:cNvSpPr>
            <a:spLocks noGrp="1"/>
          </p:cNvSpPr>
          <p:nvPr>
            <p:ph type="body" idx="1"/>
          </p:nvPr>
        </p:nvSpPr>
        <p:spPr/>
        <p:txBody>
          <a:bodyPr>
            <a:normAutofit fontScale="92500" lnSpcReduction="20000"/>
          </a:bodyPr>
          <a:lstStyle/>
          <a:p>
            <a:r>
              <a:rPr lang="en-GB" sz="3200" b="1" dirty="0"/>
              <a:t>Jonathan Plows</a:t>
            </a:r>
          </a:p>
        </p:txBody>
      </p:sp>
    </p:spTree>
    <p:extLst>
      <p:ext uri="{BB962C8B-B14F-4D97-AF65-F5344CB8AC3E}">
        <p14:creationId xmlns:p14="http://schemas.microsoft.com/office/powerpoint/2010/main" val="38128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PLANT A TREE</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575792" y="1330919"/>
            <a:ext cx="7351657" cy="4620682"/>
          </a:xfrm>
        </p:spPr>
        <p:txBody>
          <a:bodyPr>
            <a:normAutofit lnSpcReduction="10000"/>
          </a:bodyPr>
          <a:lstStyle/>
          <a:p>
            <a:r>
              <a:rPr lang="en-GB" b="1" dirty="0">
                <a:effectLst>
                  <a:outerShdw blurRad="38100" dist="38100" dir="2700000" algn="tl">
                    <a:srgbClr val="000000">
                      <a:alpha val="43137"/>
                    </a:srgbClr>
                  </a:outerShdw>
                </a:effectLst>
              </a:rPr>
              <a:t>Easy Tip 17:</a:t>
            </a:r>
          </a:p>
          <a:p>
            <a:r>
              <a:rPr lang="en-GB" dirty="0"/>
              <a:t>According to recent research, gardens with trees are more attractive to wildlife than those without them, so adding some to your space is key if you want to learn how to create an eco friendly garden. </a:t>
            </a:r>
          </a:p>
          <a:p>
            <a:r>
              <a:rPr lang="en-GB" dirty="0"/>
              <a:t>Even in the tiniest garden, there’s usually room to squeeze in a small tree - try a Japanese maple (Acer </a:t>
            </a:r>
            <a:r>
              <a:rPr lang="en-GB" dirty="0" err="1"/>
              <a:t>palmatum</a:t>
            </a:r>
            <a:r>
              <a:rPr lang="en-GB" dirty="0"/>
              <a:t>), a crab apple such as the upright ‘Golden Hornet’, or the diminutive Magnolia </a:t>
            </a:r>
            <a:r>
              <a:rPr lang="en-GB" dirty="0" err="1"/>
              <a:t>stellata</a:t>
            </a:r>
            <a:r>
              <a:rPr lang="en-GB" dirty="0"/>
              <a:t>, for example. </a:t>
            </a:r>
          </a:p>
          <a:p>
            <a:r>
              <a:rPr lang="en-GB" dirty="0"/>
              <a:t>Some experts are predicting that in 30 years’ time the UK could have the same climate as the south of France. If that’s the case, a tree with a dense leaf canopy will be invaluable for providing shade, reducing the need for watering.</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20</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4992A6F2-71C5-491B-AB8A-15AA466D5D76}"/>
              </a:ext>
            </a:extLst>
          </p:cNvPr>
          <p:cNvPicPr>
            <a:picLocks noChangeAspect="1"/>
          </p:cNvPicPr>
          <p:nvPr/>
        </p:nvPicPr>
        <p:blipFill>
          <a:blip r:embed="rId2"/>
          <a:stretch>
            <a:fillRect/>
          </a:stretch>
        </p:blipFill>
        <p:spPr>
          <a:xfrm>
            <a:off x="8636537" y="628650"/>
            <a:ext cx="2979671" cy="5295900"/>
          </a:xfrm>
          <a:prstGeom prst="rect">
            <a:avLst/>
          </a:prstGeom>
        </p:spPr>
      </p:pic>
    </p:spTree>
    <p:extLst>
      <p:ext uri="{BB962C8B-B14F-4D97-AF65-F5344CB8AC3E}">
        <p14:creationId xmlns:p14="http://schemas.microsoft.com/office/powerpoint/2010/main" val="15559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Go PEAT FREE</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326003" y="1330919"/>
            <a:ext cx="5922397" cy="4620682"/>
          </a:xfrm>
        </p:spPr>
        <p:txBody>
          <a:bodyPr>
            <a:normAutofit lnSpcReduction="10000"/>
          </a:bodyPr>
          <a:lstStyle/>
          <a:p>
            <a:r>
              <a:rPr lang="en-GB" b="1" dirty="0">
                <a:effectLst>
                  <a:outerShdw blurRad="38100" dist="38100" dir="2700000" algn="tl">
                    <a:srgbClr val="000000">
                      <a:alpha val="43137"/>
                    </a:srgbClr>
                  </a:outerShdw>
                </a:effectLst>
              </a:rPr>
              <a:t>Easy Tip 18:</a:t>
            </a:r>
          </a:p>
          <a:p>
            <a:r>
              <a:rPr lang="en-GB" dirty="0"/>
              <a:t>Peat has been a major component of potting compost for decades, but extracting it can destroy unique ecosystems that take centuries to form, causing irreparable damage to natural habitats, and as it forms very slowly, it isn’t sustainable. </a:t>
            </a:r>
          </a:p>
          <a:p>
            <a:r>
              <a:rPr lang="en-GB" dirty="0"/>
              <a:t>Digging it up and spreading it around the garden also releases CO2 into the atmosphere.</a:t>
            </a:r>
          </a:p>
          <a:p>
            <a:r>
              <a:rPr lang="en-GB" dirty="0"/>
              <a:t>There are now several good peat-free composts available. </a:t>
            </a:r>
          </a:p>
          <a:p>
            <a:r>
              <a:rPr lang="en-GB" dirty="0"/>
              <a:t>To give plants an extra nutrient boost, it can be mixed with well-rotted manure.</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21</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FA0EE476-D3C1-460F-95E7-2F4777C38BBA}"/>
              </a:ext>
            </a:extLst>
          </p:cNvPr>
          <p:cNvPicPr>
            <a:picLocks noChangeAspect="1"/>
          </p:cNvPicPr>
          <p:nvPr/>
        </p:nvPicPr>
        <p:blipFill>
          <a:blip r:embed="rId2"/>
          <a:stretch>
            <a:fillRect/>
          </a:stretch>
        </p:blipFill>
        <p:spPr>
          <a:xfrm>
            <a:off x="6396037" y="1557337"/>
            <a:ext cx="5614988" cy="3743325"/>
          </a:xfrm>
          <a:prstGeom prst="rect">
            <a:avLst/>
          </a:prstGeom>
        </p:spPr>
      </p:pic>
    </p:spTree>
    <p:extLst>
      <p:ext uri="{BB962C8B-B14F-4D97-AF65-F5344CB8AC3E}">
        <p14:creationId xmlns:p14="http://schemas.microsoft.com/office/powerpoint/2010/main" val="327762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CONSERVE WATER</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326003" y="1330919"/>
            <a:ext cx="7450373" cy="4620682"/>
          </a:xfrm>
        </p:spPr>
        <p:txBody>
          <a:bodyPr>
            <a:normAutofit/>
          </a:bodyPr>
          <a:lstStyle/>
          <a:p>
            <a:pPr fontAlgn="base"/>
            <a:r>
              <a:rPr lang="en-GB" b="1" dirty="0">
                <a:effectLst>
                  <a:outerShdw blurRad="38100" dist="38100" dir="2700000" algn="tl">
                    <a:srgbClr val="000000">
                      <a:alpha val="43137"/>
                    </a:srgbClr>
                  </a:outerShdw>
                </a:effectLst>
              </a:rPr>
              <a:t>Easy Tip 19:</a:t>
            </a:r>
          </a:p>
          <a:p>
            <a:pPr fontAlgn="base"/>
            <a:r>
              <a:rPr lang="en-GB" dirty="0"/>
              <a:t>If you're serious about how to create an eco-friendly garden, rather than watering little and often, which encourages roots to stay near the surface where they will dry out more quickly, water very thoroughly once a week. This forces the roots to go down deeper and find moisture for themselves. </a:t>
            </a:r>
          </a:p>
          <a:p>
            <a:pPr fontAlgn="base"/>
            <a:r>
              <a:rPr lang="en-GB" dirty="0"/>
              <a:t>One watering can per plant per week should be enough – if you’re using a hose, count how many seconds it takes to fill a can and replicate that for each plant. </a:t>
            </a:r>
          </a:p>
          <a:p>
            <a:pPr fontAlgn="base"/>
            <a:r>
              <a:rPr lang="en-GB" dirty="0"/>
              <a:t>Applying a thick mulch of organic matter around the base of plants in spring will go along way to help lock in moisture too.</a:t>
            </a:r>
          </a:p>
          <a:p>
            <a:pPr marL="0" indent="0">
              <a:buNone/>
            </a:pPr>
            <a:endParaRPr lang="en-GB" dirty="0"/>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22</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05C2153F-5AB3-4075-BDD5-4C5978934364}"/>
              </a:ext>
            </a:extLst>
          </p:cNvPr>
          <p:cNvPicPr>
            <a:picLocks noChangeAspect="1"/>
          </p:cNvPicPr>
          <p:nvPr/>
        </p:nvPicPr>
        <p:blipFill>
          <a:blip r:embed="rId2"/>
          <a:stretch>
            <a:fillRect/>
          </a:stretch>
        </p:blipFill>
        <p:spPr>
          <a:xfrm>
            <a:off x="7972425" y="407246"/>
            <a:ext cx="3952875" cy="5929313"/>
          </a:xfrm>
          <a:prstGeom prst="rect">
            <a:avLst/>
          </a:prstGeom>
        </p:spPr>
      </p:pic>
    </p:spTree>
    <p:extLst>
      <p:ext uri="{BB962C8B-B14F-4D97-AF65-F5344CB8AC3E}">
        <p14:creationId xmlns:p14="http://schemas.microsoft.com/office/powerpoint/2010/main" val="214535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CONSERVE WATER</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326003" y="1330919"/>
            <a:ext cx="7450373" cy="4620682"/>
          </a:xfrm>
        </p:spPr>
        <p:txBody>
          <a:bodyPr>
            <a:normAutofit fontScale="92500" lnSpcReduction="20000"/>
          </a:bodyPr>
          <a:lstStyle/>
          <a:p>
            <a:pPr fontAlgn="base"/>
            <a:r>
              <a:rPr lang="en-GB" b="1" dirty="0">
                <a:effectLst>
                  <a:outerShdw blurRad="38100" dist="38100" dir="2700000" algn="tl">
                    <a:srgbClr val="000000">
                      <a:alpha val="43137"/>
                    </a:srgbClr>
                  </a:outerShdw>
                </a:effectLst>
              </a:rPr>
              <a:t>Easy Tip 20:</a:t>
            </a:r>
          </a:p>
          <a:p>
            <a:pPr fontAlgn="base"/>
            <a:r>
              <a:rPr lang="en-GB" dirty="0"/>
              <a:t>Plants in pots will need more regular watering, although water-retaining granules that you sprinkle into the potting compost will help keep it moist for longer. </a:t>
            </a:r>
          </a:p>
          <a:p>
            <a:pPr fontAlgn="base"/>
            <a:r>
              <a:rPr lang="en-GB" dirty="0"/>
              <a:t>The best solution is an </a:t>
            </a:r>
            <a:r>
              <a:rPr lang="en-GB" b="1" dirty="0">
                <a:effectLst>
                  <a:outerShdw blurRad="38100" dist="38100" dir="2700000" algn="tl">
                    <a:srgbClr val="000000">
                      <a:alpha val="43137"/>
                    </a:srgbClr>
                  </a:outerShdw>
                </a:effectLst>
              </a:rPr>
              <a:t>automated watering system </a:t>
            </a:r>
            <a:r>
              <a:rPr lang="en-GB" dirty="0"/>
              <a:t>that ensures all plants – in pots, in borders and in the greenhouse – get water only when they need it. </a:t>
            </a:r>
          </a:p>
          <a:p>
            <a:pPr fontAlgn="base"/>
            <a:r>
              <a:rPr lang="en-GB" dirty="0"/>
              <a:t>One of the biggest water-wasting culprits in the garden is the lawn sprinkler. Instead, have the blades set higher in hot weather as this will stop the soil drying out so quickly and keep the grass greener for longer, meaning watering is not necessary. </a:t>
            </a:r>
          </a:p>
          <a:p>
            <a:pPr fontAlgn="base"/>
            <a:r>
              <a:rPr lang="en-GB" dirty="0"/>
              <a:t>When it rains, make sure you save every last drop by fitting a water butt on every downpipe. </a:t>
            </a:r>
          </a:p>
          <a:p>
            <a:pPr fontAlgn="base"/>
            <a:r>
              <a:rPr lang="en-GB" dirty="0"/>
              <a:t>If you have the space, you could even consider an underground rain tank. Larger ones can easily collect enough water for the average garden, and you can use them water to flush your WC too. </a:t>
            </a:r>
          </a:p>
          <a:p>
            <a:endParaRPr lang="en-GB" dirty="0"/>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23</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05C2153F-5AB3-4075-BDD5-4C5978934364}"/>
              </a:ext>
            </a:extLst>
          </p:cNvPr>
          <p:cNvPicPr>
            <a:picLocks noChangeAspect="1"/>
          </p:cNvPicPr>
          <p:nvPr/>
        </p:nvPicPr>
        <p:blipFill>
          <a:blip r:embed="rId2"/>
          <a:stretch>
            <a:fillRect/>
          </a:stretch>
        </p:blipFill>
        <p:spPr>
          <a:xfrm>
            <a:off x="7972425" y="407246"/>
            <a:ext cx="3952875" cy="5929313"/>
          </a:xfrm>
          <a:prstGeom prst="rect">
            <a:avLst/>
          </a:prstGeom>
        </p:spPr>
      </p:pic>
    </p:spTree>
    <p:extLst>
      <p:ext uri="{BB962C8B-B14F-4D97-AF65-F5344CB8AC3E}">
        <p14:creationId xmlns:p14="http://schemas.microsoft.com/office/powerpoint/2010/main" val="61164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GIVE WILDLIFE A HOME</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270345" y="1330919"/>
            <a:ext cx="5978056" cy="4620682"/>
          </a:xfrm>
        </p:spPr>
        <p:txBody>
          <a:bodyPr>
            <a:normAutofit/>
          </a:bodyPr>
          <a:lstStyle/>
          <a:p>
            <a:pPr eaLnBrk="0" fontAlgn="base" hangingPunct="0">
              <a:lnSpc>
                <a:spcPct val="100000"/>
              </a:lnSpc>
              <a:spcBef>
                <a:spcPct val="0"/>
              </a:spcBef>
              <a:spcAft>
                <a:spcPct val="0"/>
              </a:spcAft>
            </a:pPr>
            <a:r>
              <a:rPr lang="en-US" altLang="en-US" sz="2000" b="1" dirty="0">
                <a:solidFill>
                  <a:srgbClr val="3333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Easy Tip 21:</a:t>
            </a:r>
          </a:p>
          <a:p>
            <a:pPr eaLnBrk="0" fontAlgn="base" hangingPunct="0">
              <a:lnSpc>
                <a:spcPct val="100000"/>
              </a:lnSpc>
              <a:spcBef>
                <a:spcPct val="0"/>
              </a:spcBef>
              <a:spcAft>
                <a:spcPct val="0"/>
              </a:spcAft>
            </a:pPr>
            <a:r>
              <a:rPr lang="en-US" altLang="en-US" sz="2000" dirty="0">
                <a:solidFill>
                  <a:srgbClr val="333333"/>
                </a:solidFill>
                <a:latin typeface="Arial" panose="020B0604020202020204" pitchFamily="34" charset="0"/>
                <a:cs typeface="Arial" panose="020B0604020202020204" pitchFamily="34" charset="0"/>
              </a:rPr>
              <a:t>Leave a patch of nettles in a hidden corner, and don’t clear up all the wood after you’ve pruned a tree, for example.</a:t>
            </a:r>
          </a:p>
          <a:p>
            <a:pPr eaLnBrk="0" fontAlgn="base" hangingPunct="0">
              <a:lnSpc>
                <a:spcPct val="100000"/>
              </a:lnSpc>
              <a:spcBef>
                <a:spcPct val="0"/>
              </a:spcBef>
              <a:spcAft>
                <a:spcPct val="0"/>
              </a:spcAft>
            </a:pPr>
            <a:r>
              <a:rPr lang="en-US" altLang="en-US" sz="2000" dirty="0">
                <a:solidFill>
                  <a:srgbClr val="333333"/>
                </a:solidFill>
                <a:latin typeface="Arial" panose="020B0604020202020204" pitchFamily="34" charset="0"/>
                <a:cs typeface="Arial" panose="020B0604020202020204" pitchFamily="34" charset="0"/>
              </a:rPr>
              <a:t>Make a ‘Dead Hedge’, </a:t>
            </a:r>
            <a:r>
              <a:rPr lang="en-US" altLang="en-US" sz="2000" dirty="0" err="1">
                <a:solidFill>
                  <a:srgbClr val="333333"/>
                </a:solidFill>
                <a:latin typeface="Arial" panose="020B0604020202020204" pitchFamily="34" charset="0"/>
                <a:cs typeface="Arial" panose="020B0604020202020204" pitchFamily="34" charset="0"/>
              </a:rPr>
              <a:t>prunings</a:t>
            </a:r>
            <a:r>
              <a:rPr lang="en-US" altLang="en-US" sz="2000" dirty="0">
                <a:solidFill>
                  <a:srgbClr val="333333"/>
                </a:solidFill>
                <a:latin typeface="Arial" panose="020B0604020202020204" pitchFamily="34" charset="0"/>
                <a:cs typeface="Arial" panose="020B0604020202020204" pitchFamily="34" charset="0"/>
              </a:rPr>
              <a:t> and dry stems from your perennial plants can all be laired neatly in a hedge like shape. </a:t>
            </a:r>
          </a:p>
          <a:p>
            <a:pPr eaLnBrk="0" fontAlgn="base" hangingPunct="0">
              <a:lnSpc>
                <a:spcPct val="100000"/>
              </a:lnSpc>
              <a:spcBef>
                <a:spcPct val="0"/>
              </a:spcBef>
              <a:spcAft>
                <a:spcPct val="0"/>
              </a:spcAft>
            </a:pPr>
            <a:r>
              <a:rPr lang="en-US" altLang="en-US" sz="2000" dirty="0">
                <a:solidFill>
                  <a:srgbClr val="333333"/>
                </a:solidFill>
                <a:latin typeface="Arial" panose="020B0604020202020204" pitchFamily="34" charset="0"/>
                <a:cs typeface="Arial" panose="020B0604020202020204" pitchFamily="34" charset="0"/>
              </a:rPr>
              <a:t>Use upright posts to contain the materials and you have a fantastic environment for all sorts of wildlife. It will slowly decay leaving room for next years </a:t>
            </a:r>
            <a:r>
              <a:rPr lang="en-US" altLang="en-US" sz="2000" dirty="0" err="1">
                <a:solidFill>
                  <a:srgbClr val="333333"/>
                </a:solidFill>
                <a:latin typeface="Arial" panose="020B0604020202020204" pitchFamily="34" charset="0"/>
                <a:cs typeface="Arial" panose="020B0604020202020204" pitchFamily="34" charset="0"/>
              </a:rPr>
              <a:t>prunings</a:t>
            </a:r>
            <a:r>
              <a:rPr lang="en-US" altLang="en-US" sz="2000" dirty="0">
                <a:solidFill>
                  <a:srgbClr val="333333"/>
                </a:solidFill>
                <a:latin typeface="Arial" panose="020B0604020202020204" pitchFamily="34" charset="0"/>
                <a:cs typeface="Arial" panose="020B0604020202020204" pitchFamily="34" charset="0"/>
              </a:rPr>
              <a:t>.</a:t>
            </a:r>
            <a:endParaRPr lang="en-US" altLang="en-US" sz="1000" dirty="0"/>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24</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6CF25D48-9704-44B7-B627-CF9BFDF8968E}"/>
              </a:ext>
            </a:extLst>
          </p:cNvPr>
          <p:cNvPicPr>
            <a:picLocks noChangeAspect="1"/>
          </p:cNvPicPr>
          <p:nvPr/>
        </p:nvPicPr>
        <p:blipFill>
          <a:blip r:embed="rId2"/>
          <a:stretch>
            <a:fillRect/>
          </a:stretch>
        </p:blipFill>
        <p:spPr>
          <a:xfrm>
            <a:off x="7196989" y="1221910"/>
            <a:ext cx="3629025" cy="4838700"/>
          </a:xfrm>
          <a:prstGeom prst="rect">
            <a:avLst/>
          </a:prstGeom>
        </p:spPr>
      </p:pic>
      <p:sp>
        <p:nvSpPr>
          <p:cNvPr id="11" name="Rectangle 4">
            <a:extLst>
              <a:ext uri="{FF2B5EF4-FFF2-40B4-BE49-F238E27FC236}">
                <a16:creationId xmlns:a16="http://schemas.microsoft.com/office/drawing/2014/main" id="{C7F8E76C-82F7-4DB1-A55F-7FC3E2EAA263}"/>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1892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GIVE WILDLIFE A HOME</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270345" y="1330919"/>
            <a:ext cx="5978056" cy="4620682"/>
          </a:xfrm>
        </p:spPr>
        <p:txBody>
          <a:bodyPr>
            <a:normAutofit/>
          </a:bodyPr>
          <a:lstStyle/>
          <a:p>
            <a:pPr eaLnBrk="0" fontAlgn="base" hangingPunct="0">
              <a:lnSpc>
                <a:spcPct val="100000"/>
              </a:lnSpc>
              <a:spcBef>
                <a:spcPct val="0"/>
              </a:spcBef>
              <a:spcAft>
                <a:spcPct val="0"/>
              </a:spcAft>
            </a:pPr>
            <a:r>
              <a:rPr lang="en-US" altLang="en-US" sz="1800" dirty="0">
                <a:solidFill>
                  <a:srgbClr val="333333"/>
                </a:solidFill>
                <a:latin typeface="Arial" panose="020B0604020202020204" pitchFamily="34" charset="0"/>
                <a:cs typeface="Arial" panose="020B0604020202020204" pitchFamily="34" charset="0"/>
              </a:rPr>
              <a:t>Put up bird, bat boxes and bug hotels – this can be as simple as lengths of hollow garden canes tied together, making the perfect home for a number of different bee species. </a:t>
            </a:r>
            <a:endParaRPr lang="en-US" altLang="en-US" sz="900" dirty="0"/>
          </a:p>
          <a:p>
            <a:pPr eaLnBrk="0" fontAlgn="base" hangingPunct="0">
              <a:lnSpc>
                <a:spcPct val="100000"/>
              </a:lnSpc>
              <a:spcBef>
                <a:spcPct val="0"/>
              </a:spcBef>
              <a:spcAft>
                <a:spcPct val="0"/>
              </a:spcAft>
            </a:pPr>
            <a:r>
              <a:rPr lang="en-US" altLang="en-US" sz="1800" dirty="0">
                <a:solidFill>
                  <a:srgbClr val="333333"/>
                </a:solidFill>
                <a:latin typeface="Arial" panose="020B0604020202020204" pitchFamily="34" charset="0"/>
                <a:cs typeface="Arial" panose="020B0604020202020204" pitchFamily="34" charset="0"/>
              </a:rPr>
              <a:t>There are some lovely hedgehog homes on the market now but if your garden perimeter has fences, the hogs won’t be able to get in. </a:t>
            </a:r>
          </a:p>
          <a:p>
            <a:pPr eaLnBrk="0" fontAlgn="base" hangingPunct="0">
              <a:lnSpc>
                <a:spcPct val="100000"/>
              </a:lnSpc>
              <a:spcBef>
                <a:spcPct val="0"/>
              </a:spcBef>
              <a:spcAft>
                <a:spcPct val="0"/>
              </a:spcAft>
            </a:pPr>
            <a:r>
              <a:rPr lang="en-US" altLang="en-US" sz="1800" dirty="0">
                <a:solidFill>
                  <a:srgbClr val="333333"/>
                </a:solidFill>
                <a:latin typeface="Arial" panose="020B0604020202020204" pitchFamily="34" charset="0"/>
                <a:cs typeface="Arial" panose="020B0604020202020204" pitchFamily="34" charset="0"/>
              </a:rPr>
              <a:t>A hedge is far more wildlife friendly in general than either a garden fence or a wall, offering nesting sites for birds and protection from predators to all sorts of small mammals. </a:t>
            </a:r>
          </a:p>
          <a:p>
            <a:pPr eaLnBrk="0" fontAlgn="base" hangingPunct="0">
              <a:lnSpc>
                <a:spcPct val="100000"/>
              </a:lnSpc>
              <a:spcBef>
                <a:spcPct val="0"/>
              </a:spcBef>
              <a:spcAft>
                <a:spcPct val="0"/>
              </a:spcAft>
            </a:pPr>
            <a:r>
              <a:rPr lang="en-US" altLang="en-US" sz="1800" dirty="0">
                <a:solidFill>
                  <a:srgbClr val="333333"/>
                </a:solidFill>
                <a:latin typeface="Arial" panose="020B0604020202020204" pitchFamily="34" charset="0"/>
                <a:cs typeface="Arial" panose="020B0604020202020204" pitchFamily="34" charset="0"/>
              </a:rPr>
              <a:t>If a fence or wall is the only option, clothe it with climbers – ivy, for example, is a rich source of nectar in autumn and winter when there’s little food around. </a:t>
            </a:r>
            <a:endParaRPr lang="en-US" altLang="en-US" sz="900" dirty="0"/>
          </a:p>
          <a:p>
            <a:pPr eaLnBrk="0" fontAlgn="base" hangingPunct="0">
              <a:lnSpc>
                <a:spcPct val="100000"/>
              </a:lnSpc>
              <a:spcBef>
                <a:spcPct val="0"/>
              </a:spcBef>
              <a:spcAft>
                <a:spcPct val="0"/>
              </a:spcAft>
            </a:pPr>
            <a:r>
              <a:rPr lang="en-US" altLang="en-US" sz="1800" dirty="0">
                <a:solidFill>
                  <a:srgbClr val="333333"/>
                </a:solidFill>
                <a:latin typeface="Arial" panose="020B0604020202020204" pitchFamily="34" charset="0"/>
                <a:cs typeface="Arial" panose="020B0604020202020204" pitchFamily="34" charset="0"/>
              </a:rPr>
              <a:t>Build a small pond – in fact, even just water in a large pot or half barrel will yield results. </a:t>
            </a:r>
            <a:endParaRPr lang="en-GB" sz="1800" dirty="0"/>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25</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6CF25D48-9704-44B7-B627-CF9BFDF8968E}"/>
              </a:ext>
            </a:extLst>
          </p:cNvPr>
          <p:cNvPicPr>
            <a:picLocks noChangeAspect="1"/>
          </p:cNvPicPr>
          <p:nvPr/>
        </p:nvPicPr>
        <p:blipFill>
          <a:blip r:embed="rId2"/>
          <a:stretch>
            <a:fillRect/>
          </a:stretch>
        </p:blipFill>
        <p:spPr>
          <a:xfrm>
            <a:off x="7196989" y="1221910"/>
            <a:ext cx="3629025" cy="4838700"/>
          </a:xfrm>
          <a:prstGeom prst="rect">
            <a:avLst/>
          </a:prstGeom>
        </p:spPr>
      </p:pic>
      <p:sp>
        <p:nvSpPr>
          <p:cNvPr id="11" name="Rectangle 4">
            <a:extLst>
              <a:ext uri="{FF2B5EF4-FFF2-40B4-BE49-F238E27FC236}">
                <a16:creationId xmlns:a16="http://schemas.microsoft.com/office/drawing/2014/main" id="{C7F8E76C-82F7-4DB1-A55F-7FC3E2EAA263}"/>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7372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C359F8-759A-4734-8FB0-A4F3B5649091}"/>
              </a:ext>
            </a:extLst>
          </p:cNvPr>
          <p:cNvSpPr>
            <a:spLocks noGrp="1"/>
          </p:cNvSpPr>
          <p:nvPr>
            <p:ph type="sldNum" sz="quarter" idx="12"/>
          </p:nvPr>
        </p:nvSpPr>
        <p:spPr/>
        <p:txBody>
          <a:bodyPr/>
          <a:lstStyle/>
          <a:p>
            <a:fld id="{9CD8D479-8942-46E8-A226-A4E01F7A105C}" type="slidenum">
              <a:rPr lang="en-GB" smtClean="0"/>
              <a:t>26</a:t>
            </a:fld>
            <a:endParaRPr lang="en-GB"/>
          </a:p>
        </p:txBody>
      </p:sp>
      <p:sp>
        <p:nvSpPr>
          <p:cNvPr id="3" name="Date Placeholder 2">
            <a:extLst>
              <a:ext uri="{FF2B5EF4-FFF2-40B4-BE49-F238E27FC236}">
                <a16:creationId xmlns:a16="http://schemas.microsoft.com/office/drawing/2014/main" id="{A595907B-E4B2-441A-9572-4756ED76B185}"/>
              </a:ext>
            </a:extLst>
          </p:cNvPr>
          <p:cNvSpPr>
            <a:spLocks noGrp="1"/>
          </p:cNvSpPr>
          <p:nvPr>
            <p:ph type="dt" sz="half" idx="10"/>
          </p:nvPr>
        </p:nvSpPr>
        <p:spPr/>
        <p:txBody>
          <a:bodyPr/>
          <a:lstStyle/>
          <a:p>
            <a:fld id="{69B482E7-5CBE-402E-9F54-140E61EA7EAD}" type="datetime1">
              <a:rPr lang="en-US" smtClean="0"/>
              <a:t>4/8/2022</a:t>
            </a:fld>
            <a:endParaRPr lang="en-US" dirty="0"/>
          </a:p>
        </p:txBody>
      </p:sp>
      <p:pic>
        <p:nvPicPr>
          <p:cNvPr id="4" name="Picture 3">
            <a:hlinkClick r:id="rId2" tgtFrame="&quot;_self&quot;"/>
            <a:extLst>
              <a:ext uri="{FF2B5EF4-FFF2-40B4-BE49-F238E27FC236}">
                <a16:creationId xmlns:a16="http://schemas.microsoft.com/office/drawing/2014/main" id="{98DA53C7-C757-4B21-9392-4AB02DFA1F4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34084" y="369887"/>
            <a:ext cx="10038715" cy="5554663"/>
          </a:xfrm>
          <a:prstGeom prst="rect">
            <a:avLst/>
          </a:prstGeom>
          <a:noFill/>
          <a:ln>
            <a:noFill/>
          </a:ln>
        </p:spPr>
      </p:pic>
    </p:spTree>
    <p:extLst>
      <p:ext uri="{BB962C8B-B14F-4D97-AF65-F5344CB8AC3E}">
        <p14:creationId xmlns:p14="http://schemas.microsoft.com/office/powerpoint/2010/main" val="206572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The No-Dig Method</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270345" y="1330919"/>
            <a:ext cx="5978056" cy="4620682"/>
          </a:xfrm>
        </p:spPr>
        <p:txBody>
          <a:bodyPr>
            <a:normAutofit/>
          </a:bodyPr>
          <a:lstStyle/>
          <a:p>
            <a:pPr eaLnBrk="0" fontAlgn="base" hangingPunct="0">
              <a:lnSpc>
                <a:spcPct val="100000"/>
              </a:lnSpc>
              <a:spcBef>
                <a:spcPct val="0"/>
              </a:spcBef>
              <a:spcAft>
                <a:spcPct val="0"/>
              </a:spcAft>
            </a:pPr>
            <a:r>
              <a:rPr lang="en-US" altLang="en-US" sz="1400" b="1" dirty="0">
                <a:solidFill>
                  <a:srgbClr val="3333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Easy Tip 22:</a:t>
            </a:r>
          </a:p>
          <a:p>
            <a:pPr eaLnBrk="0" fontAlgn="base" hangingPunct="0">
              <a:lnSpc>
                <a:spcPct val="100000"/>
              </a:lnSpc>
              <a:spcBef>
                <a:spcPct val="0"/>
              </a:spcBef>
              <a:spcAft>
                <a:spcPct val="0"/>
              </a:spcAft>
            </a:pPr>
            <a:r>
              <a:rPr lang="en-GB" dirty="0"/>
              <a:t>No Dig is an attractive way of growing.</a:t>
            </a:r>
            <a:endParaRPr lang="en-GB" sz="1400" dirty="0"/>
          </a:p>
          <a:p>
            <a:pPr eaLnBrk="0" fontAlgn="base" hangingPunct="0">
              <a:lnSpc>
                <a:spcPct val="100000"/>
              </a:lnSpc>
              <a:spcBef>
                <a:spcPct val="0"/>
              </a:spcBef>
              <a:spcAft>
                <a:spcPct val="0"/>
              </a:spcAft>
            </a:pPr>
            <a:r>
              <a:rPr lang="en-GB" dirty="0"/>
              <a:t>It provides a rich soil to grow in, and it's an excellent way to clear a weed-infested growing area.</a:t>
            </a:r>
            <a:endParaRPr lang="en-GB" sz="1400" dirty="0"/>
          </a:p>
          <a:p>
            <a:pPr eaLnBrk="0" fontAlgn="base" hangingPunct="0">
              <a:lnSpc>
                <a:spcPct val="100000"/>
              </a:lnSpc>
              <a:spcBef>
                <a:spcPct val="0"/>
              </a:spcBef>
              <a:spcAft>
                <a:spcPct val="0"/>
              </a:spcAft>
            </a:pPr>
            <a:r>
              <a:rPr lang="en-GB" dirty="0"/>
              <a:t>In principle, by avoiding digging you will not be disrupting the soil life. This is the important micro-organisms, fungi and worms, that help feed plant roots.</a:t>
            </a:r>
            <a:endParaRPr lang="en-GB" sz="1400" dirty="0"/>
          </a:p>
          <a:p>
            <a:pPr eaLnBrk="0" fontAlgn="base" hangingPunct="0">
              <a:lnSpc>
                <a:spcPct val="100000"/>
              </a:lnSpc>
              <a:spcBef>
                <a:spcPct val="0"/>
              </a:spcBef>
              <a:spcAft>
                <a:spcPct val="0"/>
              </a:spcAft>
            </a:pPr>
            <a:r>
              <a:rPr lang="en-GB" dirty="0"/>
              <a:t>You will need a large quantity of organic matter.</a:t>
            </a:r>
          </a:p>
          <a:p>
            <a:pPr eaLnBrk="0" fontAlgn="base" hangingPunct="0">
              <a:lnSpc>
                <a:spcPct val="100000"/>
              </a:lnSpc>
              <a:spcBef>
                <a:spcPct val="0"/>
              </a:spcBef>
              <a:spcAft>
                <a:spcPct val="0"/>
              </a:spcAft>
            </a:pPr>
            <a:r>
              <a:rPr lang="en-GB" dirty="0"/>
              <a:t>You can use home-made compost, </a:t>
            </a:r>
            <a:r>
              <a:rPr lang="en-GB" dirty="0" err="1"/>
              <a:t>leafmould</a:t>
            </a:r>
            <a:r>
              <a:rPr lang="en-GB" dirty="0"/>
              <a:t>, well-rotted manure, green waste compost or even bagged peat-free compost.</a:t>
            </a:r>
            <a:endParaRPr lang="en-GB" sz="1400" dirty="0"/>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27</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4">
            <a:extLst>
              <a:ext uri="{FF2B5EF4-FFF2-40B4-BE49-F238E27FC236}">
                <a16:creationId xmlns:a16="http://schemas.microsoft.com/office/drawing/2014/main" id="{C7F8E76C-82F7-4DB1-A55F-7FC3E2EAA263}"/>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0" name="Picture 2" descr="Use cardboard to suppress weeds">
            <a:extLst>
              <a:ext uri="{FF2B5EF4-FFF2-40B4-BE49-F238E27FC236}">
                <a16:creationId xmlns:a16="http://schemas.microsoft.com/office/drawing/2014/main" id="{099BA64A-AAFF-7D4C-ACC9-B63F89C83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071" y="3576701"/>
            <a:ext cx="5089071" cy="2374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CC2273D-9249-D64B-96E8-890BF11FD88C}"/>
              </a:ext>
            </a:extLst>
          </p:cNvPr>
          <p:cNvPicPr>
            <a:picLocks noChangeAspect="1"/>
          </p:cNvPicPr>
          <p:nvPr/>
        </p:nvPicPr>
        <p:blipFill>
          <a:blip r:embed="rId3"/>
          <a:stretch>
            <a:fillRect/>
          </a:stretch>
        </p:blipFill>
        <p:spPr>
          <a:xfrm>
            <a:off x="6991546" y="1558205"/>
            <a:ext cx="4654120" cy="1698541"/>
          </a:xfrm>
          <a:prstGeom prst="rect">
            <a:avLst/>
          </a:prstGeom>
        </p:spPr>
      </p:pic>
    </p:spTree>
    <p:extLst>
      <p:ext uri="{BB962C8B-B14F-4D97-AF65-F5344CB8AC3E}">
        <p14:creationId xmlns:p14="http://schemas.microsoft.com/office/powerpoint/2010/main" val="306657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The No-Dig Method</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270345" y="1330918"/>
            <a:ext cx="5978056" cy="4974465"/>
          </a:xfrm>
        </p:spPr>
        <p:txBody>
          <a:bodyPr>
            <a:noAutofit/>
          </a:bodyPr>
          <a:lstStyle/>
          <a:p>
            <a:r>
              <a:rPr lang="en-GB" sz="1200" b="1" dirty="0"/>
              <a:t>To clear a growing area of weeds  y</a:t>
            </a:r>
            <a:r>
              <a:rPr lang="en-GB" sz="1200" dirty="0"/>
              <a:t>ou will need:</a:t>
            </a:r>
          </a:p>
          <a:p>
            <a:r>
              <a:rPr lang="en-GB" sz="1200" dirty="0"/>
              <a:t>Plenty of organic matter</a:t>
            </a:r>
          </a:p>
          <a:p>
            <a:r>
              <a:rPr lang="en-GB" sz="1200" dirty="0"/>
              <a:t>A sheet of light-excluding material, such as cardboard</a:t>
            </a:r>
          </a:p>
          <a:p>
            <a:r>
              <a:rPr lang="en-GB" sz="1200" dirty="0"/>
              <a:t>The aim is simple - to exclude the light so weeds can't grow. And to cover the soil with a rich organic mulch.</a:t>
            </a:r>
          </a:p>
          <a:p>
            <a:r>
              <a:rPr lang="en-GB" sz="1200" dirty="0"/>
              <a:t>First slash down tall weed foliage to ground level.  Put it on the compost heap.</a:t>
            </a:r>
          </a:p>
          <a:p>
            <a:r>
              <a:rPr lang="en-GB" sz="1200" dirty="0"/>
              <a:t>Lay sheets of light-excluding material (cardboard etc) so the ground is completely covered.</a:t>
            </a:r>
          </a:p>
          <a:p>
            <a:r>
              <a:rPr lang="en-GB" sz="1200" dirty="0"/>
              <a:t>Now put a deep layer of organic mulch. Use homemade compost, fully-rotted manure, leaves, straw, grass </a:t>
            </a:r>
            <a:r>
              <a:rPr lang="en-GB" sz="1200" dirty="0" err="1"/>
              <a:t>mowings</a:t>
            </a:r>
            <a:r>
              <a:rPr lang="en-GB" sz="1200" dirty="0"/>
              <a:t> – or even a mix of them all, so long as it is more than 15 - 20 </a:t>
            </a:r>
            <a:r>
              <a:rPr lang="en-GB" sz="1200" dirty="0" err="1"/>
              <a:t>cms</a:t>
            </a:r>
            <a:r>
              <a:rPr lang="en-GB" sz="1200" dirty="0"/>
              <a:t> thick.</a:t>
            </a:r>
          </a:p>
          <a:p>
            <a:r>
              <a:rPr lang="en-GB" sz="1200" dirty="0"/>
              <a:t>Tread it down firmly. Eventually it will rot down and create a wonderful, friable soil texture which is not only rich but allows weed roots, such as bindweed, to be pulled out easily.</a:t>
            </a:r>
          </a:p>
          <a:p>
            <a:r>
              <a:rPr lang="en-GB" sz="1200" dirty="0"/>
              <a:t>If you use a horticultural membrane such as </a:t>
            </a:r>
            <a:r>
              <a:rPr lang="en-GB" sz="1200" dirty="0" err="1"/>
              <a:t>mypex</a:t>
            </a:r>
            <a:r>
              <a:rPr lang="en-GB" sz="1200" dirty="0"/>
              <a:t>, you can put the mulch under, not over, it. Either way, make sure that no light can penetrate down into the soil.</a:t>
            </a:r>
          </a:p>
          <a:p>
            <a:r>
              <a:rPr lang="en-GB" sz="1200" dirty="0"/>
              <a:t>In both instances, wait for 6 months at least for the weeds to die down and the soil organisms to do their work. Be patient! It can take up to a year to completely weaken the weeds, especially those with deep and extensive roots like bindweed, dock and bramble. The soil has become so rich and friable that you will be able to pull roots out easily.</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28</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4">
            <a:extLst>
              <a:ext uri="{FF2B5EF4-FFF2-40B4-BE49-F238E27FC236}">
                <a16:creationId xmlns:a16="http://schemas.microsoft.com/office/drawing/2014/main" id="{C7F8E76C-82F7-4DB1-A55F-7FC3E2EAA263}"/>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074" name="Picture 2" descr="No-Till Gardening: An Easier Way to Grow">
            <a:extLst>
              <a:ext uri="{FF2B5EF4-FFF2-40B4-BE49-F238E27FC236}">
                <a16:creationId xmlns:a16="http://schemas.microsoft.com/office/drawing/2014/main" id="{A10D73DE-A281-4249-BAEC-B8A9C4B19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4179" y="1330918"/>
            <a:ext cx="5049367" cy="23563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dig Gardening | Charles Dowding | joe gardener®">
            <a:extLst>
              <a:ext uri="{FF2B5EF4-FFF2-40B4-BE49-F238E27FC236}">
                <a16:creationId xmlns:a16="http://schemas.microsoft.com/office/drawing/2014/main" id="{1595C672-5116-D848-81DA-BAC1B6C4B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382" y="3889754"/>
            <a:ext cx="3890962" cy="256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54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Nematodes</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270345" y="1330918"/>
            <a:ext cx="5978056" cy="4974465"/>
          </a:xfrm>
        </p:spPr>
        <p:txBody>
          <a:bodyPr>
            <a:noAutofit/>
          </a:bodyPr>
          <a:lstStyle/>
          <a:p>
            <a:r>
              <a:rPr lang="en-GB" sz="1800" b="1" dirty="0"/>
              <a:t>Easy Tip 23</a:t>
            </a:r>
          </a:p>
          <a:p>
            <a:r>
              <a:rPr lang="en-US" sz="1800" dirty="0"/>
              <a:t>Nematodes kill pests such as slugs, vine weevil and ants – without using harmful toxic chemicals.</a:t>
            </a:r>
            <a:endParaRPr lang="en-GB" sz="1800" dirty="0"/>
          </a:p>
          <a:p>
            <a:pPr lvl="0"/>
            <a:r>
              <a:rPr lang="en-US" sz="1800" b="1" dirty="0"/>
              <a:t>What are they?       </a:t>
            </a:r>
            <a:endParaRPr lang="en-GB" sz="1800" dirty="0"/>
          </a:p>
          <a:p>
            <a:pPr lvl="0"/>
            <a:r>
              <a:rPr lang="en-US" sz="1800" dirty="0"/>
              <a:t>Nematodes are microscopic creatures, that act as parasites on other insects.  They release bacteria into the host’s body to kill them. The nematode then eats the host. </a:t>
            </a:r>
            <a:endParaRPr lang="en-GB" sz="1800" dirty="0"/>
          </a:p>
          <a:p>
            <a:pPr lvl="0"/>
            <a:r>
              <a:rPr lang="en-US" sz="1800" dirty="0"/>
              <a:t>For the organic grower, this is a biological - not chemical - pest control. Unlike a chemical spray, which may drift off target, nematodes are specific to the host pest, so that other wildlife is not affected.</a:t>
            </a:r>
            <a:endParaRPr lang="en-GB" sz="1800" dirty="0"/>
          </a:p>
          <a:p>
            <a:r>
              <a:rPr lang="en-US" sz="1800" dirty="0"/>
              <a:t>You can buy nematodes online. However, they aren't necessarily cheap and you do need to follow the very precise instructions on how to use them.</a:t>
            </a:r>
            <a:endParaRPr lang="en-GB" sz="1800" dirty="0"/>
          </a:p>
          <a:p>
            <a:endParaRPr lang="en-GB" sz="1200" b="1" dirty="0"/>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29</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4">
            <a:extLst>
              <a:ext uri="{FF2B5EF4-FFF2-40B4-BE49-F238E27FC236}">
                <a16:creationId xmlns:a16="http://schemas.microsoft.com/office/drawing/2014/main" id="{C7F8E76C-82F7-4DB1-A55F-7FC3E2EAA263}"/>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3">
            <a:extLst>
              <a:ext uri="{FF2B5EF4-FFF2-40B4-BE49-F238E27FC236}">
                <a16:creationId xmlns:a16="http://schemas.microsoft.com/office/drawing/2014/main" id="{E41D984A-4D4F-4EB2-8BFE-46846315872B}"/>
              </a:ext>
            </a:extLst>
          </p:cNvPr>
          <p:cNvSpPr>
            <a:spLocks noChangeArrowheads="1"/>
          </p:cNvSpPr>
          <p:nvPr/>
        </p:nvSpPr>
        <p:spPr bwMode="auto">
          <a:xfrm>
            <a:off x="0" y="58050"/>
            <a:ext cx="184731" cy="3410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220" name="Picture 4">
            <a:extLst>
              <a:ext uri="{FF2B5EF4-FFF2-40B4-BE49-F238E27FC236}">
                <a16:creationId xmlns:a16="http://schemas.microsoft.com/office/drawing/2014/main" id="{FBA6C1DA-733D-4458-A9FF-E8F31E0F1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925" y="-2752725"/>
            <a:ext cx="1485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6FCD337B-E43D-4C1B-89E5-2762321A1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9791" y="1580888"/>
            <a:ext cx="3696223" cy="3696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77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8F5F5-B75E-4BC7-A755-6A5B8FCF29C4}"/>
              </a:ext>
            </a:extLst>
          </p:cNvPr>
          <p:cNvSpPr>
            <a:spLocks noGrp="1"/>
          </p:cNvSpPr>
          <p:nvPr>
            <p:ph type="title"/>
          </p:nvPr>
        </p:nvSpPr>
        <p:spPr/>
        <p:txBody>
          <a:bodyPr>
            <a:normAutofit/>
          </a:bodyPr>
          <a:lstStyle/>
          <a:p>
            <a:r>
              <a:rPr lang="en-GB" sz="6600" b="1" dirty="0">
                <a:effectLst>
                  <a:outerShdw blurRad="38100" dist="38100" dir="2700000" algn="tl">
                    <a:srgbClr val="000000">
                      <a:alpha val="43137"/>
                    </a:srgbClr>
                  </a:outerShdw>
                </a:effectLst>
              </a:rPr>
              <a:t>Welcome</a:t>
            </a:r>
          </a:p>
        </p:txBody>
      </p:sp>
      <p:sp>
        <p:nvSpPr>
          <p:cNvPr id="3" name="Content Placeholder 2">
            <a:extLst>
              <a:ext uri="{FF2B5EF4-FFF2-40B4-BE49-F238E27FC236}">
                <a16:creationId xmlns:a16="http://schemas.microsoft.com/office/drawing/2014/main" id="{CC0411F3-6F2D-4939-BB58-416A4229F778}"/>
              </a:ext>
            </a:extLst>
          </p:cNvPr>
          <p:cNvSpPr>
            <a:spLocks noGrp="1"/>
          </p:cNvSpPr>
          <p:nvPr>
            <p:ph idx="1"/>
          </p:nvPr>
        </p:nvSpPr>
        <p:spPr>
          <a:xfrm>
            <a:off x="1410027" y="1566001"/>
            <a:ext cx="6473344" cy="4620682"/>
          </a:xfrm>
        </p:spPr>
        <p:txBody>
          <a:bodyPr/>
          <a:lstStyle/>
          <a:p>
            <a:r>
              <a:rPr lang="en-GB" sz="6600" b="1" dirty="0">
                <a:effectLst>
                  <a:outerShdw blurRad="38100" dist="38100" dir="2700000" algn="tl">
                    <a:srgbClr val="000000">
                      <a:alpha val="43137"/>
                    </a:srgbClr>
                  </a:outerShdw>
                </a:effectLst>
              </a:rPr>
              <a:t>Top tips to making your gardening even greener</a:t>
            </a:r>
          </a:p>
          <a:p>
            <a:endParaRPr lang="en-GB" dirty="0"/>
          </a:p>
        </p:txBody>
      </p:sp>
      <p:sp>
        <p:nvSpPr>
          <p:cNvPr id="4" name="Slide Number Placeholder 3">
            <a:extLst>
              <a:ext uri="{FF2B5EF4-FFF2-40B4-BE49-F238E27FC236}">
                <a16:creationId xmlns:a16="http://schemas.microsoft.com/office/drawing/2014/main" id="{7D7D66CF-C191-4D78-BD6F-E307D85C0EEA}"/>
              </a:ext>
            </a:extLst>
          </p:cNvPr>
          <p:cNvSpPr>
            <a:spLocks noGrp="1"/>
          </p:cNvSpPr>
          <p:nvPr>
            <p:ph type="sldNum" sz="quarter" idx="12"/>
          </p:nvPr>
        </p:nvSpPr>
        <p:spPr/>
        <p:txBody>
          <a:bodyPr/>
          <a:lstStyle/>
          <a:p>
            <a:fld id="{9CD8D479-8942-46E8-A226-A4E01F7A105C}" type="slidenum">
              <a:rPr lang="en-GB" smtClean="0"/>
              <a:t>3</a:t>
            </a:fld>
            <a:endParaRPr lang="en-GB"/>
          </a:p>
        </p:txBody>
      </p:sp>
      <p:sp>
        <p:nvSpPr>
          <p:cNvPr id="5" name="Date Placeholder 4">
            <a:extLst>
              <a:ext uri="{FF2B5EF4-FFF2-40B4-BE49-F238E27FC236}">
                <a16:creationId xmlns:a16="http://schemas.microsoft.com/office/drawing/2014/main" id="{64BFDAB1-BA08-4F8B-AF07-BB99E5614F8C}"/>
              </a:ext>
            </a:extLst>
          </p:cNvPr>
          <p:cNvSpPr>
            <a:spLocks noGrp="1"/>
          </p:cNvSpPr>
          <p:nvPr>
            <p:ph type="dt" sz="half" idx="10"/>
          </p:nvPr>
        </p:nvSpPr>
        <p:spPr/>
        <p:txBody>
          <a:bodyPr/>
          <a:lstStyle/>
          <a:p>
            <a:fld id="{C7D5E160-22CF-456B-87DF-138CED612554}" type="datetime1">
              <a:rPr lang="en-US" smtClean="0"/>
              <a:t>4/8/2022</a:t>
            </a:fld>
            <a:endParaRPr lang="en-US" dirty="0"/>
          </a:p>
        </p:txBody>
      </p:sp>
      <p:pic>
        <p:nvPicPr>
          <p:cNvPr id="1026" name="Picture 2" descr="The Top 80 Vegetable Garden Ideas">
            <a:extLst>
              <a:ext uri="{FF2B5EF4-FFF2-40B4-BE49-F238E27FC236}">
                <a16:creationId xmlns:a16="http://schemas.microsoft.com/office/drawing/2014/main" id="{14F66D10-DC6D-473C-A101-B66BEA9FD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628" y="1459653"/>
            <a:ext cx="4653797" cy="348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03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dirty="0"/>
              <a:t>Importing and exporting plants</a:t>
            </a:r>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270345" y="1330918"/>
            <a:ext cx="5978056" cy="4489437"/>
          </a:xfrm>
        </p:spPr>
        <p:txBody>
          <a:bodyPr>
            <a:noAutofit/>
          </a:bodyPr>
          <a:lstStyle/>
          <a:p>
            <a:r>
              <a:rPr lang="en-GB" sz="2000" b="1" dirty="0">
                <a:effectLst>
                  <a:outerShdw blurRad="38100" dist="38100" dir="2700000" algn="tl">
                    <a:srgbClr val="000000">
                      <a:alpha val="43137"/>
                    </a:srgbClr>
                  </a:outerShdw>
                </a:effectLst>
              </a:rPr>
              <a:t>Easy Tip 24:</a:t>
            </a:r>
          </a:p>
          <a:p>
            <a:r>
              <a:rPr lang="en-GB" sz="2000" dirty="0"/>
              <a:t>Plant health is increasingly under threat. Climate change and human activities have altered ecosystems, reducing biodiversity and creating new niches where pests and diseases can thrive. </a:t>
            </a:r>
          </a:p>
          <a:p>
            <a:r>
              <a:rPr lang="en-GB" sz="2000" dirty="0"/>
              <a:t>At the same time, international travel and trade has tripled in volume in the last decade and can quickly spread pests and diseases around the world causing great damage to horticulture, crops and the environment. </a:t>
            </a:r>
          </a:p>
          <a:p>
            <a:r>
              <a:rPr lang="en-GB" sz="2000" dirty="0"/>
              <a:t>There are statutory controls on importing plants and plant products into the UK to safeguard plant health.</a:t>
            </a:r>
          </a:p>
          <a:p>
            <a:endParaRPr lang="en-GB" sz="1200" b="1" dirty="0"/>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30</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4">
            <a:extLst>
              <a:ext uri="{FF2B5EF4-FFF2-40B4-BE49-F238E27FC236}">
                <a16:creationId xmlns:a16="http://schemas.microsoft.com/office/drawing/2014/main" id="{C7F8E76C-82F7-4DB1-A55F-7FC3E2EAA263}"/>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3">
            <a:extLst>
              <a:ext uri="{FF2B5EF4-FFF2-40B4-BE49-F238E27FC236}">
                <a16:creationId xmlns:a16="http://schemas.microsoft.com/office/drawing/2014/main" id="{E41D984A-4D4F-4EB2-8BFE-46846315872B}"/>
              </a:ext>
            </a:extLst>
          </p:cNvPr>
          <p:cNvSpPr>
            <a:spLocks noChangeArrowheads="1"/>
          </p:cNvSpPr>
          <p:nvPr/>
        </p:nvSpPr>
        <p:spPr bwMode="auto">
          <a:xfrm>
            <a:off x="0" y="58050"/>
            <a:ext cx="184731" cy="3410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805128C4-5597-42CD-AEE6-9CCF0118E51A}"/>
              </a:ext>
            </a:extLst>
          </p:cNvPr>
          <p:cNvSpPr/>
          <p:nvPr/>
        </p:nvSpPr>
        <p:spPr>
          <a:xfrm>
            <a:off x="6522720" y="2051823"/>
            <a:ext cx="4577300" cy="2062103"/>
          </a:xfrm>
          <a:prstGeom prst="rect">
            <a:avLst/>
          </a:prstGeom>
        </p:spPr>
        <p:txBody>
          <a:bodyPr wrap="square">
            <a:spAutoFit/>
          </a:bodyPr>
          <a:lstStyle/>
          <a:p>
            <a:r>
              <a:rPr lang="en-GB" sz="3200" b="1" dirty="0">
                <a:solidFill>
                  <a:srgbClr val="FF0000"/>
                </a:solidFill>
                <a:effectLst>
                  <a:outerShdw blurRad="38100" dist="38100" dir="2700000" algn="tl">
                    <a:srgbClr val="000000">
                      <a:alpha val="43137"/>
                    </a:srgbClr>
                  </a:outerShdw>
                </a:effectLst>
              </a:rPr>
              <a:t>https://www.rhs.org.uk/prevention-protection/importing-and-exporting-plants</a:t>
            </a:r>
          </a:p>
        </p:txBody>
      </p:sp>
    </p:spTree>
    <p:extLst>
      <p:ext uri="{BB962C8B-B14F-4D97-AF65-F5344CB8AC3E}">
        <p14:creationId xmlns:p14="http://schemas.microsoft.com/office/powerpoint/2010/main" val="265608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dirty="0"/>
              <a:t>Importing and exporting plants</a:t>
            </a:r>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270345" y="1330918"/>
            <a:ext cx="5978056" cy="4489437"/>
          </a:xfrm>
        </p:spPr>
        <p:txBody>
          <a:bodyPr>
            <a:noAutofit/>
          </a:bodyPr>
          <a:lstStyle/>
          <a:p>
            <a:r>
              <a:rPr lang="en-GB" b="1" dirty="0"/>
              <a:t>Quick facts</a:t>
            </a:r>
          </a:p>
          <a:p>
            <a:r>
              <a:rPr lang="en-GB" dirty="0"/>
              <a:t>Importing plants poses potential risks of introducing new pests and diseases</a:t>
            </a:r>
          </a:p>
          <a:p>
            <a:r>
              <a:rPr lang="en-GB" dirty="0"/>
              <a:t>There are new restrictions on importing plants into the UK from the EU</a:t>
            </a:r>
          </a:p>
          <a:p>
            <a:r>
              <a:rPr lang="en-GB" dirty="0"/>
              <a:t>Plant material arriving into GB from the EU must now have a phytosanitary certificate</a:t>
            </a:r>
          </a:p>
          <a:p>
            <a:r>
              <a:rPr lang="en-GB" dirty="0"/>
              <a:t>The UK has a new UK plant passport system</a:t>
            </a:r>
          </a:p>
          <a:p>
            <a:r>
              <a:rPr lang="en-GB" dirty="0"/>
              <a:t>If in doubt, contact the </a:t>
            </a:r>
            <a:r>
              <a:rPr lang="en-GB" b="1" dirty="0">
                <a:hlinkClick r:id="rId2"/>
              </a:rPr>
              <a:t>Animal and Plant Health Agency</a:t>
            </a:r>
            <a:endParaRPr lang="en-GB" dirty="0"/>
          </a:p>
          <a:p>
            <a:endParaRPr lang="en-GB" sz="1200" b="1" dirty="0"/>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31</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4">
            <a:extLst>
              <a:ext uri="{FF2B5EF4-FFF2-40B4-BE49-F238E27FC236}">
                <a16:creationId xmlns:a16="http://schemas.microsoft.com/office/drawing/2014/main" id="{C7F8E76C-82F7-4DB1-A55F-7FC3E2EAA263}"/>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3">
            <a:extLst>
              <a:ext uri="{FF2B5EF4-FFF2-40B4-BE49-F238E27FC236}">
                <a16:creationId xmlns:a16="http://schemas.microsoft.com/office/drawing/2014/main" id="{E41D984A-4D4F-4EB2-8BFE-46846315872B}"/>
              </a:ext>
            </a:extLst>
          </p:cNvPr>
          <p:cNvSpPr>
            <a:spLocks noChangeArrowheads="1"/>
          </p:cNvSpPr>
          <p:nvPr/>
        </p:nvSpPr>
        <p:spPr bwMode="auto">
          <a:xfrm>
            <a:off x="0" y="58050"/>
            <a:ext cx="184731" cy="3410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8CDEA174-4CF8-4EAD-BCEE-8ABDFC24A91F}"/>
              </a:ext>
            </a:extLst>
          </p:cNvPr>
          <p:cNvSpPr/>
          <p:nvPr/>
        </p:nvSpPr>
        <p:spPr>
          <a:xfrm>
            <a:off x="6522720" y="2051823"/>
            <a:ext cx="4577300" cy="2062103"/>
          </a:xfrm>
          <a:prstGeom prst="rect">
            <a:avLst/>
          </a:prstGeom>
        </p:spPr>
        <p:txBody>
          <a:bodyPr wrap="square">
            <a:spAutoFit/>
          </a:bodyPr>
          <a:lstStyle/>
          <a:p>
            <a:r>
              <a:rPr lang="en-GB" sz="3200" b="1" dirty="0">
                <a:solidFill>
                  <a:srgbClr val="FF0000"/>
                </a:solidFill>
                <a:effectLst>
                  <a:outerShdw blurRad="38100" dist="38100" dir="2700000" algn="tl">
                    <a:srgbClr val="000000">
                      <a:alpha val="43137"/>
                    </a:srgbClr>
                  </a:outerShdw>
                </a:effectLst>
              </a:rPr>
              <a:t>https://www.rhs.org.uk/prevention-protection/importing-and-exporting-plants</a:t>
            </a:r>
          </a:p>
        </p:txBody>
      </p:sp>
    </p:spTree>
    <p:extLst>
      <p:ext uri="{BB962C8B-B14F-4D97-AF65-F5344CB8AC3E}">
        <p14:creationId xmlns:p14="http://schemas.microsoft.com/office/powerpoint/2010/main" val="383971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5F04-F145-4C1F-9933-7CA569987DA0}"/>
              </a:ext>
            </a:extLst>
          </p:cNvPr>
          <p:cNvSpPr>
            <a:spLocks noGrp="1"/>
          </p:cNvSpPr>
          <p:nvPr>
            <p:ph type="title"/>
          </p:nvPr>
        </p:nvSpPr>
        <p:spPr>
          <a:xfrm>
            <a:off x="1410027" y="466713"/>
            <a:ext cx="10167073" cy="656571"/>
          </a:xfrm>
        </p:spPr>
        <p:txBody>
          <a:bodyPr>
            <a:normAutofit/>
          </a:bodyPr>
          <a:lstStyle/>
          <a:p>
            <a:r>
              <a:rPr lang="en-GB" dirty="0"/>
              <a:t>Below is an interesting quote from the Woodland Trust</a:t>
            </a:r>
          </a:p>
        </p:txBody>
      </p:sp>
      <p:sp>
        <p:nvSpPr>
          <p:cNvPr id="3" name="Content Placeholder 2">
            <a:extLst>
              <a:ext uri="{FF2B5EF4-FFF2-40B4-BE49-F238E27FC236}">
                <a16:creationId xmlns:a16="http://schemas.microsoft.com/office/drawing/2014/main" id="{66945DD7-F298-42F4-BD75-778CE7E05438}"/>
              </a:ext>
            </a:extLst>
          </p:cNvPr>
          <p:cNvSpPr>
            <a:spLocks noGrp="1"/>
          </p:cNvSpPr>
          <p:nvPr>
            <p:ph idx="1"/>
          </p:nvPr>
        </p:nvSpPr>
        <p:spPr>
          <a:xfrm>
            <a:off x="614902" y="1566001"/>
            <a:ext cx="10167073" cy="1862999"/>
          </a:xfrm>
        </p:spPr>
        <p:txBody>
          <a:bodyPr/>
          <a:lstStyle/>
          <a:p>
            <a:r>
              <a:rPr lang="en-GB" b="1" i="1" dirty="0">
                <a:effectLst>
                  <a:outerShdw blurRad="38100" dist="38100" dir="2700000" algn="tl">
                    <a:srgbClr val="000000">
                      <a:alpha val="43137"/>
                    </a:srgbClr>
                  </a:outerShdw>
                </a:effectLst>
              </a:rPr>
              <a:t>'Did you know the UK’s gardens cover a combined landmass that’s bigger than the Lake District and Peak District put together? </a:t>
            </a:r>
          </a:p>
          <a:p>
            <a:r>
              <a:rPr lang="en-GB" b="1" i="1" dirty="0">
                <a:effectLst>
                  <a:outerShdw blurRad="38100" dist="38100" dir="2700000" algn="tl">
                    <a:srgbClr val="000000">
                      <a:alpha val="43137"/>
                    </a:srgbClr>
                  </a:outerShdw>
                </a:effectLst>
              </a:rPr>
              <a:t>That’s a huge area and means gardens can provide vital space for wildlife in a human-dominated landscape.’ </a:t>
            </a:r>
          </a:p>
          <a:p>
            <a:endParaRPr lang="en-GB" dirty="0"/>
          </a:p>
        </p:txBody>
      </p:sp>
      <p:sp>
        <p:nvSpPr>
          <p:cNvPr id="4" name="Slide Number Placeholder 3">
            <a:extLst>
              <a:ext uri="{FF2B5EF4-FFF2-40B4-BE49-F238E27FC236}">
                <a16:creationId xmlns:a16="http://schemas.microsoft.com/office/drawing/2014/main" id="{B72DA085-E218-4A83-B226-A26745DA450C}"/>
              </a:ext>
            </a:extLst>
          </p:cNvPr>
          <p:cNvSpPr>
            <a:spLocks noGrp="1"/>
          </p:cNvSpPr>
          <p:nvPr>
            <p:ph type="sldNum" sz="quarter" idx="12"/>
          </p:nvPr>
        </p:nvSpPr>
        <p:spPr/>
        <p:txBody>
          <a:bodyPr/>
          <a:lstStyle/>
          <a:p>
            <a:fld id="{9CD8D479-8942-46E8-A226-A4E01F7A105C}" type="slidenum">
              <a:rPr lang="en-GB" smtClean="0"/>
              <a:t>32</a:t>
            </a:fld>
            <a:endParaRPr lang="en-GB"/>
          </a:p>
        </p:txBody>
      </p:sp>
      <p:sp>
        <p:nvSpPr>
          <p:cNvPr id="5" name="Date Placeholder 4">
            <a:extLst>
              <a:ext uri="{FF2B5EF4-FFF2-40B4-BE49-F238E27FC236}">
                <a16:creationId xmlns:a16="http://schemas.microsoft.com/office/drawing/2014/main" id="{3C2BB504-6A1A-4190-AB48-4B8B24D86D9A}"/>
              </a:ext>
            </a:extLst>
          </p:cNvPr>
          <p:cNvSpPr>
            <a:spLocks noGrp="1"/>
          </p:cNvSpPr>
          <p:nvPr>
            <p:ph type="dt" sz="half" idx="10"/>
          </p:nvPr>
        </p:nvSpPr>
        <p:spPr/>
        <p:txBody>
          <a:bodyPr/>
          <a:lstStyle/>
          <a:p>
            <a:fld id="{C7D5E160-22CF-456B-87DF-138CED612554}" type="datetime1">
              <a:rPr lang="en-US" smtClean="0"/>
              <a:t>4/8/2022</a:t>
            </a:fld>
            <a:endParaRPr lang="en-US" dirty="0"/>
          </a:p>
        </p:txBody>
      </p:sp>
      <p:pic>
        <p:nvPicPr>
          <p:cNvPr id="4098" name="Picture 2" descr="Map of Peak District National Park: Peak District National Park">
            <a:extLst>
              <a:ext uri="{FF2B5EF4-FFF2-40B4-BE49-F238E27FC236}">
                <a16:creationId xmlns:a16="http://schemas.microsoft.com/office/drawing/2014/main" id="{09C8D31C-FEE3-6041-B336-B816D959221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568"/>
          <a:stretch/>
        </p:blipFill>
        <p:spPr bwMode="auto">
          <a:xfrm>
            <a:off x="4584003" y="3215264"/>
            <a:ext cx="2710224" cy="31378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ake District National Park - Wall Map">
            <a:extLst>
              <a:ext uri="{FF2B5EF4-FFF2-40B4-BE49-F238E27FC236}">
                <a16:creationId xmlns:a16="http://schemas.microsoft.com/office/drawing/2014/main" id="{9103F5EF-EB90-CC41-9ADE-D68054F52F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997" y="3137803"/>
            <a:ext cx="2748483" cy="31378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7338A1-E733-3A4D-8B38-08932E6D6481}"/>
              </a:ext>
            </a:extLst>
          </p:cNvPr>
          <p:cNvSpPr txBox="1"/>
          <p:nvPr/>
        </p:nvSpPr>
        <p:spPr>
          <a:xfrm>
            <a:off x="3924160" y="4198872"/>
            <a:ext cx="579005" cy="1015663"/>
          </a:xfrm>
          <a:prstGeom prst="rect">
            <a:avLst/>
          </a:prstGeom>
          <a:noFill/>
        </p:spPr>
        <p:txBody>
          <a:bodyPr wrap="none" rtlCol="0">
            <a:spAutoFit/>
          </a:bodyPr>
          <a:lstStyle/>
          <a:p>
            <a:r>
              <a:rPr lang="en-US" sz="6000" dirty="0"/>
              <a:t>+</a:t>
            </a:r>
          </a:p>
        </p:txBody>
      </p:sp>
      <p:sp>
        <p:nvSpPr>
          <p:cNvPr id="10" name="TextBox 9">
            <a:extLst>
              <a:ext uri="{FF2B5EF4-FFF2-40B4-BE49-F238E27FC236}">
                <a16:creationId xmlns:a16="http://schemas.microsoft.com/office/drawing/2014/main" id="{43306565-C8BF-D14C-9C2A-39EE854C4274}"/>
              </a:ext>
            </a:extLst>
          </p:cNvPr>
          <p:cNvSpPr txBox="1"/>
          <p:nvPr/>
        </p:nvSpPr>
        <p:spPr>
          <a:xfrm>
            <a:off x="7467899" y="4198871"/>
            <a:ext cx="579005" cy="1015663"/>
          </a:xfrm>
          <a:prstGeom prst="rect">
            <a:avLst/>
          </a:prstGeom>
          <a:noFill/>
        </p:spPr>
        <p:txBody>
          <a:bodyPr wrap="none" rtlCol="0">
            <a:spAutoFit/>
          </a:bodyPr>
          <a:lstStyle/>
          <a:p>
            <a:r>
              <a:rPr lang="en-US" sz="6000" dirty="0"/>
              <a:t>=</a:t>
            </a:r>
          </a:p>
        </p:txBody>
      </p:sp>
      <p:sp>
        <p:nvSpPr>
          <p:cNvPr id="8" name="TextBox 7">
            <a:extLst>
              <a:ext uri="{FF2B5EF4-FFF2-40B4-BE49-F238E27FC236}">
                <a16:creationId xmlns:a16="http://schemas.microsoft.com/office/drawing/2014/main" id="{897716DD-A782-BF40-AED0-C067D86590AD}"/>
              </a:ext>
            </a:extLst>
          </p:cNvPr>
          <p:cNvSpPr txBox="1"/>
          <p:nvPr/>
        </p:nvSpPr>
        <p:spPr>
          <a:xfrm>
            <a:off x="8220576" y="4185533"/>
            <a:ext cx="3594189" cy="830997"/>
          </a:xfrm>
          <a:prstGeom prst="rect">
            <a:avLst/>
          </a:prstGeom>
          <a:noFill/>
        </p:spPr>
        <p:txBody>
          <a:bodyPr wrap="none" rtlCol="0">
            <a:spAutoFit/>
          </a:bodyPr>
          <a:lstStyle/>
          <a:p>
            <a:r>
              <a:rPr lang="en-US" sz="4800" dirty="0"/>
              <a:t>930,627 acres</a:t>
            </a:r>
          </a:p>
        </p:txBody>
      </p:sp>
    </p:spTree>
    <p:extLst>
      <p:ext uri="{BB962C8B-B14F-4D97-AF65-F5344CB8AC3E}">
        <p14:creationId xmlns:p14="http://schemas.microsoft.com/office/powerpoint/2010/main" val="312592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32EDE-CA29-4BEC-BD8C-3518E6E33ADF}"/>
              </a:ext>
            </a:extLst>
          </p:cNvPr>
          <p:cNvSpPr>
            <a:spLocks noGrp="1"/>
          </p:cNvSpPr>
          <p:nvPr>
            <p:ph type="title"/>
          </p:nvPr>
        </p:nvSpPr>
        <p:spPr/>
        <p:txBody>
          <a:bodyPr/>
          <a:lstStyle/>
          <a:p>
            <a:r>
              <a:rPr lang="en-GB" dirty="0"/>
              <a:t>Delay cutting hedges to help garden birds</a:t>
            </a:r>
          </a:p>
        </p:txBody>
      </p:sp>
      <p:sp>
        <p:nvSpPr>
          <p:cNvPr id="3" name="Content Placeholder 2">
            <a:extLst>
              <a:ext uri="{FF2B5EF4-FFF2-40B4-BE49-F238E27FC236}">
                <a16:creationId xmlns:a16="http://schemas.microsoft.com/office/drawing/2014/main" id="{BC89C436-DD48-4F90-9D2E-F7B69F6708F2}"/>
              </a:ext>
            </a:extLst>
          </p:cNvPr>
          <p:cNvSpPr>
            <a:spLocks noGrp="1"/>
          </p:cNvSpPr>
          <p:nvPr>
            <p:ph idx="1"/>
          </p:nvPr>
        </p:nvSpPr>
        <p:spPr>
          <a:xfrm>
            <a:off x="410402" y="1734185"/>
            <a:ext cx="6371408" cy="4620682"/>
          </a:xfrm>
        </p:spPr>
        <p:txBody>
          <a:bodyPr>
            <a:noAutofit/>
          </a:bodyPr>
          <a:lstStyle/>
          <a:p>
            <a:pPr fontAlgn="base"/>
            <a:r>
              <a:rPr lang="en-GB" sz="1200" dirty="0"/>
              <a:t>The Royal Society for the Protection of Birds (RSPB) says that giving hedges, trees and bushes a ‘short back and sides’ in September is bad news for birds, as many plants will still have an abundance of berries or insects which could see the birds through the winter.</a:t>
            </a:r>
          </a:p>
          <a:p>
            <a:pPr fontAlgn="base"/>
            <a:r>
              <a:rPr lang="en-GB" sz="1200" dirty="0"/>
              <a:t>You could also disturb late nesting birds as you cut back greenery as they may still be resident in shrubs and hedges.</a:t>
            </a:r>
          </a:p>
          <a:p>
            <a:pPr fontAlgn="base"/>
            <a:r>
              <a:rPr lang="en-GB" sz="1200" dirty="0"/>
              <a:t>Most garden birds breed between March and August but some species like collared doves and pigeons will be on their nests until late into September.</a:t>
            </a:r>
          </a:p>
          <a:p>
            <a:pPr fontAlgn="base"/>
            <a:r>
              <a:rPr lang="en-GB" sz="1200" dirty="0"/>
              <a:t>Adrian Thomas, author of the RSPB book Gardening for Wildlife, said: “Many hedges, bushes and trees will be harbouring insects and their eggs throughout the winter, or will bear all kinds of fruit. These can mean the difference between life and death for many resident birds and winter visitors.</a:t>
            </a:r>
          </a:p>
          <a:p>
            <a:pPr fontAlgn="base"/>
            <a:r>
              <a:rPr lang="en-GB" sz="1200" dirty="0"/>
              <a:t>“Even some berries like Firethorn, which are less popular with the birds, will be used as late as February, once the more sought-after berries have already been taken</a:t>
            </a:r>
          </a:p>
          <a:p>
            <a:pPr fontAlgn="base"/>
            <a:r>
              <a:rPr lang="en-GB" sz="1200" dirty="0"/>
              <a:t>“If you can wait until late winter to do the pruning, when plants are dormant anyway, you can give your garden wildlife the best chance at making the most of all that good food before things start coming to life again in the spring.</a:t>
            </a:r>
          </a:p>
          <a:p>
            <a:pPr fontAlgn="base"/>
            <a:r>
              <a:rPr lang="en-GB" sz="1200" dirty="0"/>
              <a:t>“It’s always possible that you’ll find a little face staring back at you when you chop back the leaves, because some late-nesting bird is bringing up its chicks there. It is extremely distressing for both the bird and the gardener when a potential nest or shelter is disturbed.”</a:t>
            </a:r>
          </a:p>
          <a:p>
            <a:r>
              <a:rPr lang="en-GB" sz="1200" dirty="0"/>
              <a:t>Also delay cutting your perennial plants until late February or March to give a home to insects thought the worst of the winter and provide some extra seed for birds and animals.</a:t>
            </a:r>
          </a:p>
        </p:txBody>
      </p:sp>
      <p:sp>
        <p:nvSpPr>
          <p:cNvPr id="4" name="Slide Number Placeholder 3">
            <a:extLst>
              <a:ext uri="{FF2B5EF4-FFF2-40B4-BE49-F238E27FC236}">
                <a16:creationId xmlns:a16="http://schemas.microsoft.com/office/drawing/2014/main" id="{EC50E530-D4EF-4C72-8216-5907D185091D}"/>
              </a:ext>
            </a:extLst>
          </p:cNvPr>
          <p:cNvSpPr>
            <a:spLocks noGrp="1"/>
          </p:cNvSpPr>
          <p:nvPr>
            <p:ph type="sldNum" sz="quarter" idx="12"/>
          </p:nvPr>
        </p:nvSpPr>
        <p:spPr/>
        <p:txBody>
          <a:bodyPr/>
          <a:lstStyle/>
          <a:p>
            <a:fld id="{9CD8D479-8942-46E8-A226-A4E01F7A105C}" type="slidenum">
              <a:rPr lang="en-GB" smtClean="0"/>
              <a:t>33</a:t>
            </a:fld>
            <a:endParaRPr lang="en-GB"/>
          </a:p>
        </p:txBody>
      </p:sp>
      <p:sp>
        <p:nvSpPr>
          <p:cNvPr id="5" name="Date Placeholder 4">
            <a:extLst>
              <a:ext uri="{FF2B5EF4-FFF2-40B4-BE49-F238E27FC236}">
                <a16:creationId xmlns:a16="http://schemas.microsoft.com/office/drawing/2014/main" id="{34A6D19E-25E5-4310-B3AD-286901BA7CB6}"/>
              </a:ext>
            </a:extLst>
          </p:cNvPr>
          <p:cNvSpPr>
            <a:spLocks noGrp="1"/>
          </p:cNvSpPr>
          <p:nvPr>
            <p:ph type="dt" sz="half" idx="10"/>
          </p:nvPr>
        </p:nvSpPr>
        <p:spPr/>
        <p:txBody>
          <a:bodyPr/>
          <a:lstStyle/>
          <a:p>
            <a:fld id="{C7D5E160-22CF-456B-87DF-138CED612554}" type="datetime1">
              <a:rPr lang="en-US" smtClean="0"/>
              <a:t>4/8/2022</a:t>
            </a:fld>
            <a:endParaRPr lang="en-US" dirty="0"/>
          </a:p>
        </p:txBody>
      </p:sp>
      <p:pic>
        <p:nvPicPr>
          <p:cNvPr id="11" name="Picture 10" descr="Hedges can mean the difference between life and death for many resident birds and winter visitors">
            <a:extLst>
              <a:ext uri="{FF2B5EF4-FFF2-40B4-BE49-F238E27FC236}">
                <a16:creationId xmlns:a16="http://schemas.microsoft.com/office/drawing/2014/main" id="{9FC5226D-FFBC-4A5D-920B-206392C7728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03613" y="2454784"/>
            <a:ext cx="3378362" cy="2193565"/>
          </a:xfrm>
          <a:prstGeom prst="rect">
            <a:avLst/>
          </a:prstGeom>
          <a:noFill/>
        </p:spPr>
      </p:pic>
    </p:spTree>
    <p:extLst>
      <p:ext uri="{BB962C8B-B14F-4D97-AF65-F5344CB8AC3E}">
        <p14:creationId xmlns:p14="http://schemas.microsoft.com/office/powerpoint/2010/main" val="235066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EBB22-3BE7-45E1-8979-105A927E9187}"/>
              </a:ext>
            </a:extLst>
          </p:cNvPr>
          <p:cNvSpPr>
            <a:spLocks noGrp="1"/>
          </p:cNvSpPr>
          <p:nvPr>
            <p:ph type="title"/>
          </p:nvPr>
        </p:nvSpPr>
        <p:spPr/>
        <p:txBody>
          <a:bodyPr/>
          <a:lstStyle/>
          <a:p>
            <a:r>
              <a:rPr lang="en-GB" dirty="0"/>
              <a:t>Marian </a:t>
            </a:r>
            <a:r>
              <a:rPr lang="en-GB" dirty="0" err="1"/>
              <a:t>Boswall</a:t>
            </a:r>
            <a:endParaRPr lang="en-GB" dirty="0"/>
          </a:p>
        </p:txBody>
      </p:sp>
      <p:sp>
        <p:nvSpPr>
          <p:cNvPr id="3" name="Content Placeholder 2">
            <a:extLst>
              <a:ext uri="{FF2B5EF4-FFF2-40B4-BE49-F238E27FC236}">
                <a16:creationId xmlns:a16="http://schemas.microsoft.com/office/drawing/2014/main" id="{C458A5DD-2CF5-45FF-BD24-668BAEA3A6BD}"/>
              </a:ext>
            </a:extLst>
          </p:cNvPr>
          <p:cNvSpPr>
            <a:spLocks noGrp="1"/>
          </p:cNvSpPr>
          <p:nvPr>
            <p:ph idx="1"/>
          </p:nvPr>
        </p:nvSpPr>
        <p:spPr>
          <a:xfrm>
            <a:off x="620203" y="1566001"/>
            <a:ext cx="6305384" cy="3236587"/>
          </a:xfrm>
        </p:spPr>
        <p:txBody>
          <a:bodyPr/>
          <a:lstStyle/>
          <a:p>
            <a:r>
              <a:rPr lang="en-GB" dirty="0"/>
              <a:t>An award winning garden designer Marian </a:t>
            </a:r>
            <a:r>
              <a:rPr lang="en-GB" dirty="0" err="1"/>
              <a:t>Boswall</a:t>
            </a:r>
            <a:r>
              <a:rPr lang="en-GB" dirty="0"/>
              <a:t> has a book out called </a:t>
            </a:r>
            <a:r>
              <a:rPr lang="en-GB" b="1" dirty="0">
                <a:solidFill>
                  <a:srgbClr val="FF0000"/>
                </a:solidFill>
                <a:effectLst>
                  <a:outerShdw blurRad="38100" dist="38100" dir="2700000" algn="tl">
                    <a:srgbClr val="000000">
                      <a:alpha val="43137"/>
                    </a:srgbClr>
                  </a:outerShdw>
                </a:effectLst>
              </a:rPr>
              <a:t>'Sustainable Garden: Projects, insights and advice for the eco-conscious gardener’.  </a:t>
            </a:r>
          </a:p>
          <a:p>
            <a:r>
              <a:rPr lang="en-GB" dirty="0"/>
              <a:t>She talks of changing our mindset ~ surely vital and it's interesting that she is known for designing large smart gardens and is talking about relaxing the way we think about gardening.</a:t>
            </a:r>
          </a:p>
        </p:txBody>
      </p:sp>
      <p:sp>
        <p:nvSpPr>
          <p:cNvPr id="4" name="Slide Number Placeholder 3">
            <a:extLst>
              <a:ext uri="{FF2B5EF4-FFF2-40B4-BE49-F238E27FC236}">
                <a16:creationId xmlns:a16="http://schemas.microsoft.com/office/drawing/2014/main" id="{AFC892EB-DDFE-4BCD-91C4-0B32D196FE43}"/>
              </a:ext>
            </a:extLst>
          </p:cNvPr>
          <p:cNvSpPr>
            <a:spLocks noGrp="1"/>
          </p:cNvSpPr>
          <p:nvPr>
            <p:ph type="sldNum" sz="quarter" idx="12"/>
          </p:nvPr>
        </p:nvSpPr>
        <p:spPr/>
        <p:txBody>
          <a:bodyPr/>
          <a:lstStyle/>
          <a:p>
            <a:fld id="{9CD8D479-8942-46E8-A226-A4E01F7A105C}" type="slidenum">
              <a:rPr lang="en-GB" smtClean="0"/>
              <a:t>34</a:t>
            </a:fld>
            <a:endParaRPr lang="en-GB"/>
          </a:p>
        </p:txBody>
      </p:sp>
      <p:sp>
        <p:nvSpPr>
          <p:cNvPr id="5" name="Date Placeholder 4">
            <a:extLst>
              <a:ext uri="{FF2B5EF4-FFF2-40B4-BE49-F238E27FC236}">
                <a16:creationId xmlns:a16="http://schemas.microsoft.com/office/drawing/2014/main" id="{59C42FE6-8A02-4BF5-9F9D-7C1F975A3B74}"/>
              </a:ext>
            </a:extLst>
          </p:cNvPr>
          <p:cNvSpPr>
            <a:spLocks noGrp="1"/>
          </p:cNvSpPr>
          <p:nvPr>
            <p:ph type="dt" sz="half" idx="10"/>
          </p:nvPr>
        </p:nvSpPr>
        <p:spPr/>
        <p:txBody>
          <a:bodyPr/>
          <a:lstStyle/>
          <a:p>
            <a:fld id="{C7D5E160-22CF-456B-87DF-138CED612554}" type="datetime1">
              <a:rPr lang="en-US" smtClean="0"/>
              <a:t>4/8/2022</a:t>
            </a:fld>
            <a:endParaRPr lang="en-US" dirty="0"/>
          </a:p>
        </p:txBody>
      </p:sp>
      <p:pic>
        <p:nvPicPr>
          <p:cNvPr id="7" name="Picture 6">
            <a:extLst>
              <a:ext uri="{FF2B5EF4-FFF2-40B4-BE49-F238E27FC236}">
                <a16:creationId xmlns:a16="http://schemas.microsoft.com/office/drawing/2014/main" id="{021C7E1B-81D4-4623-A433-04D9668ABABE}"/>
              </a:ext>
            </a:extLst>
          </p:cNvPr>
          <p:cNvPicPr>
            <a:picLocks noChangeAspect="1"/>
          </p:cNvPicPr>
          <p:nvPr/>
        </p:nvPicPr>
        <p:blipFill>
          <a:blip r:embed="rId2"/>
          <a:stretch>
            <a:fillRect/>
          </a:stretch>
        </p:blipFill>
        <p:spPr>
          <a:xfrm>
            <a:off x="7347461" y="1183170"/>
            <a:ext cx="3354995" cy="4491660"/>
          </a:xfrm>
          <a:prstGeom prst="rect">
            <a:avLst/>
          </a:prstGeom>
        </p:spPr>
      </p:pic>
    </p:spTree>
    <p:extLst>
      <p:ext uri="{BB962C8B-B14F-4D97-AF65-F5344CB8AC3E}">
        <p14:creationId xmlns:p14="http://schemas.microsoft.com/office/powerpoint/2010/main" val="249178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PLANT FOR POLLINATORS </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453403" y="1330919"/>
            <a:ext cx="5794997" cy="4620682"/>
          </a:xfrm>
        </p:spPr>
        <p:txBody>
          <a:bodyPr>
            <a:normAutofit/>
          </a:bodyPr>
          <a:lstStyle/>
          <a:p>
            <a:r>
              <a:rPr lang="en-GB" dirty="0"/>
              <a:t>The recent decline in the number of </a:t>
            </a:r>
            <a:r>
              <a:rPr lang="en-GB" b="1" dirty="0">
                <a:effectLst>
                  <a:outerShdw blurRad="38100" dist="38100" dir="2700000" algn="tl">
                    <a:srgbClr val="000000">
                      <a:alpha val="43137"/>
                    </a:srgbClr>
                  </a:outerShdw>
                </a:effectLst>
              </a:rPr>
              <a:t>bees and other pollinating insects </a:t>
            </a:r>
            <a:r>
              <a:rPr lang="en-GB" dirty="0"/>
              <a:t>could have serious consequences for us all because so many food crops depend on them. </a:t>
            </a:r>
          </a:p>
          <a:p>
            <a:r>
              <a:rPr lang="en-GB" b="1" dirty="0">
                <a:effectLst>
                  <a:outerShdw blurRad="38100" dist="38100" dir="2700000" algn="tl">
                    <a:srgbClr val="000000">
                      <a:alpha val="43137"/>
                    </a:srgbClr>
                  </a:outerShdw>
                </a:effectLst>
              </a:rPr>
              <a:t>Easy Tip 1</a:t>
            </a:r>
            <a:r>
              <a:rPr lang="en-GB" dirty="0"/>
              <a:t>: choose plenty of bee-friendly plants, </a:t>
            </a:r>
          </a:p>
          <a:p>
            <a:r>
              <a:rPr lang="en-GB" b="1" dirty="0">
                <a:effectLst>
                  <a:outerShdw blurRad="38100" dist="38100" dir="2700000" algn="tl">
                    <a:srgbClr val="000000">
                      <a:alpha val="43137"/>
                    </a:srgbClr>
                  </a:outerShdw>
                </a:effectLst>
              </a:rPr>
              <a:t>Include varieties of different flower shapes to suit different feeding habits </a:t>
            </a:r>
            <a:endParaRPr lang="en-GB" dirty="0"/>
          </a:p>
          <a:p>
            <a:pPr lvl="1"/>
            <a:r>
              <a:rPr lang="en-GB" dirty="0"/>
              <a:t>some bees have very long tongues and love the tubular flowers of foxgloves, </a:t>
            </a:r>
          </a:p>
          <a:p>
            <a:pPr lvl="1"/>
            <a:r>
              <a:rPr lang="en-GB" dirty="0"/>
              <a:t>other pollinators prefer the open flowers of echinacea and buddleia, for example.</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4</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33213DBA-7BE7-4410-93FA-77DB6115DA21}"/>
              </a:ext>
            </a:extLst>
          </p:cNvPr>
          <p:cNvPicPr>
            <a:picLocks noChangeAspect="1"/>
          </p:cNvPicPr>
          <p:nvPr/>
        </p:nvPicPr>
        <p:blipFill>
          <a:blip r:embed="rId2"/>
          <a:stretch>
            <a:fillRect/>
          </a:stretch>
        </p:blipFill>
        <p:spPr>
          <a:xfrm>
            <a:off x="6400799" y="1566001"/>
            <a:ext cx="5534025" cy="4150519"/>
          </a:xfrm>
          <a:prstGeom prst="rect">
            <a:avLst/>
          </a:prstGeom>
        </p:spPr>
      </p:pic>
    </p:spTree>
    <p:extLst>
      <p:ext uri="{BB962C8B-B14F-4D97-AF65-F5344CB8AC3E}">
        <p14:creationId xmlns:p14="http://schemas.microsoft.com/office/powerpoint/2010/main" val="2301937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LEAVE YOUR LAWN</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628651" y="1330919"/>
            <a:ext cx="5619750" cy="4620682"/>
          </a:xfrm>
        </p:spPr>
        <p:txBody>
          <a:bodyPr>
            <a:normAutofit fontScale="92500"/>
          </a:bodyPr>
          <a:lstStyle/>
          <a:p>
            <a:r>
              <a:rPr lang="en-GB" b="1" dirty="0">
                <a:effectLst>
                  <a:outerShdw blurRad="38100" dist="38100" dir="2700000" algn="tl">
                    <a:srgbClr val="000000">
                      <a:alpha val="43137"/>
                    </a:srgbClr>
                  </a:outerShdw>
                </a:effectLst>
              </a:rPr>
              <a:t>Easy Tip 2</a:t>
            </a:r>
            <a:r>
              <a:rPr lang="en-GB" dirty="0"/>
              <a:t>: To create an eco-friendly garden and attract pollinators to your plot is to leave some or all of your lawn to grow without mowing it until the end of the summer. </a:t>
            </a:r>
          </a:p>
          <a:p>
            <a:r>
              <a:rPr lang="en-GB" b="1" dirty="0">
                <a:effectLst>
                  <a:outerShdw blurRad="38100" dist="38100" dir="2700000" algn="tl">
                    <a:srgbClr val="000000">
                      <a:alpha val="43137"/>
                    </a:srgbClr>
                  </a:outerShdw>
                </a:effectLst>
              </a:rPr>
              <a:t>Easy Tip 3: </a:t>
            </a:r>
            <a:r>
              <a:rPr lang="en-GB" dirty="0"/>
              <a:t> Consider waiting longer than usual before getting out the mower</a:t>
            </a:r>
          </a:p>
          <a:p>
            <a:pPr lvl="1"/>
            <a:r>
              <a:rPr lang="en-GB" dirty="0"/>
              <a:t>lawn weeds such as dandelions provide pollen early in the season while white clover is always a big hit with honeybees, and red clover is the flower of choice for bumblebees. </a:t>
            </a:r>
          </a:p>
          <a:p>
            <a:r>
              <a:rPr lang="en-GB" b="1" dirty="0">
                <a:effectLst>
                  <a:outerShdw blurRad="38100" dist="38100" dir="2700000" algn="tl">
                    <a:srgbClr val="000000">
                      <a:alpha val="43137"/>
                    </a:srgbClr>
                  </a:outerShdw>
                </a:effectLst>
              </a:rPr>
              <a:t>Easy Tip 4: </a:t>
            </a:r>
            <a:r>
              <a:rPr lang="en-GB" dirty="0"/>
              <a:t>When you do mow your lawn, try ‘</a:t>
            </a:r>
            <a:r>
              <a:rPr lang="en-GB" b="1" i="1" dirty="0" err="1">
                <a:effectLst>
                  <a:outerShdw blurRad="38100" dist="38100" dir="2700000" algn="tl">
                    <a:srgbClr val="000000">
                      <a:alpha val="43137"/>
                    </a:srgbClr>
                  </a:outerShdw>
                </a:effectLst>
              </a:rPr>
              <a:t>grasscycling</a:t>
            </a:r>
            <a:r>
              <a:rPr lang="en-GB" dirty="0"/>
              <a:t>’ – leaving grass trimmings on the lawn after mowing to provide a natural fertilizer for the grass and help trap moisture in the soil.</a:t>
            </a:r>
          </a:p>
          <a:p>
            <a:pPr lvl="1"/>
            <a:r>
              <a:rPr lang="en-GB" dirty="0"/>
              <a:t>Using the best lawn mower with a mulching facility is an easy way to do this</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5</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705DD464-1815-4517-A0B4-7D9A5041933B}"/>
              </a:ext>
            </a:extLst>
          </p:cNvPr>
          <p:cNvPicPr>
            <a:picLocks noChangeAspect="1"/>
          </p:cNvPicPr>
          <p:nvPr/>
        </p:nvPicPr>
        <p:blipFill>
          <a:blip r:embed="rId2"/>
          <a:stretch>
            <a:fillRect/>
          </a:stretch>
        </p:blipFill>
        <p:spPr>
          <a:xfrm>
            <a:off x="6353175" y="1399691"/>
            <a:ext cx="5619750" cy="3753817"/>
          </a:xfrm>
          <a:prstGeom prst="rect">
            <a:avLst/>
          </a:prstGeom>
        </p:spPr>
      </p:pic>
    </p:spTree>
    <p:extLst>
      <p:ext uri="{BB962C8B-B14F-4D97-AF65-F5344CB8AC3E}">
        <p14:creationId xmlns:p14="http://schemas.microsoft.com/office/powerpoint/2010/main" val="425388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MAKE YOUR OWN FERTILISER </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636104" y="1330919"/>
            <a:ext cx="5612297" cy="4620682"/>
          </a:xfrm>
        </p:spPr>
        <p:txBody>
          <a:bodyPr>
            <a:normAutofit lnSpcReduction="10000"/>
          </a:bodyPr>
          <a:lstStyle/>
          <a:p>
            <a:r>
              <a:rPr lang="en-GB" b="1" dirty="0">
                <a:effectLst>
                  <a:outerShdw blurRad="38100" dist="38100" dir="2700000" algn="tl">
                    <a:srgbClr val="000000">
                      <a:alpha val="43137"/>
                    </a:srgbClr>
                  </a:outerShdw>
                </a:effectLst>
              </a:rPr>
              <a:t>Easy Tip 5:  </a:t>
            </a:r>
            <a:r>
              <a:rPr lang="en-GB" dirty="0"/>
              <a:t>Rather than buying expensive ready-made fertilizers, you can make your own plant-friendly nettle or comfrey tea cheaply and easily. </a:t>
            </a:r>
          </a:p>
          <a:p>
            <a:r>
              <a:rPr lang="en-GB" dirty="0"/>
              <a:t>Grow a patch of comfrey or nettles specially for this purpose, or collect nettles locally.</a:t>
            </a:r>
          </a:p>
          <a:p>
            <a:pPr lvl="1"/>
            <a:r>
              <a:rPr lang="en-GB" dirty="0"/>
              <a:t>Drop them into a bucket of water (one part leaves to ten parts water) then set them aside for a few days. The resulting liquid makes a wonderful plant food for free. </a:t>
            </a:r>
          </a:p>
          <a:p>
            <a:r>
              <a:rPr lang="en-GB" dirty="0"/>
              <a:t>When nettles and comfrey are in flower, they will attract beneficial insects too (nettles, in particular are loved by small tortoiseshell and peacock butterflies whose larvae feed on the stems). </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6</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58262A58-E9E9-4208-A761-2466F67128F2}"/>
              </a:ext>
            </a:extLst>
          </p:cNvPr>
          <p:cNvPicPr>
            <a:picLocks noChangeAspect="1"/>
          </p:cNvPicPr>
          <p:nvPr/>
        </p:nvPicPr>
        <p:blipFill>
          <a:blip r:embed="rId2"/>
          <a:stretch>
            <a:fillRect/>
          </a:stretch>
        </p:blipFill>
        <p:spPr>
          <a:xfrm>
            <a:off x="6543675" y="1422400"/>
            <a:ext cx="5362575" cy="3575050"/>
          </a:xfrm>
          <a:prstGeom prst="rect">
            <a:avLst/>
          </a:prstGeom>
        </p:spPr>
      </p:pic>
    </p:spTree>
    <p:extLst>
      <p:ext uri="{BB962C8B-B14F-4D97-AF65-F5344CB8AC3E}">
        <p14:creationId xmlns:p14="http://schemas.microsoft.com/office/powerpoint/2010/main" val="51094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DITCH THE CHEMICALS</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599005" y="1330919"/>
            <a:ext cx="5649395" cy="4620682"/>
          </a:xfrm>
        </p:spPr>
        <p:txBody>
          <a:bodyPr>
            <a:normAutofit fontScale="92500" lnSpcReduction="20000"/>
          </a:bodyPr>
          <a:lstStyle/>
          <a:p>
            <a:r>
              <a:rPr lang="en-GB" b="1" dirty="0">
                <a:effectLst>
                  <a:outerShdw blurRad="38100" dist="38100" dir="2700000" algn="tl">
                    <a:srgbClr val="000000">
                      <a:alpha val="43137"/>
                    </a:srgbClr>
                  </a:outerShdw>
                </a:effectLst>
              </a:rPr>
              <a:t>Easy Tip 6:  </a:t>
            </a:r>
          </a:p>
          <a:p>
            <a:r>
              <a:rPr lang="en-GB" dirty="0"/>
              <a:t>Greenfly can be dispatched from plants with a blast of water from a hose </a:t>
            </a:r>
          </a:p>
          <a:p>
            <a:r>
              <a:rPr lang="en-GB" b="1" dirty="0">
                <a:effectLst>
                  <a:outerShdw blurRad="38100" dist="38100" dir="2700000" algn="tl">
                    <a:srgbClr val="000000">
                      <a:alpha val="43137"/>
                    </a:srgbClr>
                  </a:outerShdw>
                </a:effectLst>
              </a:rPr>
              <a:t>Caterpillars </a:t>
            </a:r>
            <a:r>
              <a:rPr lang="en-GB" dirty="0"/>
              <a:t>can be picked off by hand (or, better still, cover the plants with garden fleece early in the season)</a:t>
            </a:r>
          </a:p>
          <a:p>
            <a:r>
              <a:rPr lang="en-GB" b="1" dirty="0">
                <a:effectLst>
                  <a:outerShdw blurRad="38100" dist="38100" dir="2700000" algn="tl">
                    <a:srgbClr val="000000">
                      <a:alpha val="43137"/>
                    </a:srgbClr>
                  </a:outerShdw>
                </a:effectLst>
              </a:rPr>
              <a:t>Slugs</a:t>
            </a:r>
            <a:r>
              <a:rPr lang="en-GB" dirty="0"/>
              <a:t> can be kept under control with small dishes of beer placed near vulnerable plants</a:t>
            </a:r>
          </a:p>
          <a:p>
            <a:r>
              <a:rPr lang="en-GB" dirty="0"/>
              <a:t>encourage </a:t>
            </a:r>
            <a:r>
              <a:rPr lang="en-GB" b="1" dirty="0">
                <a:effectLst>
                  <a:outerShdw blurRad="38100" dist="38100" dir="2700000" algn="tl">
                    <a:srgbClr val="000000">
                      <a:alpha val="43137"/>
                    </a:srgbClr>
                  </a:outerShdw>
                </a:effectLst>
              </a:rPr>
              <a:t>hedgehogs</a:t>
            </a:r>
            <a:r>
              <a:rPr lang="en-GB" dirty="0"/>
              <a:t> into your garden, you’ll soon find the slug population significantly decreases anyway. </a:t>
            </a:r>
          </a:p>
          <a:p>
            <a:r>
              <a:rPr lang="en-GB" dirty="0"/>
              <a:t>Many common diseases such as blackspot on roses can be prevented by regularly spraying plants with an </a:t>
            </a:r>
            <a:r>
              <a:rPr lang="en-GB" b="1" dirty="0">
                <a:effectLst>
                  <a:outerShdw blurRad="38100" dist="38100" dir="2700000" algn="tl">
                    <a:srgbClr val="000000">
                      <a:alpha val="43137"/>
                    </a:srgbClr>
                  </a:outerShdw>
                </a:effectLst>
              </a:rPr>
              <a:t>organic tonic </a:t>
            </a:r>
            <a:r>
              <a:rPr lang="en-GB" dirty="0"/>
              <a:t>– SB Plant Invigorator is a particularly good one to try. </a:t>
            </a:r>
          </a:p>
          <a:p>
            <a:r>
              <a:rPr lang="en-GB" dirty="0"/>
              <a:t>Onions and chives grown around roses can help combat blackspot too.</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7</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CB3E2937-3882-4BD1-AEDC-C032CA0757C7}"/>
              </a:ext>
            </a:extLst>
          </p:cNvPr>
          <p:cNvPicPr>
            <a:picLocks noChangeAspect="1"/>
          </p:cNvPicPr>
          <p:nvPr/>
        </p:nvPicPr>
        <p:blipFill>
          <a:blip r:embed="rId2"/>
          <a:stretch>
            <a:fillRect/>
          </a:stretch>
        </p:blipFill>
        <p:spPr>
          <a:xfrm>
            <a:off x="6381750" y="1894627"/>
            <a:ext cx="5649395" cy="3182198"/>
          </a:xfrm>
          <a:prstGeom prst="rect">
            <a:avLst/>
          </a:prstGeom>
        </p:spPr>
      </p:pic>
    </p:spTree>
    <p:extLst>
      <p:ext uri="{BB962C8B-B14F-4D97-AF65-F5344CB8AC3E}">
        <p14:creationId xmlns:p14="http://schemas.microsoft.com/office/powerpoint/2010/main" val="263729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GREEN UP YOUR WALLS</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410403" y="1330919"/>
            <a:ext cx="5837998" cy="4620682"/>
          </a:xfrm>
        </p:spPr>
        <p:txBody>
          <a:bodyPr>
            <a:normAutofit/>
          </a:bodyPr>
          <a:lstStyle/>
          <a:p>
            <a:r>
              <a:rPr lang="en-GB" b="1" dirty="0">
                <a:effectLst>
                  <a:outerShdw blurRad="38100" dist="38100" dir="2700000" algn="tl">
                    <a:srgbClr val="000000">
                      <a:alpha val="43137"/>
                    </a:srgbClr>
                  </a:outerShdw>
                </a:effectLst>
              </a:rPr>
              <a:t>Easy Tip 7:</a:t>
            </a:r>
          </a:p>
          <a:p>
            <a:r>
              <a:rPr lang="en-GB" dirty="0"/>
              <a:t>Training the best climbing plants up the walls of your house doesn’t only look good, they also trap air, helping to insulate your home and potentially reduce your heating costs.</a:t>
            </a:r>
          </a:p>
          <a:p>
            <a:r>
              <a:rPr lang="en-GB" dirty="0"/>
              <a:t>Climbers on a south-facing house wall will deflect heat from the sun and can even help to reduce the urban heat island effect in towns and cities. </a:t>
            </a:r>
          </a:p>
          <a:p>
            <a:r>
              <a:rPr lang="en-GB" dirty="0"/>
              <a:t>Use climbers such as wisteria, or slower-growing wall shrubs – orange-, red- or yellow-berried </a:t>
            </a:r>
            <a:r>
              <a:rPr lang="en-GB" dirty="0" err="1"/>
              <a:t>pyracantha</a:t>
            </a:r>
            <a:r>
              <a:rPr lang="en-GB" dirty="0"/>
              <a:t> can look stunning. </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8</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AA0760E5-29C7-4795-9AB6-2F4C7BA5F8D3}"/>
              </a:ext>
            </a:extLst>
          </p:cNvPr>
          <p:cNvPicPr>
            <a:picLocks noChangeAspect="1"/>
          </p:cNvPicPr>
          <p:nvPr/>
        </p:nvPicPr>
        <p:blipFill>
          <a:blip r:embed="rId2"/>
          <a:stretch>
            <a:fillRect/>
          </a:stretch>
        </p:blipFill>
        <p:spPr>
          <a:xfrm>
            <a:off x="6657974" y="1218142"/>
            <a:ext cx="5133975" cy="5133975"/>
          </a:xfrm>
          <a:prstGeom prst="rect">
            <a:avLst/>
          </a:prstGeom>
        </p:spPr>
      </p:pic>
    </p:spTree>
    <p:extLst>
      <p:ext uri="{BB962C8B-B14F-4D97-AF65-F5344CB8AC3E}">
        <p14:creationId xmlns:p14="http://schemas.microsoft.com/office/powerpoint/2010/main" val="225149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7345-AB01-43FA-8895-0A1C7AE7CFCB}"/>
              </a:ext>
            </a:extLst>
          </p:cNvPr>
          <p:cNvSpPr>
            <a:spLocks noGrp="1"/>
          </p:cNvSpPr>
          <p:nvPr>
            <p:ph type="title"/>
          </p:nvPr>
        </p:nvSpPr>
        <p:spPr>
          <a:xfrm>
            <a:off x="1454065" y="407246"/>
            <a:ext cx="9371949" cy="831004"/>
          </a:xfrm>
        </p:spPr>
        <p:txBody>
          <a:bodyPr>
            <a:noAutofit/>
          </a:bodyPr>
          <a:lstStyle/>
          <a:p>
            <a:r>
              <a:rPr lang="en-GB" sz="5400" b="1" cap="all" dirty="0"/>
              <a:t>GO NATIVE</a:t>
            </a:r>
            <a:endParaRPr lang="en-GB" sz="5400" dirty="0"/>
          </a:p>
        </p:txBody>
      </p:sp>
      <p:sp>
        <p:nvSpPr>
          <p:cNvPr id="3" name="Content Placeholder 2">
            <a:extLst>
              <a:ext uri="{FF2B5EF4-FFF2-40B4-BE49-F238E27FC236}">
                <a16:creationId xmlns:a16="http://schemas.microsoft.com/office/drawing/2014/main" id="{4491525B-DAD3-43F0-971B-3A9DF10E79C0}"/>
              </a:ext>
            </a:extLst>
          </p:cNvPr>
          <p:cNvSpPr>
            <a:spLocks noGrp="1"/>
          </p:cNvSpPr>
          <p:nvPr>
            <p:ph idx="1"/>
          </p:nvPr>
        </p:nvSpPr>
        <p:spPr>
          <a:xfrm>
            <a:off x="524786" y="1601463"/>
            <a:ext cx="5723614" cy="2811711"/>
          </a:xfrm>
        </p:spPr>
        <p:txBody>
          <a:bodyPr>
            <a:normAutofit/>
          </a:bodyPr>
          <a:lstStyle/>
          <a:p>
            <a:r>
              <a:rPr lang="en-GB" b="1" dirty="0">
                <a:effectLst>
                  <a:outerShdw blurRad="38100" dist="38100" dir="2700000" algn="tl">
                    <a:srgbClr val="000000">
                      <a:alpha val="43137"/>
                    </a:srgbClr>
                  </a:outerShdw>
                </a:effectLst>
              </a:rPr>
              <a:t>Easy Tip 8</a:t>
            </a:r>
          </a:p>
          <a:p>
            <a:r>
              <a:rPr lang="en-GB" dirty="0"/>
              <a:t>Include native plants in your borders and attract wildlife to your space. </a:t>
            </a:r>
          </a:p>
          <a:p>
            <a:r>
              <a:rPr lang="en-GB" dirty="0"/>
              <a:t>They are usually easy to grow and look after, and tend to be more resistant to pests and diseases than non-native varieties. </a:t>
            </a:r>
          </a:p>
        </p:txBody>
      </p:sp>
      <p:sp>
        <p:nvSpPr>
          <p:cNvPr id="4" name="Slide Number Placeholder 3">
            <a:extLst>
              <a:ext uri="{FF2B5EF4-FFF2-40B4-BE49-F238E27FC236}">
                <a16:creationId xmlns:a16="http://schemas.microsoft.com/office/drawing/2014/main" id="{46E7B7D6-1D96-4E83-9F14-6BB49568742B}"/>
              </a:ext>
            </a:extLst>
          </p:cNvPr>
          <p:cNvSpPr>
            <a:spLocks noGrp="1"/>
          </p:cNvSpPr>
          <p:nvPr>
            <p:ph type="sldNum" sz="quarter" idx="12"/>
          </p:nvPr>
        </p:nvSpPr>
        <p:spPr/>
        <p:txBody>
          <a:bodyPr/>
          <a:lstStyle/>
          <a:p>
            <a:fld id="{9CD8D479-8942-46E8-A226-A4E01F7A105C}" type="slidenum">
              <a:rPr lang="en-GB" smtClean="0"/>
              <a:t>9</a:t>
            </a:fld>
            <a:endParaRPr lang="en-GB"/>
          </a:p>
        </p:txBody>
      </p:sp>
      <p:sp>
        <p:nvSpPr>
          <p:cNvPr id="5" name="Date Placeholder 4">
            <a:extLst>
              <a:ext uri="{FF2B5EF4-FFF2-40B4-BE49-F238E27FC236}">
                <a16:creationId xmlns:a16="http://schemas.microsoft.com/office/drawing/2014/main" id="{A1C8EA27-ED96-4496-96EB-16A36949F6AD}"/>
              </a:ext>
            </a:extLst>
          </p:cNvPr>
          <p:cNvSpPr>
            <a:spLocks noGrp="1"/>
          </p:cNvSpPr>
          <p:nvPr>
            <p:ph type="dt" sz="half" idx="10"/>
          </p:nvPr>
        </p:nvSpPr>
        <p:spPr/>
        <p:txBody>
          <a:bodyPr/>
          <a:lstStyle/>
          <a:p>
            <a:fld id="{C7D5E160-22CF-456B-87DF-138CED612554}" type="datetime1">
              <a:rPr lang="en-US" smtClean="0"/>
              <a:t>4/8/2022</a:t>
            </a:fld>
            <a:endParaRPr lang="en-US" dirty="0"/>
          </a:p>
        </p:txBody>
      </p:sp>
      <p:sp>
        <p:nvSpPr>
          <p:cNvPr id="6" name="AutoShape 2" descr="how to create an eco-friendly garden: Wild flower planting in a garden">
            <a:extLst>
              <a:ext uri="{FF2B5EF4-FFF2-40B4-BE49-F238E27FC236}">
                <a16:creationId xmlns:a16="http://schemas.microsoft.com/office/drawing/2014/main" id="{D38B9C1E-EDE2-48FA-8EB0-1519AA5DC8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25 x English Bluebell Bulbs - Hyacinthoides Non Scripta - Freshly Lifted to  Order - Premium Spring Flowering Garden Bulbs Guaranteed : Amazon.co.uk:  Garden &amp; Outdoors">
            <a:extLst>
              <a:ext uri="{FF2B5EF4-FFF2-40B4-BE49-F238E27FC236}">
                <a16:creationId xmlns:a16="http://schemas.microsoft.com/office/drawing/2014/main" id="{EC4E67D4-F2A4-044B-BA89-F4BDF7ED7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584" y="3992578"/>
            <a:ext cx="2945476" cy="25279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6785F4D-3B34-F04C-90E4-C2BCB3E45B17}"/>
              </a:ext>
            </a:extLst>
          </p:cNvPr>
          <p:cNvPicPr>
            <a:picLocks noChangeAspect="1"/>
          </p:cNvPicPr>
          <p:nvPr/>
        </p:nvPicPr>
        <p:blipFill>
          <a:blip r:embed="rId3"/>
          <a:stretch>
            <a:fillRect/>
          </a:stretch>
        </p:blipFill>
        <p:spPr>
          <a:xfrm>
            <a:off x="9236124" y="1922413"/>
            <a:ext cx="2512904" cy="1886017"/>
          </a:xfrm>
          <a:prstGeom prst="rect">
            <a:avLst/>
          </a:prstGeom>
        </p:spPr>
      </p:pic>
      <p:pic>
        <p:nvPicPr>
          <p:cNvPr id="1028" name="Picture 4" descr="Dog Rose – Rosa canina">
            <a:extLst>
              <a:ext uri="{FF2B5EF4-FFF2-40B4-BE49-F238E27FC236}">
                <a16:creationId xmlns:a16="http://schemas.microsoft.com/office/drawing/2014/main" id="{55420565-55D6-064D-81F2-48189F3B9A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74" t="8029" r="8932" b="9489"/>
          <a:stretch/>
        </p:blipFill>
        <p:spPr bwMode="auto">
          <a:xfrm>
            <a:off x="8322571" y="3992578"/>
            <a:ext cx="3459027" cy="25422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rnflower – Centaurea cyanus">
            <a:extLst>
              <a:ext uri="{FF2B5EF4-FFF2-40B4-BE49-F238E27FC236}">
                <a16:creationId xmlns:a16="http://schemas.microsoft.com/office/drawing/2014/main" id="{98446EC7-8B97-F341-A33F-0E792DB97B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5943" y="1921237"/>
            <a:ext cx="2512904" cy="18835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neysuckle – Caprifoliaceae">
            <a:extLst>
              <a:ext uri="{FF2B5EF4-FFF2-40B4-BE49-F238E27FC236}">
                <a16:creationId xmlns:a16="http://schemas.microsoft.com/office/drawing/2014/main" id="{4549BEA4-8177-304B-85D9-A8BFB0D779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34" t="8232" b="8051"/>
          <a:stretch/>
        </p:blipFill>
        <p:spPr bwMode="auto">
          <a:xfrm>
            <a:off x="410402" y="3992578"/>
            <a:ext cx="4400551" cy="2527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46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cology 16x9">
  <a:themeElements>
    <a:clrScheme name="Custom 6">
      <a:dk1>
        <a:sysClr val="windowText" lastClr="000000"/>
      </a:dk1>
      <a:lt1>
        <a:sysClr val="window" lastClr="FFFFFF"/>
      </a:lt1>
      <a:dk2>
        <a:srgbClr val="000000"/>
      </a:dk2>
      <a:lt2>
        <a:srgbClr val="F8F8F8"/>
      </a:lt2>
      <a:accent1>
        <a:srgbClr val="92D050"/>
      </a:accent1>
      <a:accent2>
        <a:srgbClr val="00CC00"/>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2698</TotalTime>
  <Words>3753</Words>
  <Application>Microsoft Office PowerPoint</Application>
  <PresentationFormat>Widescreen</PresentationFormat>
  <Paragraphs>263</Paragraphs>
  <Slides>34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Corbel</vt:lpstr>
      <vt:lpstr>Franklin Gothic Book</vt:lpstr>
      <vt:lpstr>Ecology 16x9</vt:lpstr>
      <vt:lpstr>WELCOME TO  ‘Being greener’   </vt:lpstr>
      <vt:lpstr>Greener Gardening </vt:lpstr>
      <vt:lpstr>Welcome</vt:lpstr>
      <vt:lpstr>PLANT FOR POLLINATORS </vt:lpstr>
      <vt:lpstr>LEAVE YOUR LAWN</vt:lpstr>
      <vt:lpstr>MAKE YOUR OWN FERTILISER </vt:lpstr>
      <vt:lpstr>DITCH THE CHEMICALS</vt:lpstr>
      <vt:lpstr>GREEN UP YOUR WALLS</vt:lpstr>
      <vt:lpstr>GO NATIVE</vt:lpstr>
      <vt:lpstr>GO ORGANIC</vt:lpstr>
      <vt:lpstr>GO ORGANIC</vt:lpstr>
      <vt:lpstr>HOW TO CARE FOR PLANTS WHEN ORGANIC GARDENING</vt:lpstr>
      <vt:lpstr>ENCOURAGE BIODIVERSITY FOR EASIER ORGANIC GARDENING</vt:lpstr>
      <vt:lpstr>ENCOURAGE BIODIVERSITY FOR EASIER ORGANIC GARDENING</vt:lpstr>
      <vt:lpstr>COMPANION PLANTING FOR AN ORGANIC FRUIT AND VEG PLOT</vt:lpstr>
      <vt:lpstr>USE LOCAL MATERIALS</vt:lpstr>
      <vt:lpstr>MAKE YOUR OWN COMPOST </vt:lpstr>
      <vt:lpstr>GROW YOUR OWN FOOD</vt:lpstr>
      <vt:lpstr>RECYCLE AND RE-USE </vt:lpstr>
      <vt:lpstr>PLANT A TREE</vt:lpstr>
      <vt:lpstr>Go PEAT FREE</vt:lpstr>
      <vt:lpstr>CONSERVE WATER</vt:lpstr>
      <vt:lpstr>CONSERVE WATER</vt:lpstr>
      <vt:lpstr>GIVE WILDLIFE A HOME</vt:lpstr>
      <vt:lpstr>GIVE WILDLIFE A HOME</vt:lpstr>
      <vt:lpstr>PowerPoint Presentation</vt:lpstr>
      <vt:lpstr>The No-Dig Method</vt:lpstr>
      <vt:lpstr>The No-Dig Method</vt:lpstr>
      <vt:lpstr>Nematodes</vt:lpstr>
      <vt:lpstr>Importing and exporting plants</vt:lpstr>
      <vt:lpstr>Importing and exporting plants</vt:lpstr>
      <vt:lpstr>Below is an interesting quote from the Woodland Trust</vt:lpstr>
      <vt:lpstr>Delay cutting hedges to help garden birds</vt:lpstr>
      <vt:lpstr>Marian Boswall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Challenge Quiz</dc:title>
  <dc:creator>Julie Strawson</dc:creator>
  <cp:lastModifiedBy>Jonathan Plows (Governor)</cp:lastModifiedBy>
  <cp:revision>79</cp:revision>
  <dcterms:created xsi:type="dcterms:W3CDTF">2021-10-28T14:39:37Z</dcterms:created>
  <dcterms:modified xsi:type="dcterms:W3CDTF">2022-04-08T14:40:31Z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