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308" r:id="rId3"/>
    <p:sldId id="305" r:id="rId4"/>
    <p:sldId id="264" r:id="rId5"/>
    <p:sldId id="272" r:id="rId6"/>
    <p:sldId id="304" r:id="rId7"/>
    <p:sldId id="307" r:id="rId8"/>
    <p:sldId id="269" r:id="rId9"/>
  </p:sldIdLst>
  <p:sldSz cx="9144000" cy="5143500" type="screen16x9"/>
  <p:notesSz cx="6858000" cy="9144000"/>
  <p:defaultTextStyle>
    <a:defPPr>
      <a:defRPr lang="en-US"/>
    </a:defPPr>
    <a:lvl1pPr marL="0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0" userDrawn="1">
          <p15:clr>
            <a:srgbClr val="A4A3A4"/>
          </p15:clr>
        </p15:guide>
        <p15:guide id="2" pos="4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833" autoAdjust="0"/>
  </p:normalViewPr>
  <p:slideViewPr>
    <p:cSldViewPr>
      <p:cViewPr varScale="1">
        <p:scale>
          <a:sx n="98" d="100"/>
          <a:sy n="98" d="100"/>
        </p:scale>
        <p:origin x="600" y="90"/>
      </p:cViewPr>
      <p:guideLst>
        <p:guide orient="horz" pos="1470"/>
        <p:guide pos="49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34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01C6F90-E2CA-41C9-A3AD-6BBF12636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BD2A11-7F68-442F-BB14-05A9B5910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6F4A6-FA2F-49F8-9F6C-A9208527ED9C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01DAD7-D28F-4B37-B42C-88DD3E2168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393C62-62E1-4EAF-9351-0FAC79392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7DC5-5B78-4110-B0CB-5250BA9C9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82CB-2C29-4E1D-B29A-832BD0458710}" type="datetimeFigureOut">
              <a:rPr lang="en-GB" smtClean="0"/>
              <a:t>22/07/2021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02B0-FD2B-4A07-B86B-10A2332AB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1pPr>
    <a:lvl2pPr marL="311641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2pPr>
    <a:lvl3pPr marL="62328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3pPr>
    <a:lvl4pPr marL="934922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4pPr>
    <a:lvl5pPr marL="1246563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5pPr>
    <a:lvl6pPr marL="1558204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6pPr>
    <a:lvl7pPr marL="186984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7pPr>
    <a:lvl8pPr marL="2181485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8pPr>
    <a:lvl9pPr marL="2493126" algn="l" defTabSz="623282" rtl="0" eaLnBrk="1" latinLnBrk="0" hangingPunct="1">
      <a:defRPr sz="81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0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7B70D6-EBB2-4AC7-BC7A-C4AAF0E2D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8FECC0D-3B81-4BFB-83D8-C5A4A2D93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F34AB4BF-3AE7-47AE-801A-13332C297E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0"/>
            <a:ext cx="2952577" cy="2688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Caption or credit</a:t>
            </a:r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xmlns="" id="{3EF331FA-3290-4F13-B48A-6B4BA15FA35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92163" y="1295400"/>
            <a:ext cx="7955837" cy="2932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0D1D2505-7FB8-49CC-9369-0D5426E8C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2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8CE3D723-BCE7-4BD8-9335-C4B6096DC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4716103" cy="293151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1pPr>
            <a:lvl2pPr marL="44129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2pPr>
            <a:lvl3pPr marL="596829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3pPr>
            <a:lvl4pPr marL="752368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4pPr>
            <a:lvl5pPr marL="907907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 Black" panose="020B0A04020102020204" pitchFamily="34" charset="0"/>
              <a:buChar char="–"/>
              <a:defRPr sz="1700" b="1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xmlns="" id="{B8DC942F-021B-40FB-A4FC-0CE3F9400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136" y="1295401"/>
            <a:ext cx="2952577" cy="2804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Caption or credit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xmlns="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091805-907E-411F-8F67-405448922C9C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6120000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Divider slide title over two lines at most</a:t>
            </a:r>
            <a:endParaRPr lang="en-GB" noProof="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611999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three lines at most.</a:t>
            </a:r>
            <a:endParaRPr lang="en-GB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0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920262-CD62-4982-8CC2-38CB0D2F19F2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xmlns="" id="{21ADB2AF-D221-4E35-AF73-D72B6F1B5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8A7D6D6-31D4-46DA-8A7F-3429B1F3B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999" y="1295998"/>
            <a:ext cx="4932129" cy="113173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4000" b="1">
                <a:solidFill>
                  <a:schemeClr val="accent3"/>
                </a:solidFill>
                <a:latin typeface="+mj-lt"/>
              </a:defRPr>
            </a:lvl2pPr>
            <a:lvl3pPr marL="311079" indent="0">
              <a:buNone/>
              <a:defRPr sz="4000" b="1">
                <a:solidFill>
                  <a:schemeClr val="accent3"/>
                </a:solidFill>
                <a:latin typeface="+mj-lt"/>
              </a:defRPr>
            </a:lvl3pPr>
            <a:lvl4pPr marL="466618" indent="0">
              <a:buNone/>
              <a:defRPr sz="4000" b="1">
                <a:solidFill>
                  <a:schemeClr val="accent3"/>
                </a:solidFill>
                <a:latin typeface="+mj-lt"/>
              </a:defRPr>
            </a:lvl4pPr>
            <a:lvl5pPr marL="622157" indent="0">
              <a:buNone/>
              <a:defRPr sz="4000" b="1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Divider slide title over two lines at most</a:t>
            </a:r>
            <a:endParaRPr lang="en-GB" noProof="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DF9C5557-11E1-4ADD-809B-6D3924A94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999" y="2808000"/>
            <a:ext cx="4932129" cy="7799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three lines at most.</a:t>
            </a:r>
            <a:endParaRPr lang="en-GB" noProof="0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xmlns="" id="{B8DC942F-021B-40FB-A4FC-0CE3F9400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4455" y="3869"/>
            <a:ext cx="3279545" cy="5139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71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CASE STUDY</a:t>
            </a:r>
            <a:endParaRPr lang="en-GB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C6E3CC65-D2CF-45E2-9521-2DE20E27D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92000" y="1511845"/>
            <a:ext cx="3456000" cy="2577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1" y="1511300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“Quote text up to four lines”</a:t>
            </a:r>
            <a:endParaRPr lang="en-GB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5FD90AA7-9234-45B5-8B43-1AC68127F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2001" y="3023464"/>
            <a:ext cx="4284056" cy="1420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000" y="2530549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Speaker</a:t>
            </a:r>
            <a:endParaRPr lang="en-GB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16F4762E-9230-41DE-A5BD-F193CB0DBC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2000" y="4166343"/>
            <a:ext cx="3456000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 baseline="0">
                <a:solidFill>
                  <a:schemeClr val="accent3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Caption or credit</a:t>
            </a:r>
            <a:endParaRPr lang="en-GB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1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58C2680D-2E0D-4F30-9150-032C6338EB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737990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43B1F631-903C-47E0-9D09-A3381BD85D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" y="489482"/>
            <a:ext cx="5616000" cy="2158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CASE STUDY</a:t>
            </a:r>
            <a:endParaRPr lang="en-GB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B5F2A0E-DC51-4491-91D2-673965B4C69A}"/>
              </a:ext>
            </a:extLst>
          </p:cNvPr>
          <p:cNvCxnSpPr>
            <a:cxnSpLocks/>
          </p:cNvCxnSpPr>
          <p:nvPr userDrawn="1"/>
        </p:nvCxnSpPr>
        <p:spPr>
          <a:xfrm>
            <a:off x="792000" y="1296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7A33E0D-B8DA-49DA-A554-891A089055DC}"/>
              </a:ext>
            </a:extLst>
          </p:cNvPr>
          <p:cNvCxnSpPr>
            <a:cxnSpLocks/>
          </p:cNvCxnSpPr>
          <p:nvPr userDrawn="1"/>
        </p:nvCxnSpPr>
        <p:spPr>
          <a:xfrm>
            <a:off x="792000" y="4680000"/>
            <a:ext cx="795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6240CCFE-7A13-4C12-A84A-D1868D04B6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3944" y="3131388"/>
            <a:ext cx="4284056" cy="1019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“Quote text up to four lines”</a:t>
            </a:r>
            <a:endParaRPr lang="en-GB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5FD90AA7-9234-45B5-8B43-1AC68127FB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001" y="1503446"/>
            <a:ext cx="3491967" cy="2924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1pPr>
            <a:lvl2pPr marL="15554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 smtClean="0"/>
              <a:t>Body text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16F4762E-9230-41DE-A5BD-F193CB0DB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3943" y="4150637"/>
            <a:ext cx="4284056" cy="277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155540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2pPr>
            <a:lvl3pPr marL="311079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3pPr>
            <a:lvl4pPr marL="466618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4pPr>
            <a:lvl5pPr marL="622157" indent="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None/>
              <a:defRPr sz="17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noProof="0" dirty="0" smtClean="0"/>
              <a:t>Speaker</a:t>
            </a:r>
            <a:endParaRPr lang="en-GB" noProof="0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xmlns="" id="{4CD92A4B-21BF-4D5C-B6DA-75A37BA90F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3942" y="1503447"/>
            <a:ext cx="4284056" cy="137619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00"/>
            </a:lvl1pPr>
            <a:lvl2pPr marL="155540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2pPr>
            <a:lvl3pPr marL="311079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3pPr>
            <a:lvl4pPr marL="466618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622157" indent="0">
              <a:lnSpc>
                <a:spcPts val="19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GB" noProof="0" dirty="0" smtClean="0"/>
              <a:t>Key facts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9CF09E-034D-42C6-9854-007561336C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rgbClr val="414042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rgbClr val="414042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rgbClr val="414042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rgbClr val="41404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2000" cy="8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82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15" y="3687078"/>
            <a:ext cx="2039232" cy="11329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bg2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bg2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chemeClr val="accent4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accent4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accent4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chemeClr val="accent4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374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w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6" y="3939902"/>
            <a:ext cx="1606704" cy="89261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580" y="83264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1869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3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gn-off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68174D-F8C3-47D6-8654-0D2D3954895B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8653CA-8B3D-4A5E-A2A2-E778097BB3AB}"/>
              </a:ext>
            </a:extLst>
          </p:cNvPr>
          <p:cNvSpPr txBox="1"/>
          <p:nvPr userDrawn="1"/>
        </p:nvSpPr>
        <p:spPr>
          <a:xfrm>
            <a:off x="809953" y="639637"/>
            <a:ext cx="4098047" cy="28689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Sustrans is the charity making it easier for people to walk and cycle.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We connect people and places, create liveable neighbourhoods, transform the school run and deliver a happier, healthier commute.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 smtClean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  <a:p>
            <a:pPr>
              <a:lnSpc>
                <a:spcPts val="2100"/>
              </a:lnSpc>
              <a:defRPr lang="en-US"/>
            </a:pPr>
            <a:r>
              <a:rPr lang="en-GB" sz="1648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Join us on our journey.</a:t>
            </a:r>
          </a:p>
          <a:p>
            <a:pPr>
              <a:lnSpc>
                <a:spcPts val="2100"/>
              </a:lnSpc>
              <a:defRPr lang="en-US"/>
            </a:pPr>
            <a:endParaRPr lang="en-GB" sz="1648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30A342-04E3-49FA-9F83-B8EA15EB52ED}"/>
              </a:ext>
            </a:extLst>
          </p:cNvPr>
          <p:cNvSpPr txBox="1"/>
          <p:nvPr userDrawn="1"/>
        </p:nvSpPr>
        <p:spPr>
          <a:xfrm>
            <a:off x="809953" y="3993158"/>
            <a:ext cx="5118047" cy="51323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2061"/>
              </a:lnSpc>
              <a:defRPr lang="en-US"/>
            </a:pPr>
            <a:r>
              <a:rPr lang="en-GB" sz="1648" b="1" noProof="0" dirty="0" smtClean="0">
                <a:solidFill>
                  <a:schemeClr val="tx1"/>
                </a:solidFill>
                <a:latin typeface="Arial" charset="77"/>
                <a:ea typeface="Arial" charset="77"/>
                <a:cs typeface="Arial" charset="77"/>
              </a:rPr>
              <a:t>www.sustrans.org.uk</a:t>
            </a:r>
          </a:p>
          <a:p>
            <a:pPr>
              <a:lnSpc>
                <a:spcPts val="2061"/>
              </a:lnSpc>
              <a:defRPr lang="en-US"/>
            </a:pPr>
            <a:endParaRPr lang="en-GB" sz="1648" b="1" noProof="0" dirty="0">
              <a:solidFill>
                <a:schemeClr val="tx1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80930A-BABA-42F3-BE3F-FC6B4B10FE05}"/>
              </a:ext>
            </a:extLst>
          </p:cNvPr>
          <p:cNvSpPr txBox="1"/>
          <p:nvPr userDrawn="1"/>
        </p:nvSpPr>
        <p:spPr>
          <a:xfrm>
            <a:off x="792000" y="4410550"/>
            <a:ext cx="5118046" cy="27592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Registered Charity No. 326550 (England and Wales) SC039263 (Scotland)</a:t>
            </a:r>
          </a:p>
          <a:p>
            <a:pPr>
              <a:lnSpc>
                <a:spcPts val="1200"/>
              </a:lnSpc>
              <a:defRPr lang="en-US"/>
            </a:pPr>
            <a:r>
              <a:rPr lang="en-GB" sz="800" noProof="0" dirty="0" smtClean="0">
                <a:solidFill>
                  <a:schemeClr val="tx1"/>
                </a:solidFill>
                <a:latin typeface="Arial Regular" charset="77"/>
                <a:ea typeface="Arial Regular" charset="77"/>
                <a:cs typeface="Arial Regular" charset="77"/>
              </a:rPr>
              <a:t>VAT Registration No. 416740656.</a:t>
            </a:r>
            <a:endParaRPr lang="en-GB" sz="800" noProof="0" dirty="0">
              <a:solidFill>
                <a:schemeClr val="tx1"/>
              </a:solidFill>
              <a:latin typeface="Arial Regular" charset="77"/>
              <a:ea typeface="Arial Regular" charset="77"/>
              <a:cs typeface="Arial Regular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4BB8C7-2AF1-49BB-9A98-43A3F7870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7932"/>
            <a:ext cx="1871999" cy="8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64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 - Style Thre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52842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FD3C38A-7ABD-475E-9E88-50A2FBDB1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4512" y="-38250"/>
            <a:ext cx="4392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4043069"/>
            <a:ext cx="1461598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671" y="843558"/>
            <a:ext cx="3634979" cy="159508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2571750"/>
            <a:ext cx="3635375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49517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552FE706-365F-400B-BE44-CAB54B32E7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59231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w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accent6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xmlns="" id="{9670CDDB-7361-413B-A408-3D47C982A6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8256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 Slide - Style Thre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3069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bg2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xmlns="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19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Title Slide - Style Thr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3310F2-386F-4409-BE43-494BAD11D569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BA3519-CC5B-48A8-B9C2-E6621BC1D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11910"/>
            <a:ext cx="1461600" cy="69374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DCCCF3C0-D7BC-4491-BCC3-DC18E41C1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864000"/>
            <a:ext cx="5076000" cy="187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3900"/>
              </a:lnSpc>
              <a:spcBef>
                <a:spcPts val="0"/>
              </a:spcBef>
              <a:buNone/>
              <a:defRPr sz="35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Title or speaker over up to three lines at most</a:t>
            </a:r>
            <a:endParaRPr lang="en-GB" noProof="0" dirty="0"/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xmlns="" id="{60433C0A-A5E2-46F3-9C61-7B0EBD95A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2931789"/>
            <a:ext cx="5087275" cy="7920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tx1"/>
                </a:solidFill>
                <a:latin typeface="+mj-lt"/>
              </a:defRPr>
            </a:lvl1pPr>
            <a:lvl2pPr marL="155540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2pPr>
            <a:lvl3pPr marL="311079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3pPr>
            <a:lvl4pPr marL="466618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4pPr>
            <a:lvl5pPr marL="622157" indent="0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Subtitle over up to three lines.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2899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4D2269-3E59-47DF-B10F-5B419213410A}"/>
              </a:ext>
            </a:extLst>
          </p:cNvPr>
          <p:cNvSpPr/>
          <p:nvPr userDrawn="1"/>
        </p:nvSpPr>
        <p:spPr>
          <a:xfrm>
            <a:off x="-108520" y="-38250"/>
            <a:ext cx="468000" cy="52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3674A5E-8A96-419B-AC24-54C225A06C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163" y="4626000"/>
            <a:ext cx="5615837" cy="177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/>
            </a:lvl1pPr>
            <a:lvl2pPr marL="155540" indent="0">
              <a:buNone/>
              <a:defRPr sz="800"/>
            </a:lvl2pPr>
            <a:lvl3pPr marL="311079" indent="0">
              <a:buNone/>
              <a:defRPr sz="800"/>
            </a:lvl3pPr>
            <a:lvl4pPr marL="466618" indent="0">
              <a:buNone/>
              <a:defRPr sz="800"/>
            </a:lvl4pPr>
            <a:lvl5pPr marL="622157" indent="0">
              <a:buNone/>
              <a:defRPr sz="800"/>
            </a:lvl5pPr>
          </a:lstStyle>
          <a:p>
            <a:pPr lvl="0"/>
            <a:r>
              <a:rPr lang="en-GB" noProof="0" dirty="0" smtClean="0"/>
              <a:t>Document title | </a:t>
            </a:r>
            <a:fld id="{DEC52B34-4675-4365-9D97-45A6EC7468C9}" type="datetime4">
              <a:rPr lang="en-GB" noProof="0" smtClean="0"/>
              <a:t>11 March 2019</a:t>
            </a:fld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BA947C-7883-4EB8-AB90-C72661E57D62}"/>
              </a:ext>
            </a:extLst>
          </p:cNvPr>
          <p:cNvSpPr txBox="1"/>
          <p:nvPr userDrawn="1"/>
        </p:nvSpPr>
        <p:spPr>
          <a:xfrm>
            <a:off x="8028384" y="4510071"/>
            <a:ext cx="719616" cy="2939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BE2A2A16-73DD-4B23-8068-A2F2CED2582B}" type="slidenum">
              <a:rPr lang="en-GB" sz="1310" b="1" noProof="0" smtClean="0">
                <a:solidFill>
                  <a:schemeClr val="accent2"/>
                </a:solidFill>
              </a:rPr>
              <a:pPr algn="r"/>
              <a:t>‹#›</a:t>
            </a:fld>
            <a:endParaRPr lang="en-GB" sz="1310" b="1" noProof="0" dirty="0">
              <a:solidFill>
                <a:schemeClr val="accent2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xmlns="" id="{D9DFFB0D-56F2-4EAA-9A87-4B95750515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000" y="1295999"/>
            <a:ext cx="7956000" cy="2931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1pPr>
            <a:lvl2pPr marL="15554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2pPr>
            <a:lvl3pPr marL="311079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3pPr>
            <a:lvl4pPr marL="466618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4pPr>
            <a:lvl5pPr marL="622157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7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E0C1029B-F0F6-494D-AFB5-54468B6CF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557795"/>
            <a:ext cx="5616000" cy="396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1pPr>
            <a:lvl2pPr marL="155540" indent="0">
              <a:buNone/>
              <a:defRPr sz="2600" b="1">
                <a:solidFill>
                  <a:schemeClr val="accent2"/>
                </a:solidFill>
                <a:latin typeface="+mj-lt"/>
              </a:defRPr>
            </a:lvl2pPr>
            <a:lvl3pPr marL="311079" indent="0">
              <a:buNone/>
              <a:defRPr sz="2600" b="1">
                <a:solidFill>
                  <a:schemeClr val="accent2"/>
                </a:solidFill>
                <a:latin typeface="+mj-lt"/>
              </a:defRPr>
            </a:lvl3pPr>
            <a:lvl4pPr marL="466618" indent="0">
              <a:buNone/>
              <a:defRPr sz="2600" b="1">
                <a:solidFill>
                  <a:schemeClr val="accent2"/>
                </a:solidFill>
                <a:latin typeface="+mj-lt"/>
              </a:defRPr>
            </a:lvl4pPr>
            <a:lvl5pPr marL="622157" indent="0">
              <a:buNone/>
              <a:defRPr sz="2600" b="1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en-GB" noProof="0" dirty="0" smtClean="0"/>
              <a:t>One-line heading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ECBE77-1ADB-4651-A1CB-98D943838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>
          <a:xfrm>
            <a:off x="7524328" y="411510"/>
            <a:ext cx="1223672" cy="5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4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2" r:id="rId5"/>
    <p:sldLayoutId id="2147483653" r:id="rId6"/>
    <p:sldLayoutId id="2147483654" r:id="rId7"/>
    <p:sldLayoutId id="2147483668" r:id="rId8"/>
    <p:sldLayoutId id="2147483655" r:id="rId9"/>
    <p:sldLayoutId id="2147483656" r:id="rId10"/>
    <p:sldLayoutId id="2147483659" r:id="rId11"/>
    <p:sldLayoutId id="2147483657" r:id="rId12"/>
    <p:sldLayoutId id="2147483658" r:id="rId13"/>
    <p:sldLayoutId id="2147483665" r:id="rId14"/>
    <p:sldLayoutId id="2147483666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9" r:id="rId2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311079" rtl="0" eaLnBrk="1" latinLnBrk="0" hangingPunct="1">
        <a:spcBef>
          <a:spcPct val="0"/>
        </a:spcBef>
        <a:buNone/>
        <a:defRPr sz="14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6655" indent="-116655" algn="l" defTabSz="311079" rtl="0" eaLnBrk="1" latinLnBrk="0" hangingPunct="1">
        <a:spcBef>
          <a:spcPct val="20000"/>
        </a:spcBef>
        <a:buFont typeface="Arial" pitchFamily="34" charset="0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1pPr>
      <a:lvl2pPr marL="252752" indent="-97212" algn="l" defTabSz="311079" rtl="0" eaLnBrk="1" latinLnBrk="0" hangingPunct="1">
        <a:spcBef>
          <a:spcPct val="20000"/>
        </a:spcBef>
        <a:buFont typeface="Arial" pitchFamily="34" charset="0"/>
        <a:buChar char="–"/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388849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3pPr>
      <a:lvl4pPr marL="544388" indent="-77770" algn="l" defTabSz="311079" rtl="0" eaLnBrk="1" latinLnBrk="0" hangingPunct="1">
        <a:spcBef>
          <a:spcPct val="20000"/>
        </a:spcBef>
        <a:buFont typeface="Arial" pitchFamily="34" charset="0"/>
        <a:buChar char="–"/>
        <a:defRPr sz="680" kern="1200">
          <a:solidFill>
            <a:schemeClr val="tx1"/>
          </a:solidFill>
          <a:latin typeface="+mn-lt"/>
          <a:ea typeface="+mn-ea"/>
          <a:cs typeface="+mn-cs"/>
        </a:defRPr>
      </a:lvl4pPr>
      <a:lvl5pPr marL="699927" indent="-77770" algn="l" defTabSz="311079" rtl="0" eaLnBrk="1" latinLnBrk="0" hangingPunct="1">
        <a:spcBef>
          <a:spcPct val="20000"/>
        </a:spcBef>
        <a:buFont typeface="Arial" pitchFamily="34" charset="0"/>
        <a:buChar char="»"/>
        <a:defRPr sz="680" kern="1200">
          <a:solidFill>
            <a:schemeClr val="tx1"/>
          </a:solidFill>
          <a:latin typeface="+mn-lt"/>
          <a:ea typeface="+mn-ea"/>
          <a:cs typeface="+mn-cs"/>
        </a:defRPr>
      </a:lvl5pPr>
      <a:lvl6pPr marL="855467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6pPr>
      <a:lvl7pPr marL="101100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7pPr>
      <a:lvl8pPr marL="1166546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8pPr>
      <a:lvl9pPr marL="1322085" indent="-77770" algn="l" defTabSz="311079" rtl="0" eaLnBrk="1" latinLnBrk="0" hangingPunct="1">
        <a:spcBef>
          <a:spcPct val="20000"/>
        </a:spcBef>
        <a:buFont typeface="Arial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1pPr>
      <a:lvl2pPr marL="15553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2pPr>
      <a:lvl3pPr marL="311079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3pPr>
      <a:lvl4pPr marL="46661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4pPr>
      <a:lvl5pPr marL="622158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5pPr>
      <a:lvl6pPr marL="77769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6pPr>
      <a:lvl7pPr marL="933237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7pPr>
      <a:lvl8pPr marL="108877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8pPr>
      <a:lvl9pPr marL="1244316" algn="l" defTabSz="311079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F66969-29CA-4AFA-B3C5-B8689A02CC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2571750"/>
            <a:ext cx="3840733" cy="792088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Max S. Longley</a:t>
            </a:r>
          </a:p>
          <a:p>
            <a:r>
              <a:rPr lang="en-GB" dirty="0" smtClean="0"/>
              <a:t>Network Development Manager</a:t>
            </a:r>
          </a:p>
          <a:p>
            <a:r>
              <a:rPr lang="en-GB" dirty="0"/>
              <a:t>22.07.2021</a:t>
            </a:r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Wiltshire </a:t>
            </a:r>
          </a:p>
          <a:p>
            <a:r>
              <a:rPr lang="en-GB" dirty="0" smtClean="0"/>
              <a:t>Climate </a:t>
            </a:r>
          </a:p>
          <a:p>
            <a:r>
              <a:rPr lang="en-GB" dirty="0" smtClean="0"/>
              <a:t>Alliance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3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F34874-6AB2-44B7-AB39-9219B6252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Minster Street| </a:t>
            </a:r>
            <a:fld id="{DEC52B34-4675-4365-9D97-45A6EC7468C9}" type="datetime4">
              <a:rPr lang="en-GB" smtClean="0"/>
              <a:pPr/>
              <a:t>22 July 2021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389370-B016-442D-8DC3-B236ADD5B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189" y="1275606"/>
            <a:ext cx="7956000" cy="293151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sz="1800" b="1" dirty="0" smtClean="0">
                <a:solidFill>
                  <a:schemeClr val="accent3"/>
                </a:solidFill>
              </a:rPr>
              <a:t>South Central Region: Hampshire, Isle of Wight, Wiltshire and Dorset</a:t>
            </a:r>
          </a:p>
          <a:p>
            <a:pPr>
              <a:spcAft>
                <a:spcPts val="0"/>
              </a:spcAft>
            </a:pPr>
            <a:endParaRPr lang="en-GB" sz="1800" b="1" dirty="0">
              <a:solidFill>
                <a:schemeClr val="accent3"/>
              </a:solidFill>
            </a:endParaRPr>
          </a:p>
          <a:p>
            <a:pPr>
              <a:spcAft>
                <a:spcPts val="0"/>
              </a:spcAft>
            </a:pPr>
            <a:r>
              <a:rPr lang="en-GB" sz="1800" b="1" dirty="0" smtClean="0">
                <a:solidFill>
                  <a:schemeClr val="accent3"/>
                </a:solidFill>
              </a:rPr>
              <a:t>1. Contracted support to local authorities/developers/contractors/organisations.</a:t>
            </a:r>
          </a:p>
          <a:p>
            <a:pPr marL="441290" lvl="1" indent="-285750">
              <a:spcAft>
                <a:spcPts val="0"/>
              </a:spcAft>
              <a:buFontTx/>
              <a:buChar char="-"/>
            </a:pPr>
            <a:r>
              <a:rPr lang="en-GB" sz="1600" b="1" dirty="0">
                <a:solidFill>
                  <a:schemeClr val="accent3"/>
                </a:solidFill>
              </a:rPr>
              <a:t>Network planning: feasibility studies</a:t>
            </a:r>
          </a:p>
          <a:p>
            <a:pPr marL="441290" lvl="1" indent="-285750">
              <a:spcAft>
                <a:spcPts val="0"/>
              </a:spcAft>
              <a:buFontTx/>
              <a:buChar char="-"/>
            </a:pPr>
            <a:r>
              <a:rPr lang="en-GB" sz="1600" b="1" dirty="0">
                <a:solidFill>
                  <a:schemeClr val="accent3"/>
                </a:solidFill>
              </a:rPr>
              <a:t>Design</a:t>
            </a:r>
          </a:p>
          <a:p>
            <a:pPr marL="441290" lvl="1" indent="-285750">
              <a:spcAft>
                <a:spcPts val="0"/>
              </a:spcAft>
              <a:buFontTx/>
              <a:buChar char="-"/>
            </a:pPr>
            <a:r>
              <a:rPr lang="en-GB" sz="1600" b="1" dirty="0">
                <a:solidFill>
                  <a:schemeClr val="accent3"/>
                </a:solidFill>
              </a:rPr>
              <a:t>Land </a:t>
            </a:r>
            <a:r>
              <a:rPr lang="en-GB" sz="1600" b="1" dirty="0" smtClean="0">
                <a:solidFill>
                  <a:schemeClr val="accent3"/>
                </a:solidFill>
              </a:rPr>
              <a:t>ownership</a:t>
            </a:r>
          </a:p>
          <a:p>
            <a:pPr marL="441290" lvl="1" indent="-285750">
              <a:spcAft>
                <a:spcPts val="0"/>
              </a:spcAft>
              <a:buFontTx/>
              <a:buChar char="-"/>
            </a:pPr>
            <a:r>
              <a:rPr lang="en-GB" sz="1600" b="1" dirty="0" smtClean="0">
                <a:solidFill>
                  <a:schemeClr val="accent3"/>
                </a:solidFill>
              </a:rPr>
              <a:t>Planning</a:t>
            </a:r>
            <a:endParaRPr lang="en-GB" sz="1600" b="1" dirty="0">
              <a:solidFill>
                <a:schemeClr val="accent3"/>
              </a:solidFill>
            </a:endParaRPr>
          </a:p>
          <a:p>
            <a:pPr algn="r">
              <a:spcAft>
                <a:spcPts val="0"/>
              </a:spcAft>
            </a:pPr>
            <a:endParaRPr lang="en-GB" sz="1800" b="1" dirty="0" smtClean="0">
              <a:solidFill>
                <a:schemeClr val="accent3"/>
              </a:solidFill>
            </a:endParaRPr>
          </a:p>
          <a:p>
            <a:pPr>
              <a:spcAft>
                <a:spcPts val="0"/>
              </a:spcAft>
            </a:pPr>
            <a:r>
              <a:rPr lang="en-GB" sz="1800" b="1" dirty="0" smtClean="0">
                <a:solidFill>
                  <a:schemeClr val="accent3"/>
                </a:solidFill>
              </a:rPr>
              <a:t>2. Business development, NCN enquiries/issues, community engagement, volunteer support, NCN promotion…</a:t>
            </a:r>
          </a:p>
          <a:p>
            <a:pPr lvl="1">
              <a:spcAft>
                <a:spcPts val="0"/>
              </a:spcAft>
            </a:pPr>
            <a:endParaRPr lang="en-GB" sz="1600" b="1" dirty="0">
              <a:solidFill>
                <a:schemeClr val="accent3"/>
              </a:solidFill>
            </a:endParaRPr>
          </a:p>
          <a:p>
            <a:pPr marL="441290" lvl="1" indent="-285750">
              <a:spcAft>
                <a:spcPts val="0"/>
              </a:spcAft>
              <a:buFontTx/>
              <a:buChar char="-"/>
            </a:pPr>
            <a:endParaRPr lang="en-GB" sz="1600" b="1" dirty="0" smtClean="0">
              <a:solidFill>
                <a:schemeClr val="accent3"/>
              </a:solidFill>
            </a:endParaRPr>
          </a:p>
          <a:p>
            <a:pPr>
              <a:spcAft>
                <a:spcPts val="0"/>
              </a:spcAft>
            </a:pPr>
            <a:endParaRPr lang="en-GB" sz="1800" dirty="0" smtClean="0"/>
          </a:p>
          <a:p>
            <a:endParaRPr lang="es-E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163" y="557213"/>
            <a:ext cx="6012085" cy="396875"/>
          </a:xfrm>
        </p:spPr>
        <p:txBody>
          <a:bodyPr/>
          <a:lstStyle/>
          <a:p>
            <a:r>
              <a:rPr lang="en-GB" dirty="0" smtClean="0"/>
              <a:t>Network Development 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0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F34874-6AB2-44B7-AB39-9219B6252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Minster Street| </a:t>
            </a:r>
            <a:fld id="{DEC52B34-4675-4365-9D97-45A6EC7468C9}" type="datetime4">
              <a:rPr lang="en-GB" smtClean="0"/>
              <a:pPr/>
              <a:t>22 July 2021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389370-B016-442D-8DC3-B236ADD5B8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b="1" dirty="0" smtClean="0">
                <a:solidFill>
                  <a:schemeClr val="accent3"/>
                </a:solidFill>
              </a:rPr>
              <a:t>Department for Transport </a:t>
            </a:r>
            <a:r>
              <a:rPr lang="en-GB" b="1" i="1" dirty="0" smtClean="0">
                <a:solidFill>
                  <a:schemeClr val="accent3"/>
                </a:solidFill>
              </a:rPr>
              <a:t>Gear Change: A bold vision for cycling and walking</a:t>
            </a:r>
            <a:endParaRPr lang="en-GB" b="1" dirty="0">
              <a:solidFill>
                <a:schemeClr val="accent3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Four themes:</a:t>
            </a:r>
          </a:p>
          <a:p>
            <a:r>
              <a:rPr lang="en-GB" dirty="0"/>
              <a:t>	</a:t>
            </a:r>
            <a:r>
              <a:rPr lang="en-GB" dirty="0" smtClean="0"/>
              <a:t>1. Better streets for everyone</a:t>
            </a:r>
          </a:p>
          <a:p>
            <a:r>
              <a:rPr lang="en-GB" dirty="0"/>
              <a:t>	</a:t>
            </a:r>
            <a:r>
              <a:rPr lang="en-GB" dirty="0" smtClean="0"/>
              <a:t>2. Active travel at the heart of decision-making</a:t>
            </a:r>
          </a:p>
          <a:p>
            <a:r>
              <a:rPr lang="en-GB" dirty="0"/>
              <a:t>	</a:t>
            </a:r>
            <a:r>
              <a:rPr lang="en-GB" dirty="0" smtClean="0"/>
              <a:t>3. Empowering and encouraging Local Authorities</a:t>
            </a:r>
          </a:p>
          <a:p>
            <a:r>
              <a:rPr lang="en-GB" dirty="0"/>
              <a:t>	</a:t>
            </a:r>
            <a:r>
              <a:rPr lang="en-GB" dirty="0" smtClean="0"/>
              <a:t>4. Enabling people to cycle and walk and protecting them when they do</a:t>
            </a:r>
          </a:p>
          <a:p>
            <a:endParaRPr lang="es-E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6C007CF-8ACB-4921-B28A-159130754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163" y="557213"/>
            <a:ext cx="5616575" cy="396875"/>
          </a:xfrm>
        </p:spPr>
        <p:txBody>
          <a:bodyPr/>
          <a:lstStyle/>
          <a:p>
            <a:r>
              <a:rPr lang="en-GB" dirty="0" smtClean="0"/>
              <a:t>Setting the 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647A32E-3C21-4A3C-BAB3-5B82C47FF1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Document title | </a:t>
            </a:r>
            <a:fld id="{DEC52B34-4675-4365-9D97-45A6EC7468C9}" type="datetime4">
              <a:rPr lang="en-GB" smtClean="0"/>
              <a:pPr/>
              <a:t>22 July 2021</a:t>
            </a:fld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1B4789C-6658-4F71-872F-688FF004A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163" y="557213"/>
            <a:ext cx="5616575" cy="396875"/>
          </a:xfrm>
        </p:spPr>
        <p:txBody>
          <a:bodyPr/>
          <a:lstStyle/>
          <a:p>
            <a:r>
              <a:rPr lang="en-GB" dirty="0" smtClean="0"/>
              <a:t>New Design Standards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410" y="1043682"/>
            <a:ext cx="2501263" cy="3582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2" y="1043681"/>
            <a:ext cx="3851845" cy="391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E411539-8977-4518-90F2-08B02477E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Document title | </a:t>
            </a:r>
            <a:fld id="{DEC52B34-4675-4365-9D97-45A6EC7468C9}" type="datetime4">
              <a:rPr lang="en-GB" smtClean="0"/>
              <a:pPr/>
              <a:t>22 July 2021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8E7DC7-4EAD-4C33-B64C-16276EF22D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1. Be traffic-free or a quiet-way</a:t>
            </a:r>
          </a:p>
          <a:p>
            <a:pPr marL="0" indent="0">
              <a:buNone/>
            </a:pPr>
            <a:r>
              <a:rPr lang="en-GB" sz="1800" dirty="0" smtClean="0"/>
              <a:t>2. Be wide enough to comfortably accommodate all users.</a:t>
            </a:r>
          </a:p>
          <a:p>
            <a:pPr marL="0" indent="0">
              <a:buNone/>
            </a:pPr>
            <a:r>
              <a:rPr lang="en-GB" sz="1800" dirty="0" smtClean="0"/>
              <a:t>3. Be designed to minimise maintenance.</a:t>
            </a:r>
          </a:p>
          <a:p>
            <a:pPr marL="0" indent="0">
              <a:buNone/>
            </a:pPr>
            <a:r>
              <a:rPr lang="en-GB" sz="1800" dirty="0" smtClean="0"/>
              <a:t>4. Be signed and clearly and consistently</a:t>
            </a:r>
          </a:p>
          <a:p>
            <a:pPr marL="0" indent="0">
              <a:buNone/>
            </a:pPr>
            <a:r>
              <a:rPr lang="en-GB" sz="1800" dirty="0" smtClean="0"/>
              <a:t>5. Have a smooth surface that is well drained</a:t>
            </a:r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35646E-9A83-4C77-B085-F792BE8BB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NCN Design Principles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796136" y="4155926"/>
            <a:ext cx="2951864" cy="1041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E411539-8977-4518-90F2-08B02477E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Document title | </a:t>
            </a:r>
            <a:fld id="{DEC52B34-4675-4365-9D97-45A6EC7468C9}" type="datetime4">
              <a:rPr lang="en-GB" smtClean="0"/>
              <a:pPr/>
              <a:t>22 July 2021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8E7DC7-4EAD-4C33-B64C-16276EF22D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6. Be fully accessible to all legitimate users</a:t>
            </a:r>
          </a:p>
          <a:p>
            <a:pPr marL="0" indent="0">
              <a:buNone/>
            </a:pPr>
            <a:r>
              <a:rPr lang="en-GB" sz="1800" dirty="0" smtClean="0"/>
              <a:t>7. Feel like a safe place to be.</a:t>
            </a:r>
          </a:p>
          <a:p>
            <a:pPr marL="0" indent="0">
              <a:buNone/>
            </a:pPr>
            <a:r>
              <a:rPr lang="en-GB" sz="1800" dirty="0" smtClean="0"/>
              <a:t>8. Enable all users to cross roads safely and step-free.</a:t>
            </a:r>
          </a:p>
          <a:p>
            <a:pPr marL="0" indent="0">
              <a:buNone/>
            </a:pPr>
            <a:r>
              <a:rPr lang="en-GB" sz="1800" dirty="0" smtClean="0"/>
              <a:t>9. Be attractive and interesting.</a:t>
            </a:r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35646E-9A83-4C77-B085-F792BE8BB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NCN Design Principles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796136" y="4155926"/>
            <a:ext cx="2951864" cy="1041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16F4762E-9230-41DE-A5BD-F193CB0DBCCA}"/>
              </a:ext>
            </a:extLst>
          </p:cNvPr>
          <p:cNvSpPr txBox="1">
            <a:spLocks/>
          </p:cNvSpPr>
          <p:nvPr/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200" b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E411539-8977-4518-90F2-08B02477E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Document title | </a:t>
            </a:r>
            <a:fld id="{DEC52B34-4675-4365-9D97-45A6EC7468C9}" type="datetime4">
              <a:rPr lang="en-GB" smtClean="0"/>
              <a:pPr/>
              <a:t>22 July 2021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A35646E-9A83-4C77-B085-F792BE8BB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Getting Involved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796136" y="4155926"/>
            <a:ext cx="2951864" cy="10417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16F4762E-9230-41DE-A5BD-F193CB0DBCCA}"/>
              </a:ext>
            </a:extLst>
          </p:cNvPr>
          <p:cNvSpPr txBox="1">
            <a:spLocks/>
          </p:cNvSpPr>
          <p:nvPr/>
        </p:nvSpPr>
        <p:spPr>
          <a:xfrm>
            <a:off x="5796136" y="4166343"/>
            <a:ext cx="2951864" cy="27761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200" b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155540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311079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466618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622157" indent="0" algn="l" defTabSz="311079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7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855467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1100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546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2085" indent="-77770" algn="l" defTabSz="31107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275606"/>
            <a:ext cx="5056329" cy="2881876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0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strans PowerPoint Theme">
  <a:themeElements>
    <a:clrScheme name="Sustrans">
      <a:dk1>
        <a:srgbClr val="414042"/>
      </a:dk1>
      <a:lt1>
        <a:sysClr val="window" lastClr="FFFFFF"/>
      </a:lt1>
      <a:dk2>
        <a:srgbClr val="C0D631"/>
      </a:dk2>
      <a:lt2>
        <a:srgbClr val="FFFFFF"/>
      </a:lt2>
      <a:accent1>
        <a:srgbClr val="A39A94"/>
      </a:accent1>
      <a:accent2>
        <a:srgbClr val="009BA7"/>
      </a:accent2>
      <a:accent3>
        <a:srgbClr val="253773"/>
      </a:accent3>
      <a:accent4>
        <a:srgbClr val="7FD2EA"/>
      </a:accent4>
      <a:accent5>
        <a:srgbClr val="FFCF41"/>
      </a:accent5>
      <a:accent6>
        <a:srgbClr val="506E5A"/>
      </a:accent6>
      <a:hlink>
        <a:srgbClr val="414042"/>
      </a:hlink>
      <a:folHlink>
        <a:srgbClr val="414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with guidelines.potx" id="{234CDD8E-C811-4303-B561-8D1DB61570AA}" vid="{B13AB005-C240-4DC0-BC2E-866CFDAC1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404</TotalTime>
  <Words>197</Words>
  <Application>Microsoft Office PowerPoint</Application>
  <PresentationFormat>On-screen Show (16:9)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Arial Regular</vt:lpstr>
      <vt:lpstr>Calibri</vt:lpstr>
      <vt:lpstr>Wingdings</vt:lpstr>
      <vt:lpstr>Sustrans PowerPoint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Sustrans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Longley</dc:creator>
  <cp:lastModifiedBy>Max Longley</cp:lastModifiedBy>
  <cp:revision>29</cp:revision>
  <dcterms:created xsi:type="dcterms:W3CDTF">2021-07-20T08:00:15Z</dcterms:created>
  <dcterms:modified xsi:type="dcterms:W3CDTF">2021-07-22T14:32:39Z</dcterms:modified>
</cp:coreProperties>
</file>