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578" r:id="rId7"/>
    <p:sldId id="581" r:id="rId8"/>
    <p:sldId id="584" r:id="rId9"/>
    <p:sldId id="579" r:id="rId10"/>
    <p:sldId id="583" r:id="rId11"/>
    <p:sldId id="580" r:id="rId12"/>
    <p:sldId id="588" r:id="rId13"/>
    <p:sldId id="582" r:id="rId14"/>
    <p:sldId id="585" r:id="rId15"/>
    <p:sldId id="5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2B3C1-2C10-47C2-8048-41FD30E744B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95436-29C6-4E5C-85EF-B9AA7708BE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99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Netherlands, population 17 million, 27% OF ALL DAILY TRIPS ARE BY BICYCLE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61B37-5C20-488F-8194-B8B04C191C8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8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EC202-C98D-4876-AD37-DED1D11BB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0895AB-9AAF-4BEB-9CD4-CEFA9A2AD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3F6CC-32DF-4B4C-A746-87F0893D6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2F4B-84D1-42FF-984C-3C497F8C60B5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680AA-E75A-4394-BC69-0C44E1FCA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93495-A298-4B0A-82FE-E0CACE56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6D487-6288-4A01-A65A-3DABB4431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22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8157D-4404-435F-8597-177A2D89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D9292-7AC3-4381-8641-A7B2C01CA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F3286-3959-4513-AF46-662270A3C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2F4B-84D1-42FF-984C-3C497F8C60B5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E624D-ED50-4BDE-B57C-CD208E890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520DA-35FC-46BA-B800-7C9C5BFE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6D487-6288-4A01-A65A-3DABB4431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49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A28443-1629-42E3-952D-02FF4DC29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145122-4844-401E-97E3-028D3ADE0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5B198-4479-4ED2-A11A-EABAA8025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2F4B-84D1-42FF-984C-3C497F8C60B5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EB4B2-CC46-45A7-A8B6-D026E1DF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8DC2A-F4E6-4D9B-B83B-FCD059FB5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6D487-6288-4A01-A65A-3DABB4431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03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58B34-5317-48D3-9794-2A42AC0A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633CB-1EE4-4B24-B0C8-30BC1D493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10B03-BCF4-4829-BA44-FC469948C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2F4B-84D1-42FF-984C-3C497F8C60B5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B93B7-20D8-42F8-A2BC-CEA2F5C1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78AEC-42C5-401C-809C-136FDA48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6D487-6288-4A01-A65A-3DABB4431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80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E7FEA-A5F8-4A14-BF4C-2E42A7E4D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55F18-3D3A-41B4-9767-8ADB25285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51137-8877-43E9-977F-E31155E0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2F4B-84D1-42FF-984C-3C497F8C60B5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1E0FF-8EE8-4FD9-AB4A-C086FC6E7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CF4D4-8EA5-42D5-A306-48D6E2782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6D487-6288-4A01-A65A-3DABB4431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12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5B5A6-9D13-45B7-BABC-098FE713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817AA-B2E5-4EE2-8B9C-5982388E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77C87-4D51-4D00-8294-F8812899C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C0A75-2CF3-4C7B-86C5-5D7308106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2F4B-84D1-42FF-984C-3C497F8C60B5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6C77A-BFB7-40C6-893D-87880E5F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2B6F7-E8B5-402D-9223-1CC8A45F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6D487-6288-4A01-A65A-3DABB4431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5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F8E0-28B4-4E31-A90D-0F2CF7246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45AED-F105-47DB-817B-AB2788023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2BC14-8F68-4FB4-8948-A4B13DDA4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A2D3EA-BC4B-40BD-A8FE-A0FCD2B15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B1B8D-3BFA-4F77-9882-5061FC46B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66940B-B037-433E-A450-895BA76B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2F4B-84D1-42FF-984C-3C497F8C60B5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40A322-A114-4285-BFBE-536E0BC7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5A34C-57F7-4DCF-8ACA-6A38C764A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6D487-6288-4A01-A65A-3DABB4431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36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28F-C3E2-427A-8C51-CA998E85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EFFED7-9EC4-43FE-8C17-19AC9DB5B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2F4B-84D1-42FF-984C-3C497F8C60B5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F4DDA-817A-433B-88FF-874C9224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DCF7B-4B98-4950-AB47-035069A4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6D487-6288-4A01-A65A-3DABB4431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10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1374B5-5513-455F-9804-1F0B1C518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2F4B-84D1-42FF-984C-3C497F8C60B5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070581-D0EC-46F4-9A2B-A83AEF0F7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1157A-F63D-4CFF-8208-A0D264E12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6D487-6288-4A01-A65A-3DABB4431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048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110A5-7022-4A22-B841-FBA193CD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7011E-763A-454F-B569-DEFF7A52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53C0A-4C2C-4175-B0FF-9C79B4D23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C9A08-AF73-46C6-82B3-770264107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2F4B-84D1-42FF-984C-3C497F8C60B5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37577-B77B-4CD3-9E3A-242619D1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B24A2-B326-43C6-ADB5-FA4DE31D3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6D487-6288-4A01-A65A-3DABB4431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66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1B5E6-6345-4C24-9B6E-0AA1DAF81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3A8AC3-5B30-48D3-B8EC-C81C497905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7197C-5D56-4F81-87C6-D62CA3F46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A25B1-C2C1-4C9C-9F4F-80B6D54FC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2F4B-84D1-42FF-984C-3C497F8C60B5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58F72-1041-47EB-B93B-F99F53D2F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F09E2-7520-447C-B38A-41C2AEEB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6D487-6288-4A01-A65A-3DABB4431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30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2615A-B800-41CC-9400-2188D27A6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FB1DF-9224-44A2-B2F0-1BEBF555D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92945-3366-4CC5-BF78-7AA1FAB49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72F4B-84D1-42FF-984C-3C497F8C60B5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90A9B-BF84-4B66-B171-9172DCB30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C79A3-994E-4985-8B71-AB46683B1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6D487-6288-4A01-A65A-3DABB4431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74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theguardian.com/cities/gallery/2018/jun/11/copenhagenize-case-urban-cycling-graph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tter.com/search?q=chest%20freezer%20on%20a%20bike%20yes%20you%20can&amp;src=typed_query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6DE5D-EC1A-4D64-8426-2C2E8448DE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Images and media showing what can be moved by bike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4DEBE-B620-4D7D-B451-8C9DB27CBD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Please add any images, videos, screenshots, links etc to this presentation to illustrate what is possible.</a:t>
            </a:r>
          </a:p>
          <a:p>
            <a:r>
              <a:rPr lang="en-GB" dirty="0"/>
              <a:t>Whenever you can, please provide original source references</a:t>
            </a:r>
          </a:p>
        </p:txBody>
      </p:sp>
    </p:spTree>
    <p:extLst>
      <p:ext uri="{BB962C8B-B14F-4D97-AF65-F5344CB8AC3E}">
        <p14:creationId xmlns:p14="http://schemas.microsoft.com/office/powerpoint/2010/main" val="4224594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ABCC-0F01-4BA9-B9DB-0986E475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D1A10-7C46-476C-BB27-EE660B52A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C045A-3ED2-4F85-BE9B-84F48BF8D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175" y="3824288"/>
            <a:ext cx="2714625" cy="2352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2307A-4040-455B-9DC0-BF2EA60A5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98" y="-73573"/>
            <a:ext cx="601285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F8B4EF-D280-4003-856A-6E1218F4E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253" y="365125"/>
            <a:ext cx="5505942" cy="30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70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CECA0-DB43-4E7E-924C-F8A00BD8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https://twitter.com/i/status/928339763870003201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DEFD2-9E4F-4DFF-9E0C-F68614215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074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0AE2BA-5C23-4153-9950-E85E2A167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25" y="1690688"/>
            <a:ext cx="5991225" cy="3905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6E8B3-815F-4C66-9610-963C94E42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704" y="1512012"/>
            <a:ext cx="5802523" cy="477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EB590-B818-45F8-89F3-B78CB6FB2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Shopping by bike</a:t>
            </a:r>
          </a:p>
        </p:txBody>
      </p:sp>
      <p:pic>
        <p:nvPicPr>
          <p:cNvPr id="5" name="Content Placeholder 4" descr="A picture containing outdoor, ground, sky, bicycle&#10;&#10;Description automatically generated">
            <a:extLst>
              <a:ext uri="{FF2B5EF4-FFF2-40B4-BE49-F238E27FC236}">
                <a16:creationId xmlns:a16="http://schemas.microsoft.com/office/drawing/2014/main" id="{B8C7B129-D098-4211-90D3-85F3A496E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r="10338" b="7645"/>
          <a:stretch/>
        </p:blipFill>
        <p:spPr>
          <a:xfrm>
            <a:off x="838200" y="1596125"/>
            <a:ext cx="4578151" cy="4666130"/>
          </a:xfrm>
        </p:spPr>
      </p:pic>
      <p:pic>
        <p:nvPicPr>
          <p:cNvPr id="7" name="Picture 6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1769E7DE-EBC9-4887-AB60-34C045168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9" r="13146" b="5324"/>
          <a:stretch/>
        </p:blipFill>
        <p:spPr>
          <a:xfrm>
            <a:off x="6096000" y="713510"/>
            <a:ext cx="4461164" cy="572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6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77A1-1382-4EAE-87FE-605A2B86A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20DD6-A984-4547-A270-33921DBF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0DCA1-8EA9-4E50-A7F7-FE5E016F2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178" y="0"/>
            <a:ext cx="504728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A21F04-004B-473F-BCEA-144662F93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89" y="4060032"/>
            <a:ext cx="5686425" cy="2457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61C21-9215-4239-BF16-E56370B91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51" y="200819"/>
            <a:ext cx="66675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1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87ABE-6490-4DDC-AB1D-4C7E2F745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76348" cy="2049601"/>
          </a:xfrm>
        </p:spPr>
        <p:txBody>
          <a:bodyPr/>
          <a:lstStyle/>
          <a:p>
            <a:r>
              <a:rPr lang="en-GB" dirty="0"/>
              <a:t>House moving by bike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B2753-349C-4A24-A505-DDE82D920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3005831" cy="4351338"/>
          </a:xfrm>
        </p:spPr>
        <p:txBody>
          <a:bodyPr/>
          <a:lstStyle/>
          <a:p>
            <a:r>
              <a:rPr lang="en-GB" dirty="0"/>
              <a:t>https://twitter.com/pedalmeapp/status/1332330659222786048/photo/1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69E1D-5099-489C-93BC-1403FCF06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992" y="0"/>
            <a:ext cx="6865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7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D2F20-B2FB-48EB-BF60-3425AB8B5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37D28-358F-4B97-B77F-E98ED0617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158B5-3FEF-445B-AFFE-17C7D1E4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962" y="771525"/>
            <a:ext cx="822007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7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B9FB-7CC0-4A0C-9B5F-1518D7372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AA4EC-BD91-4480-A172-D769B9445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1858C-4AE3-4FAE-9FAA-82CA2742F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409" y="0"/>
            <a:ext cx="7771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09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88A5-CCA7-4877-8EE8-0FCC6822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6A544-CC6D-4604-84BD-90657D568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22A34-BF71-4C42-8791-FB1F7C1CD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103" y="46754"/>
            <a:ext cx="8902263" cy="67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05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077E-52B5-4D3C-A7CB-6F8BA4945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4C72A-3FA4-4232-A5FF-A14CF67A5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F3381-3D9C-43FB-8C56-F19DB4FBF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7" y="504516"/>
            <a:ext cx="8692056" cy="615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96F2DA-49BD-4BA8-9A48-7F45E557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82" y="3581548"/>
            <a:ext cx="296900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52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D746-F3FC-419F-85D8-947CA9BC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19E787-A8E3-4533-90F1-2E6C707FA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5103" y="3660038"/>
            <a:ext cx="3802534" cy="22795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7A6A2-2524-44D3-BB4B-7F7691E1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52636"/>
            <a:ext cx="3824225" cy="2907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D2475B-2E67-4E30-A343-DD18BD59F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905" y="1179482"/>
            <a:ext cx="2266190" cy="476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01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FB112-C617-4461-8D2B-2561638F2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47" y="9386"/>
            <a:ext cx="7152419" cy="1325563"/>
          </a:xfrm>
        </p:spPr>
        <p:txBody>
          <a:bodyPr>
            <a:normAutofit/>
          </a:bodyPr>
          <a:lstStyle/>
          <a:p>
            <a:r>
              <a:rPr lang="en-GB" dirty="0"/>
              <a:t>Copenhagen’s transport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10364-2EE8-4184-B8F2-01BDF3780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86" y="1229710"/>
            <a:ext cx="7668342" cy="56189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Citizens demonstrated and campaigned after city became car focused in 1950’s and 1960’s</a:t>
            </a:r>
          </a:p>
          <a:p>
            <a:r>
              <a:rPr lang="en-GB" dirty="0"/>
              <a:t>City government changed policy, started to invest in public transport and cycling infrastructure</a:t>
            </a:r>
          </a:p>
          <a:p>
            <a:r>
              <a:rPr lang="en-GB" dirty="0"/>
              <a:t>People were given information and evidence of benefits of public transport, cycling and walking</a:t>
            </a:r>
          </a:p>
          <a:p>
            <a:r>
              <a:rPr lang="en-GB" dirty="0"/>
              <a:t>City planning pioneers nudged people</a:t>
            </a:r>
          </a:p>
          <a:p>
            <a:pPr lvl="1"/>
            <a:r>
              <a:rPr lang="en-GB" dirty="0"/>
              <a:t>taking away 3 parking spaces on each street each year</a:t>
            </a:r>
          </a:p>
          <a:p>
            <a:pPr lvl="1"/>
            <a:r>
              <a:rPr lang="en-GB" dirty="0"/>
              <a:t>syncing traffic lights to speed of cyclists (‘</a:t>
            </a:r>
            <a:r>
              <a:rPr lang="en-GB" dirty="0" err="1"/>
              <a:t>Greenwave</a:t>
            </a:r>
            <a:r>
              <a:rPr lang="en-GB" dirty="0"/>
              <a:t>’ so green all the time if cycle at 20kph – 12mph)</a:t>
            </a:r>
          </a:p>
          <a:p>
            <a:pPr lvl="1"/>
            <a:r>
              <a:rPr lang="en-GB" dirty="0"/>
              <a:t>Introduced signs that show travel times by mode</a:t>
            </a:r>
          </a:p>
          <a:p>
            <a:pPr lvl="1"/>
            <a:r>
              <a:rPr lang="en-GB" dirty="0"/>
              <a:t>Introduced cycling infrastructure, bike parking etc.</a:t>
            </a:r>
          </a:p>
          <a:p>
            <a:r>
              <a:rPr lang="en-GB" dirty="0"/>
              <a:t>Most people chose to change as quicker, safer, healthier (and environment improvement)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787E6-3BAD-43CF-B7C7-2C3A12F67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197" y="224856"/>
            <a:ext cx="3374288" cy="1994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27494-3498-4FE2-BA99-5C55DD184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239" y="2186286"/>
            <a:ext cx="3838957" cy="220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7541E8-4367-41CD-8170-27AE9649A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578" y="4428812"/>
            <a:ext cx="3270641" cy="220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FEB831-4C02-41A6-8F83-D10CC75FC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3461" y="4419686"/>
            <a:ext cx="2238539" cy="2227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66CA39-2E60-43D6-BA0E-B48B5384DBB1}"/>
              </a:ext>
            </a:extLst>
          </p:cNvPr>
          <p:cNvSpPr txBox="1"/>
          <p:nvPr/>
        </p:nvSpPr>
        <p:spPr>
          <a:xfrm>
            <a:off x="10693219" y="504686"/>
            <a:ext cx="943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1940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88B04-C5F8-4E8C-958F-31812EC0D4BC}"/>
              </a:ext>
            </a:extLst>
          </p:cNvPr>
          <p:cNvSpPr txBox="1"/>
          <p:nvPr/>
        </p:nvSpPr>
        <p:spPr>
          <a:xfrm>
            <a:off x="10619477" y="2444283"/>
            <a:ext cx="943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1960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4E3B8-7808-4DCB-97BC-7EDB6716B9F4}"/>
              </a:ext>
            </a:extLst>
          </p:cNvPr>
          <p:cNvSpPr txBox="1"/>
          <p:nvPr/>
        </p:nvSpPr>
        <p:spPr>
          <a:xfrm>
            <a:off x="7943239" y="4392310"/>
            <a:ext cx="117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Today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4AE49-B969-40A1-9B6D-1B5219855A70}"/>
              </a:ext>
            </a:extLst>
          </p:cNvPr>
          <p:cNvSpPr/>
          <p:nvPr/>
        </p:nvSpPr>
        <p:spPr>
          <a:xfrm>
            <a:off x="365512" y="6515784"/>
            <a:ext cx="11077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See also https://www.theguardian.com/cities/gallery/2018/jun/11/copenhagenize-case-urban-cycling-graphs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06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C414C-C65F-40AF-86AA-EBEABE59A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Chest Freezer on a bike – yes we can do that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A995E-AF8F-410B-9446-DE53FC3B7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CCC6E-D4E8-4AAA-84C4-6C6D2D902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089" y="1825625"/>
            <a:ext cx="5996873" cy="4102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197034-3BE5-4E8F-9F58-4FD82139B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19" y="1429626"/>
            <a:ext cx="4570970" cy="5143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707CD1-693B-463C-9EA4-888F7B7A65E7}"/>
              </a:ext>
            </a:extLst>
          </p:cNvPr>
          <p:cNvSpPr txBox="1"/>
          <p:nvPr/>
        </p:nvSpPr>
        <p:spPr>
          <a:xfrm>
            <a:off x="5602014" y="6176963"/>
            <a:ext cx="552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https://twitter.com/search?q=chest%20freezer%20on%20a%20bike%20yes%20you%20can&amp;src=typed_query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783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991A-9DA6-41A1-BA1B-CBB0993F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71638-07E7-4FBB-8AC8-9E72D791A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is one of a number bought by a major building contractor </a:t>
            </a:r>
            <a:r>
              <a:rPr lang="en-GB"/>
              <a:t>in London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EC47B-532C-42C6-BA70-91E340EFD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49" y="2560255"/>
            <a:ext cx="5110997" cy="36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25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7802-2CC7-486D-9C28-9C96313E9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F5479-3E9F-44C7-BB01-984853FFC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B9429-8CEE-4B87-9BC3-977712C02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139" y="1025525"/>
            <a:ext cx="7286625" cy="546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434C6-9C58-454E-8D4D-22DE773DF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04" y="3905250"/>
            <a:ext cx="3209925" cy="2828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84928-D93C-4FEC-A1C0-26482DC15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38952" cy="3905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A644F1-19E5-4979-B80E-C6EEF15BB511}"/>
              </a:ext>
            </a:extLst>
          </p:cNvPr>
          <p:cNvSpPr/>
          <p:nvPr/>
        </p:nvSpPr>
        <p:spPr>
          <a:xfrm>
            <a:off x="6741650" y="112991"/>
            <a:ext cx="5082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https://twitter.com/i/status/1300149407317401606</a:t>
            </a:r>
          </a:p>
        </p:txBody>
      </p:sp>
    </p:spTree>
    <p:extLst>
      <p:ext uri="{BB962C8B-B14F-4D97-AF65-F5344CB8AC3E}">
        <p14:creationId xmlns:p14="http://schemas.microsoft.com/office/powerpoint/2010/main" val="1424546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14992</TotalTime>
  <Words>293</Words>
  <Application>Microsoft Office PowerPoint</Application>
  <PresentationFormat>Widescreen</PresentationFormat>
  <Paragraphs>27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Images and media showing what can be moved by bike</vt:lpstr>
      <vt:lpstr>PowerPoint Presentation</vt:lpstr>
      <vt:lpstr>PowerPoint Presentation</vt:lpstr>
      <vt:lpstr>PowerPoint Presentation</vt:lpstr>
      <vt:lpstr>PowerPoint Presentation</vt:lpstr>
      <vt:lpstr>Copenhagen’s transport story</vt:lpstr>
      <vt:lpstr>Chest Freezer on a bike – yes we can do that</vt:lpstr>
      <vt:lpstr>PowerPoint Presentation</vt:lpstr>
      <vt:lpstr>PowerPoint Presentation</vt:lpstr>
      <vt:lpstr>PowerPoint Presentation</vt:lpstr>
      <vt:lpstr>https://twitter.com/i/status/928339763870003201</vt:lpstr>
      <vt:lpstr>Shopping by bike</vt:lpstr>
      <vt:lpstr>PowerPoint Presentation</vt:lpstr>
      <vt:lpstr>House moving by bike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Images and media showing what can be moved by bike</dc:title>
  <dc:creator>Dave Knight</dc:creator>
  <cp:lastModifiedBy>Joe Davis</cp:lastModifiedBy>
  <cp:revision>19</cp:revision>
  <dcterms:created xsi:type="dcterms:W3CDTF">2020-07-16T11:29:29Z</dcterms:created>
  <dcterms:modified xsi:type="dcterms:W3CDTF">2021-03-20T19:00:55Z</dcterms:modified>
</cp:coreProperties>
</file>