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Lst>
  <p:notesMasterIdLst>
    <p:notesMasterId r:id="rId14"/>
  </p:notesMasterIdLst>
  <p:sldIdLst>
    <p:sldId id="256" r:id="rId3"/>
    <p:sldId id="258" r:id="rId4"/>
    <p:sldId id="263" r:id="rId5"/>
    <p:sldId id="268" r:id="rId6"/>
    <p:sldId id="264" r:id="rId7"/>
    <p:sldId id="267" r:id="rId8"/>
    <p:sldId id="262" r:id="rId9"/>
    <p:sldId id="261" r:id="rId10"/>
    <p:sldId id="269" r:id="rId11"/>
    <p:sldId id="266"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tableStyles" Target="tableStyles.xml" /><Relationship Id="rId3" Type="http://schemas.openxmlformats.org/officeDocument/2006/relationships/slide" Target="slides/slid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5" Type="http://schemas.openxmlformats.org/officeDocument/2006/relationships/slide" Target="slides/slide3.xml" /><Relationship Id="rId15" Type="http://schemas.openxmlformats.org/officeDocument/2006/relationships/presProps" Target="presProps.xml" /><Relationship Id="rId10" Type="http://schemas.openxmlformats.org/officeDocument/2006/relationships/slide" Target="slides/slide8.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en-US" sz="1800" b="0" strike="noStrike" spc="-1">
                <a:solidFill>
                  <a:srgbClr val="000000"/>
                </a:solidFill>
                <a:latin typeface="Calibri"/>
              </a:rPr>
              <a:t>Click to move the slide</a:t>
            </a:r>
          </a:p>
        </p:txBody>
      </p:sp>
      <p:sp>
        <p:nvSpPr>
          <p:cNvPr id="125" name="PlaceHolder 2"/>
          <p:cNvSpPr>
            <a:spLocks noGrp="1"/>
          </p:cNvSpPr>
          <p:nvPr>
            <p:ph type="body"/>
          </p:nvPr>
        </p:nvSpPr>
        <p:spPr>
          <a:xfrm>
            <a:off x="756000" y="5078520"/>
            <a:ext cx="6047640" cy="4811040"/>
          </a:xfrm>
          <a:prstGeom prst="rect">
            <a:avLst/>
          </a:prstGeom>
        </p:spPr>
        <p:txBody>
          <a:bodyPr lIns="0" tIns="0" rIns="0" bIns="0"/>
          <a:lstStyle/>
          <a:p>
            <a:r>
              <a:rPr lang="en-GB" sz="2000" b="0" strike="noStrike" spc="-1">
                <a:latin typeface="Arial"/>
              </a:rPr>
              <a:t>Click to edit the notes' format</a:t>
            </a:r>
          </a:p>
        </p:txBody>
      </p:sp>
      <p:sp>
        <p:nvSpPr>
          <p:cNvPr id="126" name="PlaceHolder 3"/>
          <p:cNvSpPr>
            <a:spLocks noGrp="1"/>
          </p:cNvSpPr>
          <p:nvPr>
            <p:ph type="hdr"/>
          </p:nvPr>
        </p:nvSpPr>
        <p:spPr>
          <a:xfrm>
            <a:off x="0" y="0"/>
            <a:ext cx="3280680" cy="534240"/>
          </a:xfrm>
          <a:prstGeom prst="rect">
            <a:avLst/>
          </a:prstGeom>
        </p:spPr>
        <p:txBody>
          <a:bodyPr lIns="0" tIns="0" rIns="0" bIns="0"/>
          <a:lstStyle/>
          <a:p>
            <a:r>
              <a:rPr lang="en-GB" sz="1400" b="0" strike="noStrike" spc="-1">
                <a:latin typeface="Times New Roman"/>
              </a:rPr>
              <a:t>&lt;header&gt;</a:t>
            </a:r>
          </a:p>
        </p:txBody>
      </p:sp>
      <p:sp>
        <p:nvSpPr>
          <p:cNvPr id="127" name="PlaceHolder 4"/>
          <p:cNvSpPr>
            <a:spLocks noGrp="1"/>
          </p:cNvSpPr>
          <p:nvPr>
            <p:ph type="dt"/>
          </p:nvPr>
        </p:nvSpPr>
        <p:spPr>
          <a:xfrm>
            <a:off x="4278960" y="0"/>
            <a:ext cx="3280680" cy="534240"/>
          </a:xfrm>
          <a:prstGeom prst="rect">
            <a:avLst/>
          </a:prstGeom>
        </p:spPr>
        <p:txBody>
          <a:bodyPr lIns="0" tIns="0" rIns="0" bIns="0"/>
          <a:lstStyle/>
          <a:p>
            <a:pPr algn="r"/>
            <a:r>
              <a:rPr lang="en-GB" sz="1400" b="0" strike="noStrike" spc="-1">
                <a:latin typeface="Times New Roman"/>
              </a:rPr>
              <a:t>&lt;date/time&gt;</a:t>
            </a:r>
          </a:p>
        </p:txBody>
      </p:sp>
      <p:sp>
        <p:nvSpPr>
          <p:cNvPr id="128" name="PlaceHolder 5"/>
          <p:cNvSpPr>
            <a:spLocks noGrp="1"/>
          </p:cNvSpPr>
          <p:nvPr>
            <p:ph type="ftr"/>
          </p:nvPr>
        </p:nvSpPr>
        <p:spPr>
          <a:xfrm>
            <a:off x="0" y="10157400"/>
            <a:ext cx="3280680" cy="534240"/>
          </a:xfrm>
          <a:prstGeom prst="rect">
            <a:avLst/>
          </a:prstGeom>
        </p:spPr>
        <p:txBody>
          <a:bodyPr lIns="0" tIns="0" rIns="0" bIns="0" anchor="b"/>
          <a:lstStyle/>
          <a:p>
            <a:r>
              <a:rPr lang="en-GB" sz="1400" b="0" strike="noStrike" spc="-1">
                <a:latin typeface="Times New Roman"/>
              </a:rPr>
              <a:t>&lt;footer&gt;</a:t>
            </a:r>
          </a:p>
        </p:txBody>
      </p:sp>
      <p:sp>
        <p:nvSpPr>
          <p:cNvPr id="129" name="PlaceHolder 6"/>
          <p:cNvSpPr>
            <a:spLocks noGrp="1"/>
          </p:cNvSpPr>
          <p:nvPr>
            <p:ph type="sldNum"/>
          </p:nvPr>
        </p:nvSpPr>
        <p:spPr>
          <a:xfrm>
            <a:off x="4278960" y="10157400"/>
            <a:ext cx="3280680" cy="534240"/>
          </a:xfrm>
          <a:prstGeom prst="rect">
            <a:avLst/>
          </a:prstGeom>
        </p:spPr>
        <p:txBody>
          <a:bodyPr lIns="0" tIns="0" rIns="0" bIns="0" anchor="b"/>
          <a:lstStyle/>
          <a:p>
            <a:pPr algn="r"/>
            <a:fld id="{49E81F3D-C253-4C23-BDAE-A09383AF5147}"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noRot="1" noChangeAspect="1"/>
          </p:cNvSpPr>
          <p:nvPr>
            <p:ph type="sldImg"/>
          </p:nvPr>
        </p:nvSpPr>
        <p:spPr>
          <a:xfrm>
            <a:off x="685800" y="1143000"/>
            <a:ext cx="5486400" cy="3086100"/>
          </a:xfrm>
          <a:prstGeom prst="rect">
            <a:avLst/>
          </a:prstGeom>
        </p:spPr>
      </p:sp>
      <p:sp>
        <p:nvSpPr>
          <p:cNvPr id="172" name="PlaceHolder 2"/>
          <p:cNvSpPr>
            <a:spLocks noGrp="1"/>
          </p:cNvSpPr>
          <p:nvPr>
            <p:ph type="body"/>
          </p:nvPr>
        </p:nvSpPr>
        <p:spPr>
          <a:xfrm>
            <a:off x="685800" y="4400640"/>
            <a:ext cx="5486040" cy="3600000"/>
          </a:xfrm>
          <a:prstGeom prst="rect">
            <a:avLst/>
          </a:prstGeom>
        </p:spPr>
        <p:txBody>
          <a:bodyPr/>
          <a:lstStyle/>
          <a:p>
            <a:endParaRPr lang="en-GB" sz="2000" b="0" strike="noStrike" spc="-1">
              <a:latin typeface="Arial"/>
            </a:endParaRPr>
          </a:p>
        </p:txBody>
      </p:sp>
      <p:sp>
        <p:nvSpPr>
          <p:cNvPr id="173" name="TextShape 3"/>
          <p:cNvSpPr txBox="1"/>
          <p:nvPr/>
        </p:nvSpPr>
        <p:spPr>
          <a:xfrm>
            <a:off x="3884760" y="8685360"/>
            <a:ext cx="2971440" cy="458280"/>
          </a:xfrm>
          <a:prstGeom prst="rect">
            <a:avLst/>
          </a:prstGeom>
          <a:noFill/>
          <a:ln>
            <a:noFill/>
          </a:ln>
        </p:spPr>
        <p:txBody>
          <a:bodyPr anchor="b"/>
          <a:lstStyle/>
          <a:p>
            <a:pPr algn="r">
              <a:lnSpc>
                <a:spcPct val="100000"/>
              </a:lnSpc>
            </a:pPr>
            <a:fld id="{3CBA34BE-6294-43EE-BC0D-36FE21D8F3E9}" type="slidenum">
              <a:rPr lang="en-GB" sz="1200" b="0" strike="noStrike" spc="-1">
                <a:latin typeface="Times New Roman"/>
              </a:rPr>
              <a:t>1</a:t>
            </a:fld>
            <a:endParaRPr lang="en-GB"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noRot="1" noChangeAspect="1"/>
          </p:cNvSpPr>
          <p:nvPr>
            <p:ph type="sldImg"/>
          </p:nvPr>
        </p:nvSpPr>
        <p:spPr>
          <a:xfrm>
            <a:off x="685800" y="1143000"/>
            <a:ext cx="5486400" cy="3086100"/>
          </a:xfrm>
          <a:prstGeom prst="rect">
            <a:avLst/>
          </a:prstGeom>
        </p:spPr>
      </p:sp>
      <p:sp>
        <p:nvSpPr>
          <p:cNvPr id="175"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r>
              <a:rPr lang="en-GB" sz="2000" b="0" strike="noStrike" spc="-1">
                <a:latin typeface="Arial"/>
              </a:rPr>
              <a:t>Dr Trevor Dines, </a:t>
            </a:r>
            <a:r>
              <a:rPr lang="en-GB" sz="2000" b="0" strike="noStrike" spc="-1" err="1">
                <a:latin typeface="Arial"/>
              </a:rPr>
              <a:t>Plantlife</a:t>
            </a:r>
            <a:r>
              <a:rPr lang="en-GB" sz="2000" b="0" strike="noStrike" spc="-1">
                <a:latin typeface="Arial"/>
              </a:rPr>
              <a:t> Botanical Specialist, said: "The steady, quiet, and under-reported decline of our meadows is one of the biggest tragedies in the history of UK nature conservation; if over 97% of our woodland had been destroyed there’d be a national outcry. </a:t>
            </a:r>
          </a:p>
        </p:txBody>
      </p:sp>
      <p:sp>
        <p:nvSpPr>
          <p:cNvPr id="176" name="TextShape 3"/>
          <p:cNvSpPr txBox="1"/>
          <p:nvPr/>
        </p:nvSpPr>
        <p:spPr>
          <a:xfrm>
            <a:off x="3884760" y="8685360"/>
            <a:ext cx="2971440" cy="458280"/>
          </a:xfrm>
          <a:prstGeom prst="rect">
            <a:avLst/>
          </a:prstGeom>
          <a:noFill/>
          <a:ln>
            <a:noFill/>
          </a:ln>
        </p:spPr>
        <p:txBody>
          <a:bodyPr anchor="b"/>
          <a:lstStyle/>
          <a:p>
            <a:pPr algn="r">
              <a:lnSpc>
                <a:spcPct val="100000"/>
              </a:lnSpc>
            </a:pPr>
            <a:fld id="{64F2D294-1939-4F9A-BB3D-F6689D83EBE1}" type="slidenum">
              <a:rPr lang="en-GB" sz="1200" b="0" strike="noStrike" spc="-1">
                <a:latin typeface="Times New Roman"/>
              </a:rPr>
              <a:t>2</a:t>
            </a:fld>
            <a:endParaRPr lang="en-GB"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noRot="1" noChangeAspect="1"/>
          </p:cNvSpPr>
          <p:nvPr>
            <p:ph type="sldImg"/>
          </p:nvPr>
        </p:nvSpPr>
        <p:spPr>
          <a:xfrm>
            <a:off x="685800" y="1143000"/>
            <a:ext cx="5486400" cy="3086100"/>
          </a:xfrm>
          <a:prstGeom prst="rect">
            <a:avLst/>
          </a:prstGeom>
        </p:spPr>
      </p:sp>
      <p:sp>
        <p:nvSpPr>
          <p:cNvPr id="181" name="PlaceHolder 2"/>
          <p:cNvSpPr>
            <a:spLocks noGrp="1"/>
          </p:cNvSpPr>
          <p:nvPr>
            <p:ph type="body"/>
          </p:nvPr>
        </p:nvSpPr>
        <p:spPr>
          <a:xfrm>
            <a:off x="685800" y="4400640"/>
            <a:ext cx="5486040" cy="3600000"/>
          </a:xfrm>
          <a:prstGeom prst="rect">
            <a:avLst/>
          </a:prstGeom>
        </p:spPr>
        <p:txBody>
          <a:bodyPr/>
          <a:lstStyle/>
          <a:p>
            <a:pPr marL="216000" indent="-216000">
              <a:lnSpc>
                <a:spcPct val="100000"/>
              </a:lnSpc>
            </a:pPr>
            <a:r>
              <a:rPr lang="en-GB" sz="2000" b="0" strike="noStrike" spc="-1">
                <a:latin typeface="Arial"/>
              </a:rPr>
              <a:t>Point 1</a:t>
            </a:r>
          </a:p>
          <a:p>
            <a:pPr marL="216000" indent="-216000">
              <a:lnSpc>
                <a:spcPct val="100000"/>
              </a:lnSpc>
            </a:pPr>
            <a:r>
              <a:rPr lang="en-GB" sz="2000" b="0" strike="noStrike" spc="-1">
                <a:latin typeface="Arial"/>
              </a:rPr>
              <a:t>University of California</a:t>
            </a:r>
          </a:p>
          <a:p>
            <a:pPr marL="216000" indent="-216000">
              <a:lnSpc>
                <a:spcPct val="100000"/>
              </a:lnSpc>
            </a:pPr>
            <a:endParaRPr lang="en-GB" sz="2000" b="0" strike="noStrike" spc="-1">
              <a:latin typeface="Arial"/>
            </a:endParaRPr>
          </a:p>
          <a:p>
            <a:pPr marL="216000" indent="-216000">
              <a:lnSpc>
                <a:spcPct val="100000"/>
              </a:lnSpc>
            </a:pPr>
            <a:r>
              <a:rPr lang="en-GB" sz="2000" b="0" strike="noStrike" spc="-1">
                <a:latin typeface="Arial"/>
              </a:rPr>
              <a:t>Points 2-7</a:t>
            </a:r>
          </a:p>
          <a:p>
            <a:pPr marL="216000" indent="-216000">
              <a:lnSpc>
                <a:spcPct val="100000"/>
              </a:lnSpc>
            </a:pPr>
            <a:r>
              <a:rPr lang="en-GB" sz="2000" b="0" strike="noStrike" spc="-1">
                <a:latin typeface="Arial"/>
              </a:rPr>
              <a:t>Miles King (Director of Conservation at The Grasslands Trust)</a:t>
            </a:r>
          </a:p>
          <a:p>
            <a:pPr marL="216000" indent="-216000">
              <a:lnSpc>
                <a:spcPct val="100000"/>
              </a:lnSpc>
            </a:pPr>
            <a:endParaRPr lang="en-GB" sz="2000" b="0" strike="noStrike" spc="-1">
              <a:latin typeface="Arial"/>
            </a:endParaRPr>
          </a:p>
        </p:txBody>
      </p:sp>
      <p:sp>
        <p:nvSpPr>
          <p:cNvPr id="182" name="TextShape 3"/>
          <p:cNvSpPr txBox="1"/>
          <p:nvPr/>
        </p:nvSpPr>
        <p:spPr>
          <a:xfrm>
            <a:off x="3884760" y="8685360"/>
            <a:ext cx="2971440" cy="458280"/>
          </a:xfrm>
          <a:prstGeom prst="rect">
            <a:avLst/>
          </a:prstGeom>
          <a:noFill/>
          <a:ln>
            <a:noFill/>
          </a:ln>
        </p:spPr>
        <p:txBody>
          <a:bodyPr anchor="b"/>
          <a:lstStyle/>
          <a:p>
            <a:pPr algn="r">
              <a:lnSpc>
                <a:spcPct val="100000"/>
              </a:lnSpc>
            </a:pPr>
            <a:fld id="{2022BD98-6D11-49EE-9D28-C65C92E1306E}" type="slidenum">
              <a:rPr lang="en-GB" sz="1200" b="0" strike="noStrike" spc="-1">
                <a:latin typeface="Times New Roman"/>
              </a:rPr>
              <a:t>7</a:t>
            </a:fld>
            <a:endParaRPr lang="en-GB"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89"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91"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93"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4"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98"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9"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0"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02"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4"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06"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7"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8"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10"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1"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1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5"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18"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9"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0"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1"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2"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3"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 /><Relationship Id="rId13" Type="http://schemas.openxmlformats.org/officeDocument/2006/relationships/theme" Target="../theme/theme2.xml" /><Relationship Id="rId3" Type="http://schemas.openxmlformats.org/officeDocument/2006/relationships/slideLayout" Target="../slideLayouts/slideLayout15.xml" /><Relationship Id="rId7" Type="http://schemas.openxmlformats.org/officeDocument/2006/relationships/slideLayout" Target="../slideLayouts/slideLayout19.xml" /><Relationship Id="rId12" Type="http://schemas.openxmlformats.org/officeDocument/2006/relationships/slideLayout" Target="../slideLayouts/slideLayout24.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11" Type="http://schemas.openxmlformats.org/officeDocument/2006/relationships/slideLayout" Target="../slideLayouts/slideLayout23.xml" /><Relationship Id="rId5" Type="http://schemas.openxmlformats.org/officeDocument/2006/relationships/slideLayout" Target="../slideLayouts/slideLayout17.xml" /><Relationship Id="rId10" Type="http://schemas.openxmlformats.org/officeDocument/2006/relationships/slideLayout" Target="../slideLayouts/slideLayout22.xml" /><Relationship Id="rId4" Type="http://schemas.openxmlformats.org/officeDocument/2006/relationships/slideLayout" Target="../slideLayouts/slideLayout16.xml" /><Relationship Id="rId9" Type="http://schemas.openxmlformats.org/officeDocument/2006/relationships/slideLayout" Target="../slideLayouts/slideLayout2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90000"/>
              </a:lnSpc>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pPr>
              <a:lnSpc>
                <a:spcPct val="100000"/>
              </a:lnSpc>
            </a:pPr>
            <a:fld id="{9B9EB907-4839-40D8-A49C-52877BCD73F3}" type="datetime">
              <a:rPr lang="en-GB" sz="1200" b="0" strike="noStrike" spc="-1">
                <a:solidFill>
                  <a:srgbClr val="8B8B8B"/>
                </a:solidFill>
                <a:latin typeface="Calibri"/>
              </a:rPr>
              <a:t>14/06/2021</a:t>
            </a:fld>
            <a:endParaRPr lang="en-GB"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en-GB"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lnSpc>
                <a:spcPct val="100000"/>
              </a:lnSpc>
            </a:pPr>
            <a:fld id="{29CEC572-674B-430E-B490-7175914816F1}" type="slidenum">
              <a:rPr lang="en-GB" sz="1200" b="0" strike="noStrike" spc="-1">
                <a:solidFill>
                  <a:srgbClr val="8B8B8B"/>
                </a:solidFill>
                <a:latin typeface="Calibri"/>
              </a:rPr>
              <a:t>‹#›</a:t>
            </a:fld>
            <a:endParaRPr lang="en-GB"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84" name="PlaceHolder 2"/>
          <p:cNvSpPr>
            <a:spLocks noGrp="1"/>
          </p:cNvSpPr>
          <p:nvPr>
            <p:ph type="body"/>
          </p:nvPr>
        </p:nvSpPr>
        <p:spPr>
          <a:xfrm>
            <a:off x="838080" y="1825560"/>
            <a:ext cx="10515240" cy="4350960"/>
          </a:xfrm>
          <a:prstGeom prst="rect">
            <a:avLst/>
          </a:prstGeom>
        </p:spPr>
        <p:txBody>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85" name="PlaceHolder 3"/>
          <p:cNvSpPr>
            <a:spLocks noGrp="1"/>
          </p:cNvSpPr>
          <p:nvPr>
            <p:ph type="dt"/>
          </p:nvPr>
        </p:nvSpPr>
        <p:spPr>
          <a:xfrm>
            <a:off x="838080" y="6356520"/>
            <a:ext cx="2742840" cy="364680"/>
          </a:xfrm>
          <a:prstGeom prst="rect">
            <a:avLst/>
          </a:prstGeom>
        </p:spPr>
        <p:txBody>
          <a:bodyPr anchor="ctr"/>
          <a:lstStyle/>
          <a:p>
            <a:pPr>
              <a:lnSpc>
                <a:spcPct val="100000"/>
              </a:lnSpc>
            </a:pPr>
            <a:fld id="{D05C95D9-34BE-44D3-AF90-00336AA5D402}" type="datetime">
              <a:rPr lang="en-GB" sz="1200" b="0" strike="noStrike" spc="-1">
                <a:solidFill>
                  <a:srgbClr val="8B8B8B"/>
                </a:solidFill>
                <a:latin typeface="Calibri"/>
              </a:rPr>
              <a:t>14/06/2021</a:t>
            </a:fld>
            <a:endParaRPr lang="en-GB" sz="1200" b="0" strike="noStrike" spc="-1">
              <a:latin typeface="Times New Roman"/>
            </a:endParaRPr>
          </a:p>
        </p:txBody>
      </p:sp>
      <p:sp>
        <p:nvSpPr>
          <p:cNvPr id="86" name="PlaceHolder 4"/>
          <p:cNvSpPr>
            <a:spLocks noGrp="1"/>
          </p:cNvSpPr>
          <p:nvPr>
            <p:ph type="ftr"/>
          </p:nvPr>
        </p:nvSpPr>
        <p:spPr>
          <a:xfrm>
            <a:off x="4038480" y="6356520"/>
            <a:ext cx="4114440" cy="364680"/>
          </a:xfrm>
          <a:prstGeom prst="rect">
            <a:avLst/>
          </a:prstGeom>
        </p:spPr>
        <p:txBody>
          <a:bodyPr anchor="ctr"/>
          <a:lstStyle/>
          <a:p>
            <a:endParaRPr lang="en-GB" sz="2400" b="0" strike="noStrike" spc="-1">
              <a:latin typeface="Times New Roman"/>
            </a:endParaRPr>
          </a:p>
        </p:txBody>
      </p:sp>
      <p:sp>
        <p:nvSpPr>
          <p:cNvPr id="87"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654C1506-30D4-4B5C-9E7F-E855481B1BEB}" type="slidenum">
              <a:rPr lang="en-GB" sz="1200" b="0" strike="noStrike" spc="-1">
                <a:solidFill>
                  <a:srgbClr val="8B8B8B"/>
                </a:solidFill>
                <a:latin typeface="Calibri"/>
              </a:rPr>
              <a:t>‹#›</a:t>
            </a:fld>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image" Target="../media/image25.jpeg"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slideLayout" Target="../slideLayouts/slideLayout1.xml" /><Relationship Id="rId1" Type="http://schemas.openxmlformats.org/officeDocument/2006/relationships/video" Target="https://www.youtube.com/embed/R5zny7ZlbME?feature=oembed" TargetMode="External"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13.xml" /><Relationship Id="rId4" Type="http://schemas.openxmlformats.org/officeDocument/2006/relationships/image" Target="../media/image3.jpeg" /></Relationships>
</file>

<file path=ppt/slides/_rels/slide3.xml.rels><?xml version="1.0" encoding="UTF-8" standalone="yes"?>
<Relationships xmlns="http://schemas.openxmlformats.org/package/2006/relationships"><Relationship Id="rId8" Type="http://schemas.openxmlformats.org/officeDocument/2006/relationships/image" Target="../media/image10.png" /><Relationship Id="rId3" Type="http://schemas.openxmlformats.org/officeDocument/2006/relationships/image" Target="../media/image5.png" /><Relationship Id="rId7" Type="http://schemas.openxmlformats.org/officeDocument/2006/relationships/image" Target="../media/image9.png" /><Relationship Id="rId2" Type="http://schemas.openxmlformats.org/officeDocument/2006/relationships/image" Target="../media/image4.png" /><Relationship Id="rId1" Type="http://schemas.openxmlformats.org/officeDocument/2006/relationships/slideLayout" Target="../slideLayouts/slideLayout13.xml" /><Relationship Id="rId6" Type="http://schemas.openxmlformats.org/officeDocument/2006/relationships/image" Target="../media/image8.png" /><Relationship Id="rId5" Type="http://schemas.openxmlformats.org/officeDocument/2006/relationships/image" Target="../media/image7.png" /><Relationship Id="rId10" Type="http://schemas.openxmlformats.org/officeDocument/2006/relationships/image" Target="../media/image12.png" /><Relationship Id="rId4" Type="http://schemas.openxmlformats.org/officeDocument/2006/relationships/image" Target="../media/image6.png" /><Relationship Id="rId9" Type="http://schemas.openxmlformats.org/officeDocument/2006/relationships/image" Target="../media/image11.png" /></Relationships>
</file>

<file path=ppt/slides/_rels/slide4.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3" Type="http://schemas.openxmlformats.org/officeDocument/2006/relationships/image" Target="../media/image20.jpeg" /><Relationship Id="rId7" Type="http://schemas.openxmlformats.org/officeDocument/2006/relationships/image" Target="../media/image24.jpeg" /><Relationship Id="rId2" Type="http://schemas.openxmlformats.org/officeDocument/2006/relationships/image" Target="../media/image19.jpeg" /><Relationship Id="rId1" Type="http://schemas.openxmlformats.org/officeDocument/2006/relationships/slideLayout" Target="../slideLayouts/slideLayout1.xml" /><Relationship Id="rId6" Type="http://schemas.openxmlformats.org/officeDocument/2006/relationships/image" Target="../media/image23.png" /><Relationship Id="rId5" Type="http://schemas.openxmlformats.org/officeDocument/2006/relationships/image" Target="../media/image22.jpeg" /><Relationship Id="rId4" Type="http://schemas.openxmlformats.org/officeDocument/2006/relationships/image" Target="../media/image21.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Shape 1"/>
          <p:cNvSpPr txBox="1"/>
          <p:nvPr/>
        </p:nvSpPr>
        <p:spPr>
          <a:xfrm>
            <a:off x="793080" y="1122480"/>
            <a:ext cx="3949920" cy="2387160"/>
          </a:xfrm>
          <a:prstGeom prst="rect">
            <a:avLst/>
          </a:prstGeom>
          <a:noFill/>
          <a:ln>
            <a:noFill/>
          </a:ln>
        </p:spPr>
        <p:txBody>
          <a:bodyPr anchor="b"/>
          <a:lstStyle/>
          <a:p>
            <a:pPr algn="ctr">
              <a:lnSpc>
                <a:spcPct val="90000"/>
              </a:lnSpc>
            </a:pPr>
            <a:r>
              <a:rPr lang="en-US" sz="6000" b="0" strike="noStrike" spc="-1">
                <a:solidFill>
                  <a:srgbClr val="000000"/>
                </a:solidFill>
                <a:latin typeface="Calibri Light"/>
              </a:rPr>
              <a:t>Wildflower</a:t>
            </a:r>
            <a:br/>
            <a:r>
              <a:rPr lang="en-US" sz="6000" b="0" strike="noStrike" spc="-1">
                <a:solidFill>
                  <a:srgbClr val="000000"/>
                </a:solidFill>
                <a:latin typeface="Calibri Light"/>
              </a:rPr>
              <a:t>Verges</a:t>
            </a:r>
            <a:endParaRPr lang="en-US" sz="6000" b="0" strike="noStrike" spc="-1">
              <a:solidFill>
                <a:srgbClr val="000000"/>
              </a:solidFill>
              <a:latin typeface="Calibri"/>
            </a:endParaRPr>
          </a:p>
        </p:txBody>
      </p:sp>
      <p:sp>
        <p:nvSpPr>
          <p:cNvPr id="131" name="TextShape 2"/>
          <p:cNvSpPr txBox="1"/>
          <p:nvPr/>
        </p:nvSpPr>
        <p:spPr>
          <a:xfrm>
            <a:off x="793080" y="3602160"/>
            <a:ext cx="3806640" cy="1655280"/>
          </a:xfrm>
          <a:prstGeom prst="rect">
            <a:avLst/>
          </a:prstGeom>
          <a:noFill/>
          <a:ln>
            <a:noFill/>
          </a:ln>
        </p:spPr>
        <p:txBody>
          <a:bodyPr/>
          <a:lstStyle/>
          <a:p>
            <a:pPr algn="ctr">
              <a:lnSpc>
                <a:spcPct val="90000"/>
              </a:lnSpc>
              <a:spcBef>
                <a:spcPts val="1001"/>
              </a:spcBef>
            </a:pPr>
            <a:r>
              <a:rPr lang="en-GB" sz="2400" b="0" strike="noStrike" spc="-1">
                <a:solidFill>
                  <a:srgbClr val="000000"/>
                </a:solidFill>
                <a:latin typeface="Calibri"/>
              </a:rPr>
              <a:t>Why they matter</a:t>
            </a:r>
            <a:endParaRPr lang="en-GB" sz="2400" b="0" strike="noStrike" spc="-1">
              <a:latin typeface="Arial"/>
            </a:endParaRPr>
          </a:p>
        </p:txBody>
      </p:sp>
      <p:pic>
        <p:nvPicPr>
          <p:cNvPr id="132" name="Picture 3"/>
          <p:cNvPicPr/>
          <p:nvPr/>
        </p:nvPicPr>
        <p:blipFill>
          <a:blip r:embed="rId3"/>
          <a:srcRect l="7694" r="19807"/>
          <a:stretch/>
        </p:blipFill>
        <p:spPr>
          <a:xfrm>
            <a:off x="4743360" y="0"/>
            <a:ext cx="7448040" cy="6857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8400A1-F7EB-467B-A327-0675158A215B}"/>
              </a:ext>
            </a:extLst>
          </p:cNvPr>
          <p:cNvSpPr>
            <a:spLocks noGrp="1"/>
          </p:cNvSpPr>
          <p:nvPr>
            <p:ph type="subTitle" idx="4294967295"/>
          </p:nvPr>
        </p:nvSpPr>
        <p:spPr>
          <a:xfrm>
            <a:off x="744903" y="708271"/>
            <a:ext cx="11039231" cy="928076"/>
          </a:xfrm>
        </p:spPr>
        <p:txBody>
          <a:bodyPr>
            <a:normAutofit/>
          </a:bodyPr>
          <a:lstStyle/>
          <a:p>
            <a:pPr marL="0" indent="0">
              <a:buNone/>
            </a:pPr>
            <a:r>
              <a:rPr lang="en-US" sz="3600"/>
              <a:t> But there’s other reasons for wildflower verges</a:t>
            </a:r>
            <a:endParaRPr lang="en-US" sz="3600">
              <a:solidFill>
                <a:srgbClr val="7030A0"/>
              </a:solidFill>
            </a:endParaRPr>
          </a:p>
          <a:p>
            <a:pPr marL="0" indent="0">
              <a:buNone/>
            </a:pPr>
            <a:endParaRPr lang="en-US" sz="3600" b="1">
              <a:solidFill>
                <a:srgbClr val="7030A0"/>
              </a:solidFill>
            </a:endParaRPr>
          </a:p>
          <a:p>
            <a:pPr marL="0" indent="0">
              <a:buNone/>
            </a:pPr>
            <a:endParaRPr lang="en-US" sz="3600"/>
          </a:p>
        </p:txBody>
      </p:sp>
      <p:pic>
        <p:nvPicPr>
          <p:cNvPr id="4" name="Picture 4">
            <a:extLst>
              <a:ext uri="{FF2B5EF4-FFF2-40B4-BE49-F238E27FC236}">
                <a16:creationId xmlns:a16="http://schemas.microsoft.com/office/drawing/2014/main" id="{476494EB-CDCE-3E41-AA60-3413B6928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94" y="1281397"/>
            <a:ext cx="6547812" cy="5418667"/>
          </a:xfrm>
          <a:prstGeom prst="rect">
            <a:avLst/>
          </a:prstGeom>
        </p:spPr>
      </p:pic>
      <p:pic>
        <p:nvPicPr>
          <p:cNvPr id="5" name="Picture 5">
            <a:extLst>
              <a:ext uri="{FF2B5EF4-FFF2-40B4-BE49-F238E27FC236}">
                <a16:creationId xmlns:a16="http://schemas.microsoft.com/office/drawing/2014/main" id="{226C0E5A-9396-5E44-B64E-DCDF2DF8F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357" y="1383160"/>
            <a:ext cx="4872740" cy="5418667"/>
          </a:xfrm>
          <a:prstGeom prst="rect">
            <a:avLst/>
          </a:prstGeom>
        </p:spPr>
      </p:pic>
    </p:spTree>
    <p:extLst>
      <p:ext uri="{BB962C8B-B14F-4D97-AF65-F5344CB8AC3E}">
        <p14:creationId xmlns:p14="http://schemas.microsoft.com/office/powerpoint/2010/main" val="295719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8400A1-F7EB-467B-A327-0675158A215B}"/>
              </a:ext>
            </a:extLst>
          </p:cNvPr>
          <p:cNvSpPr>
            <a:spLocks noGrp="1"/>
          </p:cNvSpPr>
          <p:nvPr>
            <p:ph type="subTitle" idx="4294967295"/>
          </p:nvPr>
        </p:nvSpPr>
        <p:spPr>
          <a:xfrm>
            <a:off x="744903" y="708271"/>
            <a:ext cx="11039231" cy="928076"/>
          </a:xfrm>
        </p:spPr>
        <p:txBody>
          <a:bodyPr lIns="0" tIns="0" rIns="0" bIns="0" anchor="t">
            <a:normAutofit/>
          </a:bodyPr>
          <a:lstStyle/>
          <a:p>
            <a:pPr marL="0" indent="0">
              <a:buNone/>
            </a:pPr>
            <a:endParaRPr lang="en-US" sz="3600">
              <a:solidFill>
                <a:srgbClr val="7030A0"/>
              </a:solidFill>
            </a:endParaRPr>
          </a:p>
          <a:p>
            <a:pPr marL="0" indent="0">
              <a:buNone/>
            </a:pPr>
            <a:endParaRPr lang="en-US" sz="3600" b="1">
              <a:solidFill>
                <a:srgbClr val="7030A0"/>
              </a:solidFill>
            </a:endParaRPr>
          </a:p>
          <a:p>
            <a:pPr marL="0" indent="0">
              <a:buNone/>
            </a:pPr>
            <a:endParaRPr lang="en-US" sz="3600"/>
          </a:p>
        </p:txBody>
      </p:sp>
      <p:pic>
        <p:nvPicPr>
          <p:cNvPr id="2" name="Picture 5">
            <a:hlinkClick r:id="" action="ppaction://media"/>
            <a:extLst>
              <a:ext uri="{FF2B5EF4-FFF2-40B4-BE49-F238E27FC236}">
                <a16:creationId xmlns:a16="http://schemas.microsoft.com/office/drawing/2014/main" id="{4709EE5D-236C-45C3-B299-13AE1BCEC663}"/>
              </a:ext>
            </a:extLst>
          </p:cNvPr>
          <p:cNvPicPr>
            <a:picLocks noRot="1" noChangeAspect="1"/>
          </p:cNvPicPr>
          <p:nvPr>
            <a:videoFile r:link="rId1"/>
          </p:nvPr>
        </p:nvPicPr>
        <p:blipFill>
          <a:blip r:embed="rId3"/>
          <a:stretch>
            <a:fillRect/>
          </a:stretch>
        </p:blipFill>
        <p:spPr>
          <a:xfrm>
            <a:off x="56866" y="61842"/>
            <a:ext cx="11953163" cy="6631958"/>
          </a:xfrm>
          <a:prstGeom prst="rect">
            <a:avLst/>
          </a:prstGeom>
        </p:spPr>
      </p:pic>
    </p:spTree>
    <p:extLst>
      <p:ext uri="{BB962C8B-B14F-4D97-AF65-F5344CB8AC3E}">
        <p14:creationId xmlns:p14="http://schemas.microsoft.com/office/powerpoint/2010/main" val="2094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 name="TextShape 3"/>
          <p:cNvSpPr txBox="1"/>
          <p:nvPr/>
        </p:nvSpPr>
        <p:spPr>
          <a:xfrm>
            <a:off x="618272" y="427404"/>
            <a:ext cx="3142882" cy="6430236"/>
          </a:xfrm>
          <a:prstGeom prst="rect">
            <a:avLst/>
          </a:prstGeom>
          <a:noFill/>
          <a:ln>
            <a:noFill/>
          </a:ln>
        </p:spPr>
        <p:txBody>
          <a:bodyPr>
            <a:normAutofit fontScale="55000" lnSpcReduction="20000"/>
          </a:bodyPr>
          <a:lstStyle/>
          <a:p>
            <a:pPr marL="360">
              <a:lnSpc>
                <a:spcPct val="90000"/>
              </a:lnSpc>
              <a:spcBef>
                <a:spcPts val="1001"/>
              </a:spcBef>
              <a:buClr>
                <a:srgbClr val="000000"/>
              </a:buClr>
            </a:pPr>
            <a:endParaRPr lang="en-US" sz="2800" b="0" strike="noStrike" spc="-1">
              <a:solidFill>
                <a:srgbClr val="000000"/>
              </a:solidFill>
              <a:latin typeface="Cavolini" panose="03000502040302020204" pitchFamily="66" charset="0"/>
              <a:cs typeface="Cavolini" panose="03000502040302020204" pitchFamily="66" charset="0"/>
            </a:endParaRPr>
          </a:p>
          <a:p>
            <a:pPr marL="360">
              <a:lnSpc>
                <a:spcPct val="90000"/>
              </a:lnSpc>
              <a:spcBef>
                <a:spcPts val="1001"/>
              </a:spcBef>
              <a:buClr>
                <a:srgbClr val="000000"/>
              </a:buClr>
            </a:pPr>
            <a:r>
              <a:rPr lang="en-US" sz="2800" b="0" strike="noStrike" spc="-1">
                <a:solidFill>
                  <a:srgbClr val="000000"/>
                </a:solidFill>
                <a:latin typeface="Cavolini" panose="03000502040302020204" pitchFamily="66" charset="0"/>
                <a:cs typeface="Cavolini" panose="03000502040302020204" pitchFamily="66" charset="0"/>
              </a:rPr>
              <a:t>We’ve lost 97% wildflower meadows since 1930s (7.5 million acres or 3 million hectares) due to:</a:t>
            </a:r>
          </a:p>
          <a:p>
            <a:pPr>
              <a:lnSpc>
                <a:spcPct val="90000"/>
              </a:lnSpc>
              <a:spcBef>
                <a:spcPts val="1001"/>
              </a:spcBef>
            </a:pPr>
            <a:r>
              <a:rPr lang="en-US" sz="2800" b="1" strike="noStrike" spc="-1">
                <a:solidFill>
                  <a:srgbClr val="000000"/>
                </a:solidFill>
                <a:latin typeface="Cavolini" panose="03000502040302020204" pitchFamily="66" charset="0"/>
                <a:cs typeface="Cavolini" panose="03000502040302020204" pitchFamily="66" charset="0"/>
              </a:rPr>
              <a:t>Farming</a:t>
            </a:r>
            <a:r>
              <a:rPr lang="en-US" sz="2800" spc="-1">
                <a:solidFill>
                  <a:srgbClr val="000000"/>
                </a:solidFill>
                <a:latin typeface="Cavolini" panose="03000502040302020204" pitchFamily="66" charset="0"/>
                <a:cs typeface="Cavolini" panose="03000502040302020204" pitchFamily="66" charset="0"/>
              </a:rPr>
              <a:t> </a:t>
            </a:r>
            <a:r>
              <a:rPr lang="en-US" sz="2800" b="0" strike="noStrike" spc="-1">
                <a:solidFill>
                  <a:srgbClr val="000000"/>
                </a:solidFill>
                <a:latin typeface="Cavolini" panose="03000502040302020204" pitchFamily="66" charset="0"/>
                <a:cs typeface="Cavolini" panose="03000502040302020204" pitchFamily="66" charset="0"/>
              </a:rPr>
              <a:t>Over 70% of the UK’s land is farmed using fertilisers, pesticides and herbicides. </a:t>
            </a:r>
            <a:endParaRPr lang="en-US" sz="2800" spc="-1">
              <a:latin typeface="Cavolini" panose="03000502040302020204" pitchFamily="66" charset="0"/>
              <a:cs typeface="Cavolini" panose="03000502040302020204" pitchFamily="66" charset="0"/>
            </a:endParaRPr>
          </a:p>
          <a:p>
            <a:pPr marL="635">
              <a:lnSpc>
                <a:spcPct val="90000"/>
              </a:lnSpc>
              <a:spcBef>
                <a:spcPts val="1001"/>
              </a:spcBef>
              <a:buClr>
                <a:srgbClr val="000000"/>
              </a:buClr>
            </a:pPr>
            <a:r>
              <a:rPr lang="en-US" sz="2800" b="1" spc="-1">
                <a:solidFill>
                  <a:srgbClr val="000000"/>
                </a:solidFill>
                <a:latin typeface="Cavolini" panose="03000502040302020204" pitchFamily="66" charset="0"/>
                <a:cs typeface="Cavolini" panose="03000502040302020204" pitchFamily="66" charset="0"/>
              </a:rPr>
              <a:t>Development of land. </a:t>
            </a:r>
            <a:r>
              <a:rPr lang="en-US" sz="2800" spc="-1">
                <a:solidFill>
                  <a:srgbClr val="000000"/>
                </a:solidFill>
                <a:latin typeface="Cavolini" panose="03000502040302020204" pitchFamily="66" charset="0"/>
                <a:cs typeface="Cavolini" panose="03000502040302020204" pitchFamily="66" charset="0"/>
              </a:rPr>
              <a:t> New housing estates, shopping malls, office complexes and roadways have not taken account of how they diminish wildlife areas and corridors</a:t>
            </a:r>
            <a:endParaRPr lang="en-US" sz="2800" b="1"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r>
              <a:rPr lang="en-US" sz="2800" b="1" strike="noStrike" spc="-1">
                <a:solidFill>
                  <a:srgbClr val="000000"/>
                </a:solidFill>
                <a:latin typeface="Cavolini" panose="03000502040302020204" pitchFamily="66" charset="0"/>
                <a:cs typeface="Cavolini" panose="03000502040302020204" pitchFamily="66" charset="0"/>
              </a:rPr>
              <a:t>Private Gardens</a:t>
            </a:r>
            <a:r>
              <a:rPr lang="en-US" sz="2800" spc="-1">
                <a:solidFill>
                  <a:srgbClr val="000000"/>
                </a:solidFill>
                <a:latin typeface="Cavolini" panose="03000502040302020204" pitchFamily="66" charset="0"/>
                <a:cs typeface="Cavolini" panose="03000502040302020204" pitchFamily="66" charset="0"/>
              </a:rPr>
              <a:t> </a:t>
            </a:r>
            <a:r>
              <a:rPr lang="en-US" sz="2800" b="0" strike="noStrike" spc="-1">
                <a:solidFill>
                  <a:srgbClr val="000000"/>
                </a:solidFill>
                <a:latin typeface="Cavolini" panose="03000502040302020204" pitchFamily="66" charset="0"/>
                <a:cs typeface="Cavolini" panose="03000502040302020204" pitchFamily="66" charset="0"/>
              </a:rPr>
              <a:t>Private gardens in Britain cover an area bigger than all of the country’s nature reserves combined, estimated at over 10 million acres but are more likely to have triple petalled, multi coloured, pesticide impregnated imports than the quintessential English Country Garden. </a:t>
            </a:r>
            <a:endParaRPr lang="en-US" sz="2800"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endParaRPr lang="en-US" sz="3800" spc="-1">
              <a:latin typeface="Cavolini" panose="020B0502040504020204" pitchFamily="34" charset="0"/>
            </a:endParaRPr>
          </a:p>
          <a:p>
            <a:pPr>
              <a:lnSpc>
                <a:spcPct val="90000"/>
              </a:lnSpc>
              <a:spcBef>
                <a:spcPts val="1001"/>
              </a:spcBef>
            </a:pPr>
            <a:r>
              <a:rPr lang="en-US" sz="4000" b="1" strike="noStrike" spc="-1">
                <a:solidFill>
                  <a:srgbClr val="7030A0"/>
                </a:solidFill>
                <a:latin typeface="Calibri"/>
              </a:rPr>
              <a:t>Why does this matter? </a:t>
            </a:r>
          </a:p>
          <a:p>
            <a:pPr marL="360">
              <a:lnSpc>
                <a:spcPct val="90000"/>
              </a:lnSpc>
              <a:spcBef>
                <a:spcPts val="1001"/>
              </a:spcBef>
              <a:buClr>
                <a:srgbClr val="000000"/>
              </a:buClr>
            </a:pPr>
            <a:endParaRPr lang="en-US" sz="2800" b="0" strike="noStrike" spc="-1">
              <a:solidFill>
                <a:srgbClr val="000000"/>
              </a:solidFill>
              <a:latin typeface="Calibri"/>
            </a:endParaRPr>
          </a:p>
          <a:p>
            <a:pPr>
              <a:lnSpc>
                <a:spcPct val="90000"/>
              </a:lnSpc>
              <a:spcBef>
                <a:spcPts val="1001"/>
              </a:spcBef>
            </a:pPr>
            <a:endParaRPr lang="en-US" sz="2800" b="0" strike="noStrike" spc="-1">
              <a:solidFill>
                <a:srgbClr val="000000"/>
              </a:solidFill>
              <a:latin typeface="Calibri"/>
            </a:endParaRPr>
          </a:p>
        </p:txBody>
      </p:sp>
      <p:pic>
        <p:nvPicPr>
          <p:cNvPr id="139" name="Picture 8"/>
          <p:cNvPicPr/>
          <p:nvPr/>
        </p:nvPicPr>
        <p:blipFill>
          <a:blip r:embed="rId3"/>
          <a:srcRect l="17320"/>
          <a:stretch/>
        </p:blipFill>
        <p:spPr>
          <a:xfrm>
            <a:off x="4127500" y="275981"/>
            <a:ext cx="4510574" cy="3402497"/>
          </a:xfrm>
          <a:prstGeom prst="rect">
            <a:avLst/>
          </a:prstGeom>
          <a:ln>
            <a:noFill/>
          </a:ln>
        </p:spPr>
      </p:pic>
      <p:pic>
        <p:nvPicPr>
          <p:cNvPr id="3" name="Picture 2">
            <a:extLst>
              <a:ext uri="{FF2B5EF4-FFF2-40B4-BE49-F238E27FC236}">
                <a16:creationId xmlns:a16="http://schemas.microsoft.com/office/drawing/2014/main" id="{B22A213B-0535-8540-BA05-22DBB9050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572" y="3935599"/>
            <a:ext cx="5444065" cy="264642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3"/>
          <p:cNvPicPr/>
          <p:nvPr/>
        </p:nvPicPr>
        <p:blipFill>
          <a:blip r:embed="rId2"/>
          <a:srcRect l="7987"/>
          <a:stretch/>
        </p:blipFill>
        <p:spPr>
          <a:xfrm>
            <a:off x="9679758" y="4009100"/>
            <a:ext cx="1867980" cy="1324800"/>
          </a:xfrm>
          <a:prstGeom prst="rect">
            <a:avLst/>
          </a:prstGeom>
          <a:ln>
            <a:noFill/>
          </a:ln>
        </p:spPr>
      </p:pic>
      <p:pic>
        <p:nvPicPr>
          <p:cNvPr id="155" name="Picture 6"/>
          <p:cNvPicPr/>
          <p:nvPr/>
        </p:nvPicPr>
        <p:blipFill>
          <a:blip r:embed="rId3"/>
          <a:stretch/>
        </p:blipFill>
        <p:spPr>
          <a:xfrm>
            <a:off x="584779" y="322644"/>
            <a:ext cx="1738080" cy="1508160"/>
          </a:xfrm>
          <a:prstGeom prst="rect">
            <a:avLst/>
          </a:prstGeom>
          <a:ln>
            <a:noFill/>
          </a:ln>
        </p:spPr>
      </p:pic>
      <p:pic>
        <p:nvPicPr>
          <p:cNvPr id="156" name="Picture 9"/>
          <p:cNvPicPr/>
          <p:nvPr/>
        </p:nvPicPr>
        <p:blipFill>
          <a:blip r:embed="rId4"/>
          <a:stretch/>
        </p:blipFill>
        <p:spPr>
          <a:xfrm>
            <a:off x="2817332" y="5402416"/>
            <a:ext cx="1853720" cy="1325160"/>
          </a:xfrm>
          <a:prstGeom prst="rect">
            <a:avLst/>
          </a:prstGeom>
          <a:ln>
            <a:noFill/>
          </a:ln>
        </p:spPr>
      </p:pic>
      <p:pic>
        <p:nvPicPr>
          <p:cNvPr id="157" name="Picture 11"/>
          <p:cNvPicPr/>
          <p:nvPr/>
        </p:nvPicPr>
        <p:blipFill>
          <a:blip r:embed="rId5"/>
          <a:stretch/>
        </p:blipFill>
        <p:spPr>
          <a:xfrm>
            <a:off x="7932012" y="5462822"/>
            <a:ext cx="1885680" cy="1047100"/>
          </a:xfrm>
          <a:prstGeom prst="rect">
            <a:avLst/>
          </a:prstGeom>
          <a:ln>
            <a:noFill/>
          </a:ln>
        </p:spPr>
      </p:pic>
      <p:pic>
        <p:nvPicPr>
          <p:cNvPr id="158" name="Picture 13"/>
          <p:cNvPicPr/>
          <p:nvPr/>
        </p:nvPicPr>
        <p:blipFill>
          <a:blip r:embed="rId6"/>
          <a:stretch/>
        </p:blipFill>
        <p:spPr>
          <a:xfrm>
            <a:off x="5450966" y="5512659"/>
            <a:ext cx="1999980" cy="1340200"/>
          </a:xfrm>
          <a:prstGeom prst="rect">
            <a:avLst/>
          </a:prstGeom>
          <a:ln>
            <a:noFill/>
          </a:ln>
        </p:spPr>
      </p:pic>
      <p:pic>
        <p:nvPicPr>
          <p:cNvPr id="159" name="Picture 15"/>
          <p:cNvPicPr/>
          <p:nvPr/>
        </p:nvPicPr>
        <p:blipFill>
          <a:blip r:embed="rId7"/>
          <a:stretch/>
        </p:blipFill>
        <p:spPr>
          <a:xfrm>
            <a:off x="203092" y="4673173"/>
            <a:ext cx="2214360" cy="1193600"/>
          </a:xfrm>
          <a:prstGeom prst="rect">
            <a:avLst/>
          </a:prstGeom>
          <a:ln>
            <a:noFill/>
          </a:ln>
        </p:spPr>
      </p:pic>
      <p:pic>
        <p:nvPicPr>
          <p:cNvPr id="160" name="Picture 19"/>
          <p:cNvPicPr/>
          <p:nvPr/>
        </p:nvPicPr>
        <p:blipFill>
          <a:blip r:embed="rId8"/>
          <a:stretch/>
        </p:blipFill>
        <p:spPr>
          <a:xfrm>
            <a:off x="9659610" y="301443"/>
            <a:ext cx="2066640" cy="1263540"/>
          </a:xfrm>
          <a:prstGeom prst="rect">
            <a:avLst/>
          </a:prstGeom>
          <a:ln>
            <a:noFill/>
          </a:ln>
        </p:spPr>
      </p:pic>
      <p:pic>
        <p:nvPicPr>
          <p:cNvPr id="161" name="Picture 21"/>
          <p:cNvPicPr/>
          <p:nvPr/>
        </p:nvPicPr>
        <p:blipFill>
          <a:blip r:embed="rId9"/>
          <a:stretch/>
        </p:blipFill>
        <p:spPr>
          <a:xfrm>
            <a:off x="10028006" y="2316346"/>
            <a:ext cx="1982600" cy="1187280"/>
          </a:xfrm>
          <a:prstGeom prst="rect">
            <a:avLst/>
          </a:prstGeom>
          <a:ln>
            <a:noFill/>
          </a:ln>
        </p:spPr>
      </p:pic>
      <p:pic>
        <p:nvPicPr>
          <p:cNvPr id="162" name="Picture 23"/>
          <p:cNvPicPr/>
          <p:nvPr/>
        </p:nvPicPr>
        <p:blipFill>
          <a:blip r:embed="rId10"/>
          <a:stretch/>
        </p:blipFill>
        <p:spPr>
          <a:xfrm>
            <a:off x="-83955" y="2680905"/>
            <a:ext cx="2211200" cy="1264420"/>
          </a:xfrm>
          <a:prstGeom prst="rect">
            <a:avLst/>
          </a:prstGeom>
          <a:ln>
            <a:noFill/>
          </a:ln>
        </p:spPr>
      </p:pic>
      <p:sp>
        <p:nvSpPr>
          <p:cNvPr id="2" name="TextBox 1">
            <a:extLst>
              <a:ext uri="{FF2B5EF4-FFF2-40B4-BE49-F238E27FC236}">
                <a16:creationId xmlns:a16="http://schemas.microsoft.com/office/drawing/2014/main" id="{88923CB7-2559-DB47-B0A2-CD16B1AA901E}"/>
              </a:ext>
            </a:extLst>
          </p:cNvPr>
          <p:cNvSpPr txBox="1"/>
          <p:nvPr/>
        </p:nvSpPr>
        <p:spPr>
          <a:xfrm>
            <a:off x="2739576" y="470194"/>
            <a:ext cx="6541193" cy="4345998"/>
          </a:xfrm>
          <a:prstGeom prst="rect">
            <a:avLst/>
          </a:prstGeom>
          <a:noFill/>
        </p:spPr>
        <p:txBody>
          <a:bodyPr wrap="square" lIns="91440" tIns="45720" rIns="91440" bIns="45720" rtlCol="0" anchor="t">
            <a:spAutoFit/>
          </a:bodyPr>
          <a:lstStyle/>
          <a:p>
            <a:pPr marL="228600" indent="-227965" algn="just">
              <a:lnSpc>
                <a:spcPct val="90000"/>
              </a:lnSpc>
              <a:spcBef>
                <a:spcPts val="1001"/>
              </a:spcBef>
              <a:buClr>
                <a:srgbClr val="000000"/>
              </a:buClr>
              <a:buFont typeface="Arial"/>
              <a:buChar char="•"/>
            </a:pPr>
            <a:r>
              <a:rPr lang="en-US" sz="1800" b="0" strike="noStrike" spc="-1">
                <a:solidFill>
                  <a:srgbClr val="000000"/>
                </a:solidFill>
                <a:latin typeface="Cavolini"/>
                <a:cs typeface="Cavolini"/>
              </a:rPr>
              <a:t>Nearly 1,400 species of pollinators and other insects rely on meadow plants for their survival</a:t>
            </a:r>
            <a:r>
              <a:rPr lang="en-US" sz="1800" spc="-1">
                <a:solidFill>
                  <a:srgbClr val="000000"/>
                </a:solidFill>
                <a:latin typeface="Cavolini"/>
                <a:cs typeface="Cavolini"/>
              </a:rPr>
              <a:t> so it is not surprising to find that insects are in rapid decline. Also due to increased use of insecticides in gardens and farms.</a:t>
            </a:r>
            <a:endParaRPr lang="en-US">
              <a:solidFill>
                <a:srgbClr val="000000"/>
              </a:solidFill>
              <a:latin typeface="Cavolini"/>
              <a:cs typeface="Cavolini"/>
            </a:endParaRPr>
          </a:p>
          <a:p>
            <a:pPr marL="228600" indent="-227965" algn="just">
              <a:lnSpc>
                <a:spcPct val="90000"/>
              </a:lnSpc>
              <a:spcBef>
                <a:spcPts val="1001"/>
              </a:spcBef>
              <a:buClr>
                <a:srgbClr val="000000"/>
              </a:buClr>
              <a:buFont typeface="Arial"/>
              <a:buChar char="•"/>
            </a:pPr>
            <a:r>
              <a:rPr lang="en-US" sz="1800" spc="-1">
                <a:solidFill>
                  <a:srgbClr val="000000"/>
                </a:solidFill>
                <a:latin typeface="Cavolini"/>
                <a:cs typeface="Cavolini"/>
              </a:rPr>
              <a:t>A</a:t>
            </a:r>
            <a:r>
              <a:rPr lang="en-US" sz="1800" b="0" strike="noStrike" spc="-1">
                <a:solidFill>
                  <a:srgbClr val="000000"/>
                </a:solidFill>
                <a:latin typeface="Cavolini"/>
                <a:cs typeface="Cavolini"/>
              </a:rPr>
              <a:t> </a:t>
            </a:r>
            <a:r>
              <a:rPr lang="en-US" sz="1800" spc="-1">
                <a:solidFill>
                  <a:srgbClr val="000000"/>
                </a:solidFill>
                <a:latin typeface="Cavolini"/>
                <a:cs typeface="Cavolini"/>
              </a:rPr>
              <a:t>third of what we eat relies</a:t>
            </a:r>
            <a:r>
              <a:rPr lang="en-US" sz="1800" b="0" strike="noStrike" spc="-1">
                <a:solidFill>
                  <a:srgbClr val="000000"/>
                </a:solidFill>
                <a:latin typeface="Cavolini"/>
                <a:cs typeface="Cavolini"/>
              </a:rPr>
              <a:t> on insect pollination.</a:t>
            </a:r>
            <a:r>
              <a:rPr lang="en-US" sz="1800" spc="-1">
                <a:solidFill>
                  <a:srgbClr val="000000"/>
                </a:solidFill>
                <a:latin typeface="Cavolini"/>
                <a:cs typeface="Cavolini"/>
              </a:rPr>
              <a:t> </a:t>
            </a:r>
            <a:endParaRPr lang="en-US">
              <a:latin typeface="Cavolini"/>
              <a:cs typeface="Cavolini"/>
            </a:endParaRPr>
          </a:p>
          <a:p>
            <a:pPr marL="228600" indent="-227965" algn="just">
              <a:lnSpc>
                <a:spcPct val="90000"/>
              </a:lnSpc>
              <a:spcBef>
                <a:spcPts val="1001"/>
              </a:spcBef>
              <a:buClr>
                <a:srgbClr val="000000"/>
              </a:buClr>
              <a:buFont typeface="Arial"/>
              <a:buChar char="•"/>
            </a:pPr>
            <a:r>
              <a:rPr lang="en-US" sz="1800" b="0" strike="noStrike" spc="-1">
                <a:solidFill>
                  <a:srgbClr val="000000"/>
                </a:solidFill>
                <a:latin typeface="Cavolini"/>
                <a:cs typeface="Cavolini"/>
              </a:rPr>
              <a:t>Wildflowers can improve soil health, prevent erosion, improve water quality, increase yields and enhance forage conditions for livestock.</a:t>
            </a:r>
            <a:endParaRPr lang="en-US" sz="1800" spc="-1">
              <a:solidFill>
                <a:srgbClr val="000000"/>
              </a:solidFill>
              <a:latin typeface="Cavolini"/>
              <a:cs typeface="Cavolini"/>
            </a:endParaRPr>
          </a:p>
          <a:p>
            <a:pPr marL="228600" indent="-227965" algn="just">
              <a:lnSpc>
                <a:spcPct val="90000"/>
              </a:lnSpc>
              <a:spcBef>
                <a:spcPts val="1001"/>
              </a:spcBef>
              <a:buClr>
                <a:srgbClr val="000000"/>
              </a:buClr>
              <a:buFont typeface="Arial"/>
              <a:buChar char="•"/>
            </a:pPr>
            <a:r>
              <a:rPr lang="en-US" sz="1800" b="0" strike="noStrike" spc="-1">
                <a:solidFill>
                  <a:srgbClr val="000000"/>
                </a:solidFill>
                <a:latin typeface="Cavolini"/>
                <a:cs typeface="Cavolini"/>
              </a:rPr>
              <a:t>Native plants can help decrease pollution because they eliminate the need for mowers and other equipment.</a:t>
            </a:r>
          </a:p>
          <a:p>
            <a:pPr marL="228600" indent="-227965" algn="just">
              <a:lnSpc>
                <a:spcPct val="90000"/>
              </a:lnSpc>
              <a:spcBef>
                <a:spcPts val="1001"/>
              </a:spcBef>
              <a:buClr>
                <a:srgbClr val="000000"/>
              </a:buClr>
              <a:buFont typeface="Arial"/>
              <a:buChar char="•"/>
            </a:pPr>
            <a:r>
              <a:rPr lang="en-US" sz="1800" spc="-1">
                <a:solidFill>
                  <a:srgbClr val="000000"/>
                </a:solidFill>
                <a:latin typeface="Cavolini"/>
                <a:cs typeface="Cavolini"/>
              </a:rPr>
              <a:t>Since lockdown we've found out that wild areas are really good for our mental health. </a:t>
            </a:r>
            <a:endParaRPr lang="en-US">
              <a:latin typeface="Cavolini"/>
              <a:cs typeface="Cavolin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818A5F9-AE5C-F444-8684-95E95ADE1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0999" y="0"/>
            <a:ext cx="5715001" cy="3803650"/>
          </a:xfrm>
          <a:prstGeom prst="rect">
            <a:avLst/>
          </a:prstGeom>
        </p:spPr>
      </p:pic>
      <p:pic>
        <p:nvPicPr>
          <p:cNvPr id="5" name="Picture 5">
            <a:extLst>
              <a:ext uri="{FF2B5EF4-FFF2-40B4-BE49-F238E27FC236}">
                <a16:creationId xmlns:a16="http://schemas.microsoft.com/office/drawing/2014/main" id="{D3A5F1C8-D3D1-A246-ACDE-0F6DC79FA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50" y="2429790"/>
            <a:ext cx="6166827" cy="4104367"/>
          </a:xfrm>
          <a:prstGeom prst="rect">
            <a:avLst/>
          </a:prstGeom>
        </p:spPr>
      </p:pic>
      <p:sp>
        <p:nvSpPr>
          <p:cNvPr id="6" name="TextBox 5">
            <a:extLst>
              <a:ext uri="{FF2B5EF4-FFF2-40B4-BE49-F238E27FC236}">
                <a16:creationId xmlns:a16="http://schemas.microsoft.com/office/drawing/2014/main" id="{894F1764-4031-134A-9685-1B359B1068FD}"/>
              </a:ext>
            </a:extLst>
          </p:cNvPr>
          <p:cNvSpPr txBox="1"/>
          <p:nvPr/>
        </p:nvSpPr>
        <p:spPr>
          <a:xfrm flipH="1">
            <a:off x="6887307" y="757114"/>
            <a:ext cx="3932115" cy="584775"/>
          </a:xfrm>
          <a:prstGeom prst="rect">
            <a:avLst/>
          </a:prstGeom>
          <a:noFill/>
        </p:spPr>
        <p:txBody>
          <a:bodyPr wrap="square" rtlCol="0">
            <a:spAutoFit/>
          </a:bodyPr>
          <a:lstStyle/>
          <a:p>
            <a:pPr algn="l"/>
            <a:r>
              <a:rPr lang="en-US" sz="3200">
                <a:latin typeface="Cavolini" panose="03000502040302020204" pitchFamily="66" charset="0"/>
                <a:cs typeface="Cavolini" panose="03000502040302020204" pitchFamily="66" charset="0"/>
              </a:rPr>
              <a:t>With pollinators</a:t>
            </a:r>
          </a:p>
        </p:txBody>
      </p:sp>
      <p:sp>
        <p:nvSpPr>
          <p:cNvPr id="7" name="TextBox 6">
            <a:extLst>
              <a:ext uri="{FF2B5EF4-FFF2-40B4-BE49-F238E27FC236}">
                <a16:creationId xmlns:a16="http://schemas.microsoft.com/office/drawing/2014/main" id="{B2FB0D99-BCD8-7747-92AC-2F4763AFFA65}"/>
              </a:ext>
            </a:extLst>
          </p:cNvPr>
          <p:cNvSpPr txBox="1"/>
          <p:nvPr/>
        </p:nvSpPr>
        <p:spPr>
          <a:xfrm flipH="1">
            <a:off x="781538" y="3921368"/>
            <a:ext cx="3921369" cy="2856035"/>
          </a:xfrm>
          <a:prstGeom prst="rect">
            <a:avLst/>
          </a:prstGeom>
          <a:noFill/>
        </p:spPr>
        <p:txBody>
          <a:bodyPr wrap="square" rtlCol="0">
            <a:spAutoFit/>
          </a:bodyPr>
          <a:lstStyle/>
          <a:p>
            <a:pPr algn="l"/>
            <a:endParaRPr lang="en-US">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3C94A91F-428D-7B4B-8018-FBE4B915DD73}"/>
              </a:ext>
            </a:extLst>
          </p:cNvPr>
          <p:cNvSpPr txBox="1"/>
          <p:nvPr/>
        </p:nvSpPr>
        <p:spPr>
          <a:xfrm>
            <a:off x="5179157" y="2517042"/>
            <a:ext cx="1828800" cy="584775"/>
          </a:xfrm>
          <a:prstGeom prst="rect">
            <a:avLst/>
          </a:prstGeom>
          <a:noFill/>
        </p:spPr>
        <p:txBody>
          <a:bodyPr wrap="square" rtlCol="0">
            <a:spAutoFit/>
          </a:bodyPr>
          <a:lstStyle/>
          <a:p>
            <a:pPr algn="l"/>
            <a:endParaRPr lang="en-US" sz="3200">
              <a:latin typeface="Cavolini" panose="03000502040302020204" pitchFamily="66" charset="0"/>
              <a:cs typeface="Cavolini" panose="03000502040302020204" pitchFamily="66" charset="0"/>
            </a:endParaRPr>
          </a:p>
        </p:txBody>
      </p:sp>
      <p:sp>
        <p:nvSpPr>
          <p:cNvPr id="3" name="TextBox 2">
            <a:extLst>
              <a:ext uri="{FF2B5EF4-FFF2-40B4-BE49-F238E27FC236}">
                <a16:creationId xmlns:a16="http://schemas.microsoft.com/office/drawing/2014/main" id="{EE642608-0FCF-4C44-A000-8603FDA779B0}"/>
              </a:ext>
            </a:extLst>
          </p:cNvPr>
          <p:cNvSpPr txBox="1"/>
          <p:nvPr/>
        </p:nvSpPr>
        <p:spPr>
          <a:xfrm flipH="1">
            <a:off x="409086" y="4642657"/>
            <a:ext cx="4666272" cy="584775"/>
          </a:xfrm>
          <a:prstGeom prst="rect">
            <a:avLst/>
          </a:prstGeom>
          <a:noFill/>
        </p:spPr>
        <p:txBody>
          <a:bodyPr wrap="square" rtlCol="0">
            <a:spAutoFit/>
          </a:bodyPr>
          <a:lstStyle/>
          <a:p>
            <a:pPr algn="l"/>
            <a:r>
              <a:rPr lang="en-US" sz="3200">
                <a:latin typeface="Cavolini" panose="03000502040302020204" pitchFamily="66" charset="0"/>
                <a:cs typeface="Cavolini" panose="03000502040302020204" pitchFamily="66" charset="0"/>
              </a:rPr>
              <a:t>Without pollinators</a:t>
            </a:r>
          </a:p>
        </p:txBody>
      </p:sp>
    </p:spTree>
    <p:extLst>
      <p:ext uri="{BB962C8B-B14F-4D97-AF65-F5344CB8AC3E}">
        <p14:creationId xmlns:p14="http://schemas.microsoft.com/office/powerpoint/2010/main" val="212879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extShape 1"/>
          <p:cNvSpPr txBox="1"/>
          <p:nvPr/>
        </p:nvSpPr>
        <p:spPr>
          <a:xfrm>
            <a:off x="838080" y="365040"/>
            <a:ext cx="10515240" cy="355441"/>
          </a:xfrm>
          <a:prstGeom prst="rect">
            <a:avLst/>
          </a:prstGeom>
          <a:noFill/>
          <a:ln>
            <a:noFill/>
          </a:ln>
        </p:spPr>
        <p:txBody>
          <a:bodyPr anchor="ctr"/>
          <a:lstStyle/>
          <a:p>
            <a:pPr>
              <a:lnSpc>
                <a:spcPct val="90000"/>
              </a:lnSpc>
            </a:pPr>
            <a:r>
              <a:rPr lang="en-US" sz="4400" b="0" strike="noStrike" spc="-1">
                <a:solidFill>
                  <a:srgbClr val="000000"/>
                </a:solidFill>
                <a:latin typeface="Calibri Light"/>
              </a:rPr>
              <a:t>Helping Butterflies Breed</a:t>
            </a:r>
            <a:endParaRPr lang="en-US" sz="4400" b="0" strike="noStrike" spc="-1">
              <a:solidFill>
                <a:srgbClr val="000000"/>
              </a:solidFill>
              <a:latin typeface="Calibri"/>
            </a:endParaRPr>
          </a:p>
        </p:txBody>
      </p:sp>
      <p:sp>
        <p:nvSpPr>
          <p:cNvPr id="164" name="TextShape 2"/>
          <p:cNvSpPr txBox="1"/>
          <p:nvPr/>
        </p:nvSpPr>
        <p:spPr>
          <a:xfrm>
            <a:off x="1004767" y="1107002"/>
            <a:ext cx="10515240" cy="5131440"/>
          </a:xfrm>
          <a:prstGeom prst="rect">
            <a:avLst/>
          </a:prstGeom>
          <a:noFill/>
          <a:ln>
            <a:noFill/>
          </a:ln>
        </p:spPr>
        <p:txBody>
          <a:bodyPr>
            <a:normAutofit lnSpcReduction="10000"/>
          </a:bodyPr>
          <a:lstStyle/>
          <a:p>
            <a:pPr>
              <a:lnSpc>
                <a:spcPct val="90000"/>
              </a:lnSpc>
            </a:pPr>
            <a:r>
              <a:rPr lang="en-US" sz="2000" b="0" strike="noStrike" spc="-1">
                <a:solidFill>
                  <a:srgbClr val="000000"/>
                </a:solidFill>
                <a:latin typeface="Cavolini" panose="03000502040302020204" pitchFamily="66" charset="0"/>
                <a:cs typeface="Cavolini" panose="03000502040302020204" pitchFamily="66" charset="0"/>
              </a:rPr>
              <a:t>All the butterflies below lay their eggs on </a:t>
            </a:r>
          </a:p>
          <a:p>
            <a:pPr>
              <a:lnSpc>
                <a:spcPct val="90000"/>
              </a:lnSpc>
            </a:pPr>
            <a:r>
              <a:rPr lang="en-US" sz="2000" b="0" strike="noStrike" spc="-1">
                <a:solidFill>
                  <a:srgbClr val="0070C0"/>
                </a:solidFill>
                <a:latin typeface="Cavolini" panose="03000502040302020204" pitchFamily="66" charset="0"/>
                <a:cs typeface="Cavolini" panose="03000502040302020204" pitchFamily="66" charset="0"/>
              </a:rPr>
              <a:t>Stinging Nettles or Hops</a:t>
            </a:r>
            <a:endParaRPr lang="en-US" sz="2000" b="0" strike="noStrike" spc="-1">
              <a:solidFill>
                <a:srgbClr val="000000"/>
              </a:solidFill>
              <a:latin typeface="Cavolini" panose="03000502040302020204" pitchFamily="66" charset="0"/>
              <a:cs typeface="Cavolini" panose="03000502040302020204" pitchFamily="66" charset="0"/>
            </a:endParaRPr>
          </a:p>
          <a:p>
            <a:pPr marL="228600" indent="-228240">
              <a:lnSpc>
                <a:spcPct val="90000"/>
              </a:lnSpc>
              <a:buClr>
                <a:srgbClr val="000000"/>
              </a:buClr>
              <a:buFont typeface="Arial"/>
              <a:buChar char="•"/>
            </a:pPr>
            <a:r>
              <a:rPr lang="en-US" sz="2000" b="0" strike="noStrike" spc="-1">
                <a:solidFill>
                  <a:srgbClr val="000000"/>
                </a:solidFill>
                <a:latin typeface="Cavolini" panose="03000502040302020204" pitchFamily="66" charset="0"/>
                <a:cs typeface="Cavolini" panose="03000502040302020204" pitchFamily="66" charset="0"/>
              </a:rPr>
              <a:t>Red Admiral</a:t>
            </a:r>
          </a:p>
          <a:p>
            <a:pPr marL="228600" indent="-228240">
              <a:lnSpc>
                <a:spcPct val="90000"/>
              </a:lnSpc>
              <a:buClr>
                <a:srgbClr val="000000"/>
              </a:buClr>
              <a:buFont typeface="Arial"/>
              <a:buChar char="•"/>
            </a:pPr>
            <a:r>
              <a:rPr lang="en-US" sz="2000" b="0" strike="noStrike" spc="-1">
                <a:solidFill>
                  <a:srgbClr val="000000"/>
                </a:solidFill>
                <a:latin typeface="Cavolini" panose="03000502040302020204" pitchFamily="66" charset="0"/>
                <a:cs typeface="Cavolini" panose="03000502040302020204" pitchFamily="66" charset="0"/>
              </a:rPr>
              <a:t>Peacock</a:t>
            </a:r>
          </a:p>
          <a:p>
            <a:pPr marL="228600" indent="-228240">
              <a:lnSpc>
                <a:spcPct val="90000"/>
              </a:lnSpc>
              <a:buClr>
                <a:srgbClr val="000000"/>
              </a:buClr>
              <a:buFont typeface="Arial"/>
              <a:buChar char="•"/>
            </a:pPr>
            <a:r>
              <a:rPr lang="en-US" sz="2000" b="0" strike="noStrike" spc="-1">
                <a:solidFill>
                  <a:srgbClr val="000000"/>
                </a:solidFill>
                <a:latin typeface="Cavolini" panose="03000502040302020204" pitchFamily="66" charset="0"/>
                <a:cs typeface="Cavolini" panose="03000502040302020204" pitchFamily="66" charset="0"/>
              </a:rPr>
              <a:t>Small Tortoiseshell</a:t>
            </a:r>
          </a:p>
          <a:p>
            <a:pPr marL="228600" indent="-228240">
              <a:lnSpc>
                <a:spcPct val="90000"/>
              </a:lnSpc>
              <a:buClr>
                <a:srgbClr val="000000"/>
              </a:buClr>
              <a:buFont typeface="Arial"/>
              <a:buChar char="•"/>
            </a:pPr>
            <a:r>
              <a:rPr lang="en-US" sz="2000" b="0" strike="noStrike" spc="-1">
                <a:solidFill>
                  <a:srgbClr val="000000"/>
                </a:solidFill>
                <a:latin typeface="Cavolini" panose="03000502040302020204" pitchFamily="66" charset="0"/>
                <a:cs typeface="Cavolini" panose="03000502040302020204" pitchFamily="66" charset="0"/>
              </a:rPr>
              <a:t>Comma</a:t>
            </a:r>
          </a:p>
          <a:p>
            <a:pPr>
              <a:lnSpc>
                <a:spcPct val="90000"/>
              </a:lnSpc>
            </a:pPr>
            <a:endParaRPr lang="en-US" sz="2000" b="0" strike="noStrike" spc="-1">
              <a:solidFill>
                <a:srgbClr val="000000"/>
              </a:solidFill>
              <a:latin typeface="Cavolini" panose="03000502040302020204" pitchFamily="66" charset="0"/>
              <a:cs typeface="Cavolini" panose="03000502040302020204" pitchFamily="66" charset="0"/>
            </a:endParaRPr>
          </a:p>
          <a:p>
            <a:pPr>
              <a:lnSpc>
                <a:spcPct val="90000"/>
              </a:lnSpc>
            </a:pPr>
            <a:r>
              <a:rPr lang="en-US" sz="2000" b="0" strike="noStrike" spc="-1">
                <a:solidFill>
                  <a:srgbClr val="000000"/>
                </a:solidFill>
                <a:latin typeface="Cavolini" panose="03000502040302020204" pitchFamily="66" charset="0"/>
                <a:cs typeface="Cavolini" panose="03000502040302020204" pitchFamily="66" charset="0"/>
              </a:rPr>
              <a:t>Painted Lady lays their eggs on </a:t>
            </a:r>
            <a:r>
              <a:rPr lang="en-US" sz="2000" b="0" strike="noStrike" spc="-1">
                <a:solidFill>
                  <a:srgbClr val="0070C0"/>
                </a:solidFill>
                <a:latin typeface="Cavolini" panose="03000502040302020204" pitchFamily="66" charset="0"/>
                <a:cs typeface="Cavolini" panose="03000502040302020204" pitchFamily="66" charset="0"/>
              </a:rPr>
              <a:t>nettles, mallows and viper’s bugloss </a:t>
            </a:r>
            <a:r>
              <a:rPr lang="en-US" sz="2000" b="0" strike="noStrike" spc="-1">
                <a:solidFill>
                  <a:srgbClr val="000000"/>
                </a:solidFill>
                <a:latin typeface="Cavolini" panose="03000502040302020204" pitchFamily="66" charset="0"/>
                <a:cs typeface="Cavolini" panose="03000502040302020204" pitchFamily="66" charset="0"/>
              </a:rPr>
              <a:t>but </a:t>
            </a:r>
            <a:r>
              <a:rPr lang="en-US" sz="2000" b="0" strike="noStrike" spc="-1">
                <a:solidFill>
                  <a:srgbClr val="0070C0"/>
                </a:solidFill>
                <a:latin typeface="Cavolini" panose="03000502040302020204" pitchFamily="66" charset="0"/>
                <a:cs typeface="Cavolini" panose="03000502040302020204" pitchFamily="66" charset="0"/>
              </a:rPr>
              <a:t>thistles </a:t>
            </a:r>
            <a:r>
              <a:rPr lang="en-US" sz="2000" b="0" strike="noStrike" spc="-1">
                <a:solidFill>
                  <a:srgbClr val="000000"/>
                </a:solidFill>
                <a:latin typeface="Cavolini" panose="03000502040302020204" pitchFamily="66" charset="0"/>
                <a:cs typeface="Cavolini" panose="03000502040302020204" pitchFamily="66" charset="0"/>
              </a:rPr>
              <a:t>are the </a:t>
            </a:r>
            <a:r>
              <a:rPr lang="en-US" sz="2000" b="0" strike="noStrike" spc="-1" err="1">
                <a:solidFill>
                  <a:srgbClr val="000000"/>
                </a:solidFill>
                <a:latin typeface="Cavolini" panose="03000502040302020204" pitchFamily="66" charset="0"/>
                <a:cs typeface="Cavolini" panose="03000502040302020204" pitchFamily="66" charset="0"/>
              </a:rPr>
              <a:t>favourite</a:t>
            </a:r>
          </a:p>
          <a:p>
            <a:pPr>
              <a:lnSpc>
                <a:spcPct val="90000"/>
              </a:lnSpc>
              <a:spcBef>
                <a:spcPts val="1001"/>
              </a:spcBef>
            </a:pPr>
            <a:r>
              <a:rPr lang="en-US" sz="2000" b="0" strike="noStrike" spc="-1">
                <a:solidFill>
                  <a:srgbClr val="000000"/>
                </a:solidFill>
                <a:latin typeface="Cavolini" panose="03000502040302020204" pitchFamily="66" charset="0"/>
                <a:cs typeface="Cavolini" panose="03000502040302020204" pitchFamily="66" charset="0"/>
              </a:rPr>
              <a:t>Brimstone lays their eggs on </a:t>
            </a:r>
            <a:r>
              <a:rPr lang="en-US" sz="2000" b="0" strike="noStrike" spc="-1">
                <a:solidFill>
                  <a:srgbClr val="0070C0"/>
                </a:solidFill>
                <a:latin typeface="Cavolini" panose="03000502040302020204" pitchFamily="66" charset="0"/>
                <a:cs typeface="Cavolini" panose="03000502040302020204" pitchFamily="66" charset="0"/>
              </a:rPr>
              <a:t>alder buckthorn or buckthorn</a:t>
            </a:r>
            <a:endParaRPr lang="en-US" sz="20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r>
              <a:rPr lang="en-US" sz="2000" b="0" strike="noStrike" spc="-1">
                <a:solidFill>
                  <a:srgbClr val="000000"/>
                </a:solidFill>
                <a:latin typeface="Cavolini" panose="03000502040302020204" pitchFamily="66" charset="0"/>
                <a:cs typeface="Cavolini" panose="03000502040302020204" pitchFamily="66" charset="0"/>
              </a:rPr>
              <a:t>Orange Tip lays their eggs on </a:t>
            </a:r>
            <a:r>
              <a:rPr lang="en-US" sz="2000" b="0" strike="noStrike" spc="-1">
                <a:solidFill>
                  <a:srgbClr val="0070C0"/>
                </a:solidFill>
                <a:latin typeface="Cavolini" panose="03000502040302020204" pitchFamily="66" charset="0"/>
                <a:cs typeface="Cavolini" panose="03000502040302020204" pitchFamily="66" charset="0"/>
              </a:rPr>
              <a:t>cuckooflower &amp; garlic mustard</a:t>
            </a:r>
            <a:endParaRPr lang="en-US" sz="20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r>
              <a:rPr lang="en-US" sz="2000" b="0" strike="noStrike" spc="-1">
                <a:solidFill>
                  <a:srgbClr val="000000"/>
                </a:solidFill>
                <a:latin typeface="Cavolini" panose="03000502040302020204" pitchFamily="66" charset="0"/>
                <a:cs typeface="Cavolini" panose="03000502040302020204" pitchFamily="66" charset="0"/>
              </a:rPr>
              <a:t>Cabbage White (large &amp; small) lays their eggs on </a:t>
            </a:r>
            <a:r>
              <a:rPr lang="en-US" sz="2000" b="0" strike="noStrike" spc="-1">
                <a:solidFill>
                  <a:srgbClr val="0070C0"/>
                </a:solidFill>
                <a:latin typeface="Cavolini" panose="03000502040302020204" pitchFamily="66" charset="0"/>
                <a:cs typeface="Cavolini" panose="03000502040302020204" pitchFamily="66" charset="0"/>
              </a:rPr>
              <a:t>cabbages, broccoli, kale, cauliflower and sprouts  &amp; nasturtiums</a:t>
            </a:r>
            <a:endParaRPr lang="en-US" sz="20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endParaRPr lang="en-US" sz="20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r>
              <a:rPr lang="en-US" sz="1800" b="0" i="1" strike="noStrike" spc="-1">
                <a:solidFill>
                  <a:srgbClr val="0070C0"/>
                </a:solidFill>
                <a:latin typeface="Cavolini" panose="03000502040302020204" pitchFamily="66" charset="0"/>
                <a:cs typeface="Cavolini" panose="03000502040302020204" pitchFamily="66" charset="0"/>
              </a:rPr>
              <a:t>Photo small tortoiseshell butterfly eggs on a nettle</a:t>
            </a:r>
            <a:endParaRPr lang="en-US" sz="18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r>
              <a:rPr lang="en-US" sz="1800" b="0" i="1" strike="noStrike" spc="-1">
                <a:solidFill>
                  <a:srgbClr val="0070C0"/>
                </a:solidFill>
                <a:latin typeface="Cavolini" panose="03000502040302020204" pitchFamily="66" charset="0"/>
                <a:cs typeface="Cavolini" panose="03000502040302020204" pitchFamily="66" charset="0"/>
              </a:rPr>
              <a:t>Photo orange tip egg on a cuckooflower</a:t>
            </a:r>
            <a:endParaRPr lang="en-US" sz="1800" b="0" strike="noStrike" spc="-1">
              <a:solidFill>
                <a:srgbClr val="000000"/>
              </a:solidFill>
              <a:latin typeface="Cavolini" panose="03000502040302020204" pitchFamily="66" charset="0"/>
              <a:cs typeface="Cavolini" panose="03000502040302020204" pitchFamily="66" charset="0"/>
            </a:endParaRPr>
          </a:p>
          <a:p>
            <a:pPr>
              <a:lnSpc>
                <a:spcPct val="90000"/>
              </a:lnSpc>
              <a:spcBef>
                <a:spcPts val="1001"/>
              </a:spcBef>
            </a:pPr>
            <a:endParaRPr lang="en-US" sz="1800" b="0" strike="noStrike" spc="-1">
              <a:solidFill>
                <a:srgbClr val="000000"/>
              </a:solidFill>
              <a:latin typeface="Cavolini" panose="03000502040302020204" pitchFamily="66" charset="0"/>
              <a:cs typeface="Cavolini" panose="03000502040302020204" pitchFamily="66" charset="0"/>
            </a:endParaRPr>
          </a:p>
        </p:txBody>
      </p:sp>
      <p:pic>
        <p:nvPicPr>
          <p:cNvPr id="165" name="Picture 4"/>
          <p:cNvPicPr/>
          <p:nvPr/>
        </p:nvPicPr>
        <p:blipFill>
          <a:blip r:embed="rId2"/>
          <a:stretch/>
        </p:blipFill>
        <p:spPr>
          <a:xfrm>
            <a:off x="7858551" y="615473"/>
            <a:ext cx="2485800" cy="1626480"/>
          </a:xfrm>
          <a:prstGeom prst="rect">
            <a:avLst/>
          </a:prstGeom>
          <a:ln>
            <a:noFill/>
          </a:ln>
        </p:spPr>
      </p:pic>
      <p:pic>
        <p:nvPicPr>
          <p:cNvPr id="166" name="Picture 6"/>
          <p:cNvPicPr/>
          <p:nvPr/>
        </p:nvPicPr>
        <p:blipFill>
          <a:blip r:embed="rId3"/>
          <a:stretch/>
        </p:blipFill>
        <p:spPr>
          <a:xfrm>
            <a:off x="9370680" y="4895437"/>
            <a:ext cx="2585880" cy="164664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E0775D-5792-434C-934E-45E0484D8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72" y="208006"/>
            <a:ext cx="3894704" cy="6441987"/>
          </a:xfrm>
          <a:prstGeom prst="rect">
            <a:avLst/>
          </a:prstGeom>
        </p:spPr>
      </p:pic>
      <p:sp>
        <p:nvSpPr>
          <p:cNvPr id="3" name="TextBox 2">
            <a:extLst>
              <a:ext uri="{FF2B5EF4-FFF2-40B4-BE49-F238E27FC236}">
                <a16:creationId xmlns:a16="http://schemas.microsoft.com/office/drawing/2014/main" id="{F485F400-072B-8D4E-AED6-7B43FCF246AC}"/>
              </a:ext>
            </a:extLst>
          </p:cNvPr>
          <p:cNvSpPr txBox="1"/>
          <p:nvPr/>
        </p:nvSpPr>
        <p:spPr>
          <a:xfrm>
            <a:off x="5411176" y="940288"/>
            <a:ext cx="6287478" cy="5016758"/>
          </a:xfrm>
          <a:prstGeom prst="rect">
            <a:avLst/>
          </a:prstGeom>
          <a:noFill/>
        </p:spPr>
        <p:txBody>
          <a:bodyPr wrap="square" rtlCol="0">
            <a:spAutoFit/>
          </a:bodyPr>
          <a:lstStyle/>
          <a:p>
            <a:pPr algn="l"/>
            <a:r>
              <a:rPr lang="en-US" sz="4000">
                <a:latin typeface="Cavolini" panose="03000502040302020204" pitchFamily="66" charset="0"/>
                <a:cs typeface="Cavolini" panose="03000502040302020204" pitchFamily="66" charset="0"/>
              </a:rPr>
              <a:t>West Swindon Parish </a:t>
            </a:r>
          </a:p>
          <a:p>
            <a:pPr algn="l"/>
            <a:endParaRPr lang="en-US" sz="4000">
              <a:solidFill>
                <a:schemeClr val="accent4"/>
              </a:solidFill>
              <a:latin typeface="Cavolini" panose="03000502040302020204" pitchFamily="66" charset="0"/>
              <a:cs typeface="Cavolini" panose="03000502040302020204" pitchFamily="66" charset="0"/>
            </a:endParaRPr>
          </a:p>
          <a:p>
            <a:pPr algn="l"/>
            <a:r>
              <a:rPr lang="en-US" sz="4000">
                <a:solidFill>
                  <a:schemeClr val="accent4"/>
                </a:solidFill>
                <a:latin typeface="Cavolini" panose="03000502040302020204" pitchFamily="66" charset="0"/>
                <a:cs typeface="Cavolini" panose="03000502040302020204" pitchFamily="66" charset="0"/>
              </a:rPr>
              <a:t>Yellow </a:t>
            </a:r>
            <a:r>
              <a:rPr lang="en-US" sz="4000">
                <a:latin typeface="Cavolini" panose="03000502040302020204" pitchFamily="66" charset="0"/>
                <a:cs typeface="Cavolini" panose="03000502040302020204" pitchFamily="66" charset="0"/>
              </a:rPr>
              <a:t>areas denote sites to be mowed just twice a year. Black areas are copses and X marks natural ponds. </a:t>
            </a:r>
            <a:endParaRPr lang="en-US" sz="4000">
              <a:solidFill>
                <a:schemeClr val="accent4"/>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4952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838080" y="365040"/>
            <a:ext cx="10515240" cy="1018800"/>
          </a:xfrm>
          <a:prstGeom prst="rect">
            <a:avLst/>
          </a:prstGeom>
          <a:noFill/>
          <a:ln>
            <a:noFill/>
          </a:ln>
        </p:spPr>
        <p:txBody>
          <a:bodyPr anchor="ctr"/>
          <a:lstStyle/>
          <a:p>
            <a:pPr>
              <a:lnSpc>
                <a:spcPct val="90000"/>
              </a:lnSpc>
            </a:pPr>
            <a:r>
              <a:rPr lang="en-US" sz="3600" b="0" strike="noStrike" spc="-1">
                <a:solidFill>
                  <a:srgbClr val="000000"/>
                </a:solidFill>
                <a:latin typeface="Cavolini" panose="03000502040302020204" pitchFamily="66" charset="0"/>
                <a:cs typeface="Cavolini" panose="03000502040302020204" pitchFamily="66" charset="0"/>
              </a:rPr>
              <a:t>CO2 Absorption – Wildflowers vs Trees</a:t>
            </a:r>
          </a:p>
        </p:txBody>
      </p:sp>
      <p:sp>
        <p:nvSpPr>
          <p:cNvPr id="151" name="TextShape 2"/>
          <p:cNvSpPr txBox="1"/>
          <p:nvPr/>
        </p:nvSpPr>
        <p:spPr>
          <a:xfrm>
            <a:off x="980861" y="1383840"/>
            <a:ext cx="10515240" cy="5844650"/>
          </a:xfrm>
          <a:prstGeom prst="rect">
            <a:avLst/>
          </a:prstGeom>
          <a:noFill/>
          <a:ln>
            <a:noFill/>
          </a:ln>
        </p:spPr>
        <p:txBody>
          <a:bodyPr lIns="91440" tIns="45720" rIns="91440" bIns="45720" anchor="t"/>
          <a:lstStyle/>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Trees store much of their carbon in their leaves and woody biomass, </a:t>
            </a:r>
            <a:r>
              <a:rPr lang="en-US" sz="1600" spc="-1">
                <a:solidFill>
                  <a:srgbClr val="000000"/>
                </a:solidFill>
                <a:latin typeface="Cavolini" panose="03000502040302020204" pitchFamily="66" charset="0"/>
                <a:cs typeface="Cavolini" panose="03000502040302020204" pitchFamily="66" charset="0"/>
              </a:rPr>
              <a:t>wildflowers stores most</a:t>
            </a:r>
            <a:r>
              <a:rPr lang="en-US" sz="1600" b="0" strike="noStrike" spc="-1">
                <a:solidFill>
                  <a:srgbClr val="000000"/>
                </a:solidFill>
                <a:latin typeface="Cavolini" panose="03000502040302020204" pitchFamily="66" charset="0"/>
                <a:cs typeface="Cavolini" panose="03000502040302020204" pitchFamily="66" charset="0"/>
              </a:rPr>
              <a:t> of </a:t>
            </a:r>
            <a:r>
              <a:rPr lang="en-US" sz="1600" spc="-1">
                <a:solidFill>
                  <a:srgbClr val="000000"/>
                </a:solidFill>
                <a:latin typeface="Cavolini" panose="03000502040302020204" pitchFamily="66" charset="0"/>
                <a:cs typeface="Cavolini" panose="03000502040302020204" pitchFamily="66" charset="0"/>
              </a:rPr>
              <a:t>their carbon</a:t>
            </a:r>
            <a:r>
              <a:rPr lang="en-US" sz="1600" b="0" strike="noStrike" spc="-1">
                <a:solidFill>
                  <a:srgbClr val="000000"/>
                </a:solidFill>
                <a:latin typeface="Cavolini" panose="03000502040302020204" pitchFamily="66" charset="0"/>
                <a:cs typeface="Cavolini" panose="03000502040302020204" pitchFamily="66" charset="0"/>
              </a:rPr>
              <a:t> underground.</a:t>
            </a:r>
            <a:endParaRPr lang="en-US" sz="1600">
              <a:latin typeface="Cavolini" panose="03000502040302020204" pitchFamily="66" charset="0"/>
              <a:cs typeface="Cavolini" panose="03000502040302020204" pitchFamily="66" charset="0"/>
            </a:endParaRP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British </a:t>
            </a:r>
            <a:r>
              <a:rPr lang="en-US" sz="1600" b="0" strike="noStrike" spc="-1">
                <a:solidFill>
                  <a:srgbClr val="7030A0"/>
                </a:solidFill>
                <a:latin typeface="Cavolini" panose="03000502040302020204" pitchFamily="66" charset="0"/>
                <a:cs typeface="Cavolini" panose="03000502040302020204" pitchFamily="66" charset="0"/>
              </a:rPr>
              <a:t>W</a:t>
            </a:r>
            <a:r>
              <a:rPr lang="en-US" sz="1600" b="1" strike="noStrike" spc="-1">
                <a:solidFill>
                  <a:srgbClr val="7030A0"/>
                </a:solidFill>
                <a:latin typeface="Cavolini" panose="03000502040302020204" pitchFamily="66" charset="0"/>
                <a:cs typeface="Cavolini" panose="03000502040302020204" pitchFamily="66" charset="0"/>
              </a:rPr>
              <a:t>oodland stores up to 1.4 </a:t>
            </a:r>
            <a:r>
              <a:rPr lang="en-US" sz="1600" b="1" strike="noStrike" spc="-1" err="1">
                <a:solidFill>
                  <a:srgbClr val="7030A0"/>
                </a:solidFill>
                <a:latin typeface="Cavolini" panose="03000502040302020204" pitchFamily="66" charset="0"/>
                <a:cs typeface="Cavolini" panose="03000502040302020204" pitchFamily="66" charset="0"/>
              </a:rPr>
              <a:t>tonnes</a:t>
            </a:r>
            <a:r>
              <a:rPr lang="en-US" sz="1600" b="0" strike="noStrike" spc="-1">
                <a:solidFill>
                  <a:srgbClr val="00B0F0"/>
                </a:solidFill>
                <a:latin typeface="Cavolini" panose="03000502040302020204" pitchFamily="66" charset="0"/>
                <a:cs typeface="Cavolini" panose="03000502040302020204" pitchFamily="66" charset="0"/>
              </a:rPr>
              <a:t> </a:t>
            </a:r>
            <a:r>
              <a:rPr lang="en-US" sz="1600" b="0" strike="noStrike" spc="-1">
                <a:solidFill>
                  <a:srgbClr val="000000"/>
                </a:solidFill>
                <a:latin typeface="Cavolini" panose="03000502040302020204" pitchFamily="66" charset="0"/>
                <a:cs typeface="Cavolini" panose="03000502040302020204" pitchFamily="66" charset="0"/>
              </a:rPr>
              <a:t>of carbon per year, per hectare, grasslands and </a:t>
            </a:r>
            <a:r>
              <a:rPr lang="en-US" sz="1600" b="1" strike="noStrike" spc="-1">
                <a:solidFill>
                  <a:srgbClr val="7030A0"/>
                </a:solidFill>
                <a:latin typeface="Cavolini" panose="03000502040302020204" pitchFamily="66" charset="0"/>
                <a:cs typeface="Cavolini" panose="03000502040302020204" pitchFamily="66" charset="0"/>
              </a:rPr>
              <a:t>meadows can store up to 3 </a:t>
            </a:r>
            <a:r>
              <a:rPr lang="en-US" sz="1600" b="1" strike="noStrike" spc="-1" err="1">
                <a:solidFill>
                  <a:srgbClr val="7030A0"/>
                </a:solidFill>
                <a:latin typeface="Cavolini" panose="03000502040302020204" pitchFamily="66" charset="0"/>
                <a:cs typeface="Cavolini" panose="03000502040302020204" pitchFamily="66" charset="0"/>
              </a:rPr>
              <a:t>tonnes</a:t>
            </a:r>
            <a:r>
              <a:rPr lang="en-US" sz="1600" b="0" strike="noStrike" spc="-1">
                <a:solidFill>
                  <a:srgbClr val="000000"/>
                </a:solidFill>
                <a:latin typeface="Cavolini" panose="03000502040302020204" pitchFamily="66" charset="0"/>
                <a:cs typeface="Cavolini" panose="03000502040302020204" pitchFamily="66" charset="0"/>
              </a:rPr>
              <a:t> per year, per hectare.</a:t>
            </a: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Grassland locks up to a </a:t>
            </a:r>
            <a:r>
              <a:rPr lang="en-US" sz="1600" b="1" strike="noStrike" spc="-1">
                <a:solidFill>
                  <a:srgbClr val="7030A0"/>
                </a:solidFill>
                <a:latin typeface="Cavolini" panose="03000502040302020204" pitchFamily="66" charset="0"/>
                <a:cs typeface="Cavolini" panose="03000502040302020204" pitchFamily="66" charset="0"/>
              </a:rPr>
              <a:t>1/5 of all soil carbon</a:t>
            </a:r>
            <a:r>
              <a:rPr lang="en-US" sz="1600" b="0" strike="noStrike" spc="-1">
                <a:solidFill>
                  <a:srgbClr val="00B0F0"/>
                </a:solidFill>
                <a:latin typeface="Cavolini" panose="03000502040302020204" pitchFamily="66" charset="0"/>
                <a:cs typeface="Cavolini" panose="03000502040302020204" pitchFamily="66" charset="0"/>
              </a:rPr>
              <a:t> </a:t>
            </a:r>
            <a:r>
              <a:rPr lang="en-US" sz="1600" b="0" strike="noStrike" spc="-1">
                <a:solidFill>
                  <a:srgbClr val="000000"/>
                </a:solidFill>
                <a:latin typeface="Cavolini" panose="03000502040302020204" pitchFamily="66" charset="0"/>
                <a:cs typeface="Cavolini" panose="03000502040302020204" pitchFamily="66" charset="0"/>
              </a:rPr>
              <a:t>in UK</a:t>
            </a:r>
            <a:r>
              <a:rPr lang="en-US" sz="1600" spc="-1">
                <a:solidFill>
                  <a:srgbClr val="000000"/>
                </a:solidFill>
                <a:latin typeface="Cavolini" panose="03000502040302020204" pitchFamily="66" charset="0"/>
                <a:cs typeface="Cavolini" panose="03000502040302020204" pitchFamily="66" charset="0"/>
              </a:rPr>
              <a:t> </a:t>
            </a:r>
            <a:r>
              <a:rPr lang="en-US" sz="1600" b="0" strike="noStrike" spc="-1">
                <a:solidFill>
                  <a:srgbClr val="000000"/>
                </a:solidFill>
                <a:latin typeface="Cavolini" panose="03000502040302020204" pitchFamily="66" charset="0"/>
                <a:cs typeface="Cavolini" panose="03000502040302020204" pitchFamily="66" charset="0"/>
              </a:rPr>
              <a:t> - consi</a:t>
            </a:r>
            <a:r>
              <a:rPr lang="en-US" sz="1600" strike="noStrike" spc="-1">
                <a:solidFill>
                  <a:srgbClr val="000000"/>
                </a:solidFill>
                <a:latin typeface="Cavolini" panose="03000502040302020204" pitchFamily="66" charset="0"/>
                <a:cs typeface="Cavolini" panose="03000502040302020204" pitchFamily="66" charset="0"/>
              </a:rPr>
              <a:t>derably more than woodland cover.</a:t>
            </a:r>
            <a:r>
              <a:rPr lang="en-US" sz="1600" spc="-1">
                <a:solidFill>
                  <a:srgbClr val="000000"/>
                </a:solidFill>
                <a:latin typeface="Cavolini" panose="03000502040302020204" pitchFamily="66" charset="0"/>
                <a:cs typeface="Cavolini" panose="03000502040302020204" pitchFamily="66" charset="0"/>
              </a:rPr>
              <a:t> </a:t>
            </a:r>
            <a:endParaRPr lang="en-US" sz="1600" strike="noStrike" spc="-1">
              <a:solidFill>
                <a:srgbClr val="000000"/>
              </a:solidFill>
              <a:latin typeface="Cavolini" panose="03000502040302020204" pitchFamily="66" charset="0"/>
              <a:cs typeface="Cavolini" panose="03000502040302020204" pitchFamily="66" charset="0"/>
            </a:endParaRPr>
          </a:p>
          <a:p>
            <a:pPr marL="342900" indent="-342265">
              <a:lnSpc>
                <a:spcPct val="90000"/>
              </a:lnSpc>
              <a:spcBef>
                <a:spcPts val="1001"/>
              </a:spcBef>
              <a:buClr>
                <a:srgbClr val="000000"/>
              </a:buClr>
              <a:buFont typeface="Calibri Light"/>
              <a:buAutoNum type="arabicPeriod"/>
            </a:pPr>
            <a:r>
              <a:rPr lang="en-US" sz="1600" strike="noStrike" spc="-1">
                <a:solidFill>
                  <a:srgbClr val="000000"/>
                </a:solidFill>
                <a:latin typeface="Cavolini" panose="03000502040302020204" pitchFamily="66" charset="0"/>
                <a:cs typeface="Cavolini" panose="03000502040302020204" pitchFamily="66" charset="0"/>
              </a:rPr>
              <a:t>Carbon absorbed into the soil by becoming organic matter is </a:t>
            </a:r>
            <a:r>
              <a:rPr lang="en-US" sz="1600" b="1" strike="noStrike" spc="-1">
                <a:solidFill>
                  <a:srgbClr val="7030A0"/>
                </a:solidFill>
                <a:latin typeface="Cavolini" panose="03000502040302020204" pitchFamily="66" charset="0"/>
                <a:cs typeface="Cavolini" panose="03000502040302020204" pitchFamily="66" charset="0"/>
              </a:rPr>
              <a:t>more likely to stay ‘locked up’,</a:t>
            </a:r>
            <a:r>
              <a:rPr lang="en-US" sz="1600" b="0" strike="noStrike" spc="-1">
                <a:solidFill>
                  <a:srgbClr val="00B0F0"/>
                </a:solidFill>
                <a:latin typeface="Cavolini" panose="03000502040302020204" pitchFamily="66" charset="0"/>
                <a:cs typeface="Cavolini" panose="03000502040302020204" pitchFamily="66" charset="0"/>
              </a:rPr>
              <a:t> </a:t>
            </a:r>
            <a:r>
              <a:rPr lang="en-US" sz="1600" b="0" strike="noStrike" spc="-1">
                <a:solidFill>
                  <a:srgbClr val="000000"/>
                </a:solidFill>
                <a:latin typeface="Cavolini" panose="03000502040302020204" pitchFamily="66" charset="0"/>
                <a:cs typeface="Cavolini" panose="03000502040302020204" pitchFamily="66" charset="0"/>
              </a:rPr>
              <a:t>rather than being released when a tree dies or is chopped down.</a:t>
            </a: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Meadows that are cut every year for hay carry on absorbing CO2 each time there is new growth, creating a </a:t>
            </a:r>
            <a:r>
              <a:rPr lang="en-US" sz="1600" b="1" strike="noStrike" spc="-1">
                <a:solidFill>
                  <a:srgbClr val="7030A0"/>
                </a:solidFill>
                <a:latin typeface="Cavolini" panose="03000502040302020204" pitchFamily="66" charset="0"/>
                <a:cs typeface="Cavolini" panose="03000502040302020204" pitchFamily="66" charset="0"/>
              </a:rPr>
              <a:t>rich soil full of carbon </a:t>
            </a:r>
            <a:r>
              <a:rPr lang="en-US" sz="1600" b="0" strike="noStrike" spc="-1">
                <a:solidFill>
                  <a:srgbClr val="000000"/>
                </a:solidFill>
                <a:latin typeface="Cavolini" panose="03000502040302020204" pitchFamily="66" charset="0"/>
                <a:cs typeface="Cavolini" panose="03000502040302020204" pitchFamily="66" charset="0"/>
              </a:rPr>
              <a:t>– and, by not ploughing the land dead roots that are full of carbon can build up and create a humus.</a:t>
            </a: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Wildflower meadows take up higher levels of Co2, are considerably </a:t>
            </a:r>
            <a:r>
              <a:rPr lang="en-US" sz="1600" b="1" strike="noStrike" spc="-1">
                <a:solidFill>
                  <a:srgbClr val="7030A0"/>
                </a:solidFill>
                <a:latin typeface="Cavolini" panose="03000502040302020204" pitchFamily="66" charset="0"/>
                <a:cs typeface="Cavolini" panose="03000502040302020204" pitchFamily="66" charset="0"/>
              </a:rPr>
              <a:t>quicker to establish</a:t>
            </a:r>
            <a:r>
              <a:rPr lang="en-US" sz="1600" b="1" spc="-1">
                <a:solidFill>
                  <a:srgbClr val="7030A0"/>
                </a:solidFill>
                <a:latin typeface="Cavolini" panose="03000502040302020204" pitchFamily="66" charset="0"/>
                <a:cs typeface="Cavolini" panose="03000502040302020204" pitchFamily="66" charset="0"/>
              </a:rPr>
              <a:t> </a:t>
            </a:r>
            <a:endParaRPr lang="en-US" sz="1600" b="1" strike="noStrike" spc="-1">
              <a:solidFill>
                <a:srgbClr val="000000"/>
              </a:solidFill>
              <a:latin typeface="Cavolini" panose="03000502040302020204" pitchFamily="66" charset="0"/>
              <a:cs typeface="Cavolini" panose="03000502040302020204" pitchFamily="66" charset="0"/>
            </a:endParaRP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Numerous wildlife benefits associated with meadows, such as providing </a:t>
            </a:r>
            <a:r>
              <a:rPr lang="en-US" sz="1600" b="1" strike="noStrike" spc="-1">
                <a:solidFill>
                  <a:srgbClr val="7030A0"/>
                </a:solidFill>
                <a:latin typeface="Cavolini" panose="03000502040302020204" pitchFamily="66" charset="0"/>
                <a:cs typeface="Cavolini" panose="03000502040302020204" pitchFamily="66" charset="0"/>
              </a:rPr>
              <a:t>food for pollinators,</a:t>
            </a:r>
            <a:r>
              <a:rPr lang="en-US" sz="1600" b="0" strike="noStrike" spc="-1">
                <a:solidFill>
                  <a:srgbClr val="000000"/>
                </a:solidFill>
                <a:latin typeface="Cavolini" panose="03000502040302020204" pitchFamily="66" charset="0"/>
                <a:cs typeface="Cavolini" panose="03000502040302020204" pitchFamily="66" charset="0"/>
              </a:rPr>
              <a:t> other </a:t>
            </a:r>
            <a:r>
              <a:rPr lang="en-US" sz="1600" b="1" strike="noStrike" spc="-1">
                <a:solidFill>
                  <a:srgbClr val="7030A0"/>
                </a:solidFill>
                <a:latin typeface="Cavolini" panose="03000502040302020204" pitchFamily="66" charset="0"/>
                <a:cs typeface="Cavolini" panose="03000502040302020204" pitchFamily="66" charset="0"/>
              </a:rPr>
              <a:t>invertebrates</a:t>
            </a:r>
            <a:r>
              <a:rPr lang="en-US" sz="1600" b="0" strike="noStrike" spc="-1">
                <a:solidFill>
                  <a:srgbClr val="000000"/>
                </a:solidFill>
                <a:latin typeface="Cavolini" panose="03000502040302020204" pitchFamily="66" charset="0"/>
                <a:cs typeface="Cavolini" panose="03000502040302020204" pitchFamily="66" charset="0"/>
              </a:rPr>
              <a:t> and </a:t>
            </a:r>
            <a:r>
              <a:rPr lang="en-US" sz="1600" b="1" strike="noStrike" spc="-1">
                <a:solidFill>
                  <a:srgbClr val="7030A0"/>
                </a:solidFill>
                <a:latin typeface="Cavolini" panose="03000502040302020204" pitchFamily="66" charset="0"/>
                <a:cs typeface="Cavolini" panose="03000502040302020204" pitchFamily="66" charset="0"/>
              </a:rPr>
              <a:t>farmland birds.</a:t>
            </a:r>
          </a:p>
          <a:p>
            <a:pPr marL="342900" indent="-342265">
              <a:lnSpc>
                <a:spcPct val="90000"/>
              </a:lnSpc>
              <a:spcBef>
                <a:spcPts val="1001"/>
              </a:spcBef>
              <a:buClr>
                <a:srgbClr val="000000"/>
              </a:buClr>
              <a:buFont typeface="Calibri Light"/>
              <a:buAutoNum type="arabicPeriod"/>
            </a:pPr>
            <a:r>
              <a:rPr lang="en-US" sz="1600" b="0" strike="noStrike" spc="-1">
                <a:solidFill>
                  <a:srgbClr val="000000"/>
                </a:solidFill>
                <a:latin typeface="Cavolini" panose="03000502040302020204" pitchFamily="66" charset="0"/>
                <a:cs typeface="Cavolini" panose="03000502040302020204" pitchFamily="66" charset="0"/>
              </a:rPr>
              <a:t>When wildfires burn trees, their carbon is released back to the atmosphere. When fire burns grasslands, the carbon fixed underground tends to stay in the roots and soil, making them </a:t>
            </a:r>
            <a:r>
              <a:rPr lang="en-US" sz="1600" b="1" strike="noStrike" spc="-1">
                <a:solidFill>
                  <a:srgbClr val="7030A0"/>
                </a:solidFill>
                <a:latin typeface="Cavolini" panose="03000502040302020204" pitchFamily="66" charset="0"/>
                <a:cs typeface="Cavolini" panose="03000502040302020204" pitchFamily="66" charset="0"/>
              </a:rPr>
              <a:t>more adaptive to climate change.</a:t>
            </a:r>
          </a:p>
          <a:p>
            <a:pPr algn="ctr">
              <a:lnSpc>
                <a:spcPct val="90000"/>
              </a:lnSpc>
              <a:spcBef>
                <a:spcPts val="1001"/>
              </a:spcBef>
            </a:pPr>
            <a:r>
              <a:rPr lang="en-US" sz="1600" b="1" strike="noStrike" spc="-1">
                <a:solidFill>
                  <a:srgbClr val="7030A0"/>
                </a:solidFill>
                <a:latin typeface="Cavolini" panose="03000502040302020204" pitchFamily="66" charset="0"/>
                <a:cs typeface="Cavolini" panose="03000502040302020204" pitchFamily="66" charset="0"/>
              </a:rPr>
              <a:t>Need a mix of forest and wildflower meadows as trees have other benefits.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838080" y="365040"/>
            <a:ext cx="10515240" cy="968040"/>
          </a:xfrm>
          <a:prstGeom prst="rect">
            <a:avLst/>
          </a:prstGeom>
          <a:noFill/>
          <a:ln>
            <a:noFill/>
          </a:ln>
        </p:spPr>
        <p:txBody>
          <a:bodyPr lIns="91440" tIns="45720" rIns="91440" bIns="45720" anchor="ctr"/>
          <a:lstStyle/>
          <a:p>
            <a:pPr>
              <a:lnSpc>
                <a:spcPct val="90000"/>
              </a:lnSpc>
            </a:pPr>
            <a:endParaRPr lang="en-US" sz="4400" b="0" strike="noStrike" spc="-1">
              <a:solidFill>
                <a:srgbClr val="000000"/>
              </a:solidFill>
              <a:latin typeface="Calibri Light"/>
            </a:endParaRPr>
          </a:p>
        </p:txBody>
      </p:sp>
      <p:pic>
        <p:nvPicPr>
          <p:cNvPr id="2" name="Picture 2" descr="Map&#10;&#10;Description automatically generated">
            <a:extLst>
              <a:ext uri="{FF2B5EF4-FFF2-40B4-BE49-F238E27FC236}">
                <a16:creationId xmlns:a16="http://schemas.microsoft.com/office/drawing/2014/main" id="{1EA6EB72-0CEB-4CE2-BF45-37173238CB0D}"/>
              </a:ext>
            </a:extLst>
          </p:cNvPr>
          <p:cNvPicPr>
            <a:picLocks noChangeAspect="1"/>
          </p:cNvPicPr>
          <p:nvPr/>
        </p:nvPicPr>
        <p:blipFill>
          <a:blip r:embed="rId2"/>
          <a:stretch>
            <a:fillRect/>
          </a:stretch>
        </p:blipFill>
        <p:spPr>
          <a:xfrm>
            <a:off x="1879600" y="-5773"/>
            <a:ext cx="8724900" cy="669174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7C4C58-5B0D-4136-B5DA-BCF2E0153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 y="-720"/>
            <a:ext cx="6017010" cy="3916349"/>
          </a:xfrm>
          <a:prstGeom prst="rect">
            <a:avLst/>
          </a:prstGeom>
        </p:spPr>
      </p:pic>
      <p:pic>
        <p:nvPicPr>
          <p:cNvPr id="3" name="Picture 3">
            <a:extLst>
              <a:ext uri="{FF2B5EF4-FFF2-40B4-BE49-F238E27FC236}">
                <a16:creationId xmlns:a16="http://schemas.microsoft.com/office/drawing/2014/main" id="{7836629C-D0DF-43FD-A786-79639B7546C0}"/>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4"/>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7" name="Picture 17">
            <a:extLst>
              <a:ext uri="{FF2B5EF4-FFF2-40B4-BE49-F238E27FC236}">
                <a16:creationId xmlns:a16="http://schemas.microsoft.com/office/drawing/2014/main" id="{62610AD0-DA77-B64D-B942-FED0B54530CF}"/>
              </a:ext>
            </a:extLst>
          </p:cNvPr>
          <p:cNvPicPr>
            <a:picLocks noChangeAspect="1"/>
          </p:cNvPicPr>
          <p:nvPr/>
        </p:nvPicPr>
        <p:blipFill rotWithShape="1">
          <a:blip r:embed="rId4">
            <a:extLst>
              <a:ext uri="{28A0092B-C50C-407E-A947-70E740481C1C}">
                <a14:useLocalDpi xmlns:a14="http://schemas.microsoft.com/office/drawing/2010/main" val="0"/>
              </a:ext>
            </a:extLst>
          </a:blip>
          <a:srcRect t="10877" r="-3" b="29974"/>
          <a:stretch/>
        </p:blipFill>
        <p:spPr>
          <a:xfrm>
            <a:off x="20" y="4069976"/>
            <a:ext cx="3535311" cy="2788023"/>
          </a:xfrm>
          <a:prstGeom prst="rect">
            <a:avLst/>
          </a:prstGeom>
        </p:spPr>
      </p:pic>
      <p:pic>
        <p:nvPicPr>
          <p:cNvPr id="18" name="Picture 18">
            <a:extLst>
              <a:ext uri="{FF2B5EF4-FFF2-40B4-BE49-F238E27FC236}">
                <a16:creationId xmlns:a16="http://schemas.microsoft.com/office/drawing/2014/main" id="{29AA6F4C-636F-C042-AC92-ABD68197B8F8}"/>
              </a:ext>
            </a:extLst>
          </p:cNvPr>
          <p:cNvPicPr>
            <a:picLocks noChangeAspect="1"/>
          </p:cNvPicPr>
          <p:nvPr/>
        </p:nvPicPr>
        <p:blipFill rotWithShape="1">
          <a:blip r:embed="rId5">
            <a:extLst>
              <a:ext uri="{28A0092B-C50C-407E-A947-70E740481C1C}">
                <a14:useLocalDpi xmlns:a14="http://schemas.microsoft.com/office/drawing/2010/main" val="0"/>
              </a:ext>
            </a:extLst>
          </a:blip>
          <a:srcRect l="250" r="2" b="2"/>
          <a:stretch/>
        </p:blipFill>
        <p:spPr>
          <a:xfrm>
            <a:off x="3696199" y="3257176"/>
            <a:ext cx="4789093" cy="3600824"/>
          </a:xfrm>
          <a:prstGeom prst="rect">
            <a:avLst/>
          </a:prstGeom>
        </p:spPr>
      </p:pic>
      <p:pic>
        <p:nvPicPr>
          <p:cNvPr id="21" name="Picture 21" descr="A picture containing grass, tree, outdoor, field&#10;&#10;Description automatically generated">
            <a:extLst>
              <a:ext uri="{FF2B5EF4-FFF2-40B4-BE49-F238E27FC236}">
                <a16:creationId xmlns:a16="http://schemas.microsoft.com/office/drawing/2014/main" id="{F1B6BF6A-B8D4-48BC-AC6E-5348160E691E}"/>
              </a:ext>
            </a:extLst>
          </p:cNvPr>
          <p:cNvPicPr>
            <a:picLocks noChangeAspect="1"/>
          </p:cNvPicPr>
          <p:nvPr/>
        </p:nvPicPr>
        <p:blipFill rotWithShape="1">
          <a:blip r:embed="rId6"/>
          <a:srcRect t="131" r="1"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6" name="Picture 16">
            <a:extLst>
              <a:ext uri="{FF2B5EF4-FFF2-40B4-BE49-F238E27FC236}">
                <a16:creationId xmlns:a16="http://schemas.microsoft.com/office/drawing/2014/main" id="{25C76669-8B12-CB42-AF06-CD313A119AB5}"/>
              </a:ext>
            </a:extLst>
          </p:cNvPr>
          <p:cNvPicPr>
            <a:picLocks noChangeAspect="1"/>
          </p:cNvPicPr>
          <p:nvPr/>
        </p:nvPicPr>
        <p:blipFill rotWithShape="1">
          <a:blip r:embed="rId7">
            <a:extLst>
              <a:ext uri="{28A0092B-C50C-407E-A947-70E740481C1C}">
                <a14:useLocalDpi xmlns:a14="http://schemas.microsoft.com/office/drawing/2010/main" val="0"/>
              </a:ext>
            </a:extLst>
          </a:blip>
          <a:srcRect r="4610" b="-4"/>
          <a:stretch/>
        </p:blipFill>
        <p:spPr>
          <a:xfrm>
            <a:off x="8646161" y="4069976"/>
            <a:ext cx="3545840" cy="2788024"/>
          </a:xfrm>
          <a:prstGeom prst="rect">
            <a:avLst/>
          </a:prstGeom>
        </p:spPr>
      </p:pic>
      <p:sp>
        <p:nvSpPr>
          <p:cNvPr id="28" name="Rectangle 27">
            <a:extLst>
              <a:ext uri="{FF2B5EF4-FFF2-40B4-BE49-F238E27FC236}">
                <a16:creationId xmlns:a16="http://schemas.microsoft.com/office/drawing/2014/main" id="{E57874ED-827A-4190-8788-724AEF8B4720}"/>
              </a:ext>
            </a:extLst>
          </p:cNvPr>
          <p:cNvSpPr/>
          <p:nvPr/>
        </p:nvSpPr>
        <p:spPr>
          <a:xfrm>
            <a:off x="3529316" y="3109675"/>
            <a:ext cx="5105694" cy="147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901997-8BD6-4FCE-8E50-3D1A6887C014}"/>
              </a:ext>
            </a:extLst>
          </p:cNvPr>
          <p:cNvSpPr/>
          <p:nvPr/>
        </p:nvSpPr>
        <p:spPr>
          <a:xfrm rot="5400000">
            <a:off x="1760667" y="4871516"/>
            <a:ext cx="3686638" cy="147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1A318BC-542F-49A3-BAA4-9EDBFE6C33C1}"/>
              </a:ext>
            </a:extLst>
          </p:cNvPr>
          <p:cNvSpPr txBox="1"/>
          <p:nvPr/>
        </p:nvSpPr>
        <p:spPr>
          <a:xfrm>
            <a:off x="5367693" y="3809572"/>
            <a:ext cx="34938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Cavolini"/>
              </a:rPr>
              <a:t>Edgehill Haven</a:t>
            </a:r>
          </a:p>
        </p:txBody>
      </p:sp>
    </p:spTree>
    <p:extLst>
      <p:ext uri="{BB962C8B-B14F-4D97-AF65-F5344CB8AC3E}">
        <p14:creationId xmlns:p14="http://schemas.microsoft.com/office/powerpoint/2010/main" val="2589139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11</Slides>
  <Notes>3</Notes>
  <HiddenSlides>0</HiddenSlide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Wildflowers</dc:title>
  <dc:subject/>
  <dc:creator>Iddon, Nicky/BRS</dc:creator>
  <dc:description/>
  <cp:lastModifiedBy>Glynis Hales</cp:lastModifiedBy>
  <cp:revision>2</cp:revision>
  <dcterms:created xsi:type="dcterms:W3CDTF">2021-03-29T10:24:47Z</dcterms:created>
  <dcterms:modified xsi:type="dcterms:W3CDTF">2021-06-14T10:06:17Z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10</vt:i4>
  </property>
</Properties>
</file>